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2"/>
  </p:notesMasterIdLst>
  <p:sldIdLst>
    <p:sldId id="312" r:id="rId2"/>
    <p:sldId id="301" r:id="rId3"/>
    <p:sldId id="302" r:id="rId4"/>
    <p:sldId id="303" r:id="rId5"/>
    <p:sldId id="304" r:id="rId6"/>
    <p:sldId id="306" r:id="rId7"/>
    <p:sldId id="305" r:id="rId8"/>
    <p:sldId id="310" r:id="rId9"/>
    <p:sldId id="313" r:id="rId10"/>
    <p:sldId id="311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824" autoAdjust="0"/>
  </p:normalViewPr>
  <p:slideViewPr>
    <p:cSldViewPr>
      <p:cViewPr>
        <p:scale>
          <a:sx n="70" d="100"/>
          <a:sy n="70" d="100"/>
        </p:scale>
        <p:origin x="-12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F718EE7-4159-4052-8A80-978EC1C214BD}" type="datetimeFigureOut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5D63031-9C5C-4CD6-BC6E-7244EAD60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S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286618-7C07-4EB2-9B2F-AAE7555F22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D63031-9C5C-4CD6-BC6E-7244EAD60D1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Tx/>
              <a:buSzPct val="100000"/>
              <a:buFont typeface="Arial" pitchFamily="34" charset="0"/>
              <a:buChar char="•"/>
              <a:defRPr sz="2800"/>
            </a:lvl1pPr>
            <a:lvl2pPr>
              <a:buClrTx/>
              <a:buFont typeface="Calibri" pitchFamily="34" charset="0"/>
              <a:buChar char="–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55320-8C6A-49A8-B5CC-9D728FBE5119}" type="datetime1">
              <a:rPr lang="en-US"/>
              <a:pPr>
                <a:defRPr/>
              </a:pPr>
              <a:t>5/12/2010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5DDC-8B3F-417F-B07A-A55F48D42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14525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143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5B46E-7EE3-45D0-A965-3C63F9326C04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FCA3-39F6-4440-BEB1-DBBDE135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324600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D77D8-F0CD-44BF-A19A-342B5F9A51DA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8D85-8461-43A4-B66F-5394B8073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BE7B-23BF-45AC-8233-8956E69425E2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A1C6B-465D-459F-B6A8-3A99FDAA6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9B155-A430-478E-AE00-5F6B9B36F8FD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94A-A02B-4F61-8C2F-B022FB6C4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51E94-04CF-4F93-8891-24B72C2E34EA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E3CA-0590-4E97-BA26-3B4A214B1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63EC-D261-4208-85A4-A55AE2D224F5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0DA67-2BA1-4A80-8036-962CAC45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7D1D9-92A5-49BC-B1EE-60D776D3E734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AB2DF-5157-4D4D-A2A2-859A8E09E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84A8A-FB30-45A0-B871-FAA6BE8C3106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66A31-1F22-40D0-B2EE-EEDD660F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DAB935-2579-4058-AC22-A61B993C7FBD}" type="datetime1">
              <a:rPr lang="en-US"/>
              <a:pPr>
                <a:defRPr/>
              </a:pPr>
              <a:t>5/12/2010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BA0CD5-0EF8-4802-B066-108484C35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4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Brazil:  </a:t>
            </a:r>
            <a:r>
              <a:rPr lang="en-US" dirty="0" smtClean="0"/>
              <a:t>M</a:t>
            </a:r>
            <a:r>
              <a:rPr lang="en-US" dirty="0" smtClean="0"/>
              <a:t>etrics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5FCA3-39F6-4440-BEB1-DBBDE1359D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Brazil is in 7</a:t>
            </a:r>
            <a:r>
              <a:rPr lang="en-US" baseline="30000" dirty="0" smtClean="0"/>
              <a:t>th</a:t>
            </a:r>
            <a:r>
              <a:rPr lang="en-US" dirty="0" smtClean="0"/>
              <a:t> highest </a:t>
            </a:r>
            <a:r>
              <a:rPr lang="en-US" dirty="0" err="1" smtClean="0"/>
              <a:t>decile</a:t>
            </a:r>
            <a:r>
              <a:rPr lang="en-US" dirty="0" smtClean="0"/>
              <a:t> in the comprehensive indices and 5</a:t>
            </a:r>
            <a:r>
              <a:rPr lang="en-US" baseline="30000" dirty="0" smtClean="0"/>
              <a:t>th</a:t>
            </a:r>
            <a:r>
              <a:rPr lang="en-US" dirty="0" smtClean="0"/>
              <a:t> highest in the less comprehensive ones</a:t>
            </a:r>
          </a:p>
          <a:p>
            <a:pPr lvl="1"/>
            <a:r>
              <a:rPr lang="en-US" dirty="0" smtClean="0"/>
              <a:t>What is the realistic target for Brazil?</a:t>
            </a:r>
          </a:p>
          <a:p>
            <a:pPr lvl="1"/>
            <a:r>
              <a:rPr lang="en-US" dirty="0" smtClean="0"/>
              <a:t>Composite index like “poll of polls”?</a:t>
            </a:r>
          </a:p>
          <a:p>
            <a:pPr lvl="1"/>
            <a:r>
              <a:rPr lang="en-US" dirty="0" smtClean="0"/>
              <a:t>Drill into data supporting index, and analyze?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is Brazil offering the same mobile voice basket that S Asia offers for less than USD 5 for USD 28?</a:t>
            </a:r>
          </a:p>
          <a:p>
            <a:r>
              <a:rPr lang="en-US" dirty="0" smtClean="0"/>
              <a:t>Also </a:t>
            </a:r>
            <a:r>
              <a:rPr lang="en-US" dirty="0" smtClean="0"/>
              <a:t>the disproportionately high (USD 225/mo)</a:t>
            </a:r>
            <a:r>
              <a:rPr lang="en-US" dirty="0" smtClean="0"/>
              <a:t> </a:t>
            </a:r>
            <a:r>
              <a:rPr lang="en-US" dirty="0" smtClean="0"/>
              <a:t>mobile broadband basket TCO?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5FCA3-39F6-4440-BEB1-DBBDE1359D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not look at the multiple indices that are available?</a:t>
            </a:r>
          </a:p>
          <a:p>
            <a:pPr lvl="1"/>
            <a:r>
              <a:rPr lang="en-US" dirty="0" smtClean="0"/>
              <a:t>May not be telecom connectivity alone, but is that what we are really interested in?</a:t>
            </a:r>
          </a:p>
          <a:p>
            <a:pPr lvl="1"/>
            <a:r>
              <a:rPr lang="en-US" dirty="0" smtClean="0"/>
              <a:t>If not, focusing on the Indices, at least look at the hard connectivity data that feeds into the indices?</a:t>
            </a:r>
          </a:p>
          <a:p>
            <a:pPr lvl="1"/>
            <a:r>
              <a:rPr lang="en-US" dirty="0" smtClean="0"/>
              <a:t>Can use deciles to reduce the unjustified errors introduced by rankings</a:t>
            </a:r>
          </a:p>
          <a:p>
            <a:pPr lvl="1"/>
            <a:r>
              <a:rPr lang="en-US" dirty="0" smtClean="0"/>
              <a:t>Illustrative tables from Haymar Win </a:t>
            </a:r>
            <a:r>
              <a:rPr lang="en-US" dirty="0" err="1" smtClean="0"/>
              <a:t>Tun</a:t>
            </a:r>
            <a:r>
              <a:rPr lang="en-US" dirty="0" smtClean="0"/>
              <a:t> (National U of Singapore LKY School) </a:t>
            </a:r>
            <a:r>
              <a:rPr lang="en-US" dirty="0" smtClean="0"/>
              <a:t>PAE</a:t>
            </a:r>
            <a:r>
              <a:rPr lang="en-US" dirty="0" smtClean="0"/>
              <a:t> </a:t>
            </a:r>
            <a:r>
              <a:rPr lang="en-US" dirty="0" smtClean="0"/>
              <a:t>draft</a:t>
            </a:r>
          </a:p>
          <a:p>
            <a:pPr lvl="2"/>
            <a:r>
              <a:rPr lang="en-US" dirty="0" smtClean="0"/>
              <a:t>Colors to show that countries not always assessed the same in the indices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0DA67-2BA1-4A80-8036-962CAC4579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5FCA3-39F6-4440-BEB1-DBBDE1359D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990605"/>
          <a:ext cx="7772398" cy="4941024"/>
        </p:xfrm>
        <a:graphic>
          <a:graphicData uri="http://schemas.openxmlformats.org/drawingml/2006/table">
            <a:tbl>
              <a:tblPr/>
              <a:tblGrid>
                <a:gridCol w="727095"/>
                <a:gridCol w="726550"/>
                <a:gridCol w="740722"/>
                <a:gridCol w="801767"/>
                <a:gridCol w="726550"/>
                <a:gridCol w="908597"/>
                <a:gridCol w="726550"/>
                <a:gridCol w="726550"/>
                <a:gridCol w="806127"/>
                <a:gridCol w="881890"/>
              </a:tblGrid>
              <a:tr h="547628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E-readiness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Index (EIA)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Lowest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2nd Decile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3rd Decile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4th Decile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5th Decile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6th Decile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7th Decile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8th Decile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9th Decile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Highest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Decile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2.97&lt;x&lt;3.85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3.85&lt;x&lt;4.33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4.33&lt;x&lt;4.98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4.98&lt;x&lt;5.39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5.39&lt;x&lt;6.03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6.03&lt;x&lt;6.72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6.72&lt;x&lt;7,70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7.70&lt;x&lt;7.92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latin typeface="Times New Roman"/>
                          <a:ea typeface="Times New Roman"/>
                          <a:cs typeface="Times New Roman"/>
                        </a:rPr>
                        <a:t>7.92&lt;x&lt;8.33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≥8.33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Azerbaijan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Ukraine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China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Thailand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Brazil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Portugal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Belgium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Austria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Hong Kong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7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Kazakhstan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Sri Lanka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Egypt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Romania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South Afica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United Arab </a:t>
                      </a:r>
                      <a:b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Emirates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Bermuda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United </a:t>
                      </a:r>
                      <a:b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Kingdom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Iran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Nigeria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Venezuela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Bulgaria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Mexico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Greece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Israel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South Korea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Switzerland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Singapore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Algeria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Ecuador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Philippines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Trinidad &amp; </a:t>
                      </a:r>
                      <a:b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Tobago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Poland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Lithuania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Ireland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New Zealand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Australia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Pakistan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Russia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Peru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Argentina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Malaysia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Czech Republic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Estonia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Finland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Indonesia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India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Colombia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Jamaica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Latvia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Chile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Malta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Taiwan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Norway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Vietnam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Saudi Arabia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Turkey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Slovakia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Slovenia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Jordan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Sweden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7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Denmark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69" marR="461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94A-A02B-4F61-8C2F-B022FB6C44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598" y="838196"/>
          <a:ext cx="7924801" cy="6080069"/>
        </p:xfrm>
        <a:graphic>
          <a:graphicData uri="http://schemas.openxmlformats.org/drawingml/2006/table">
            <a:tbl>
              <a:tblPr/>
              <a:tblGrid>
                <a:gridCol w="723478"/>
                <a:gridCol w="705950"/>
                <a:gridCol w="711262"/>
                <a:gridCol w="705950"/>
                <a:gridCol w="807406"/>
                <a:gridCol w="914176"/>
                <a:gridCol w="772878"/>
                <a:gridCol w="705950"/>
                <a:gridCol w="890272"/>
                <a:gridCol w="987479"/>
              </a:tblGrid>
              <a:tr h="373325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Networked-Readiness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Index (WEF)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4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Lowest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2nd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3rd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7th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8th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9th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Highest </a:t>
                      </a:r>
                      <a:r>
                        <a:rPr lang="en-US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Decile</a:t>
                      </a:r>
                      <a:r>
                        <a:rPr lang="en-US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2.44&lt;x&lt;2.97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2.97&lt;x&lt;3.16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3.16&lt;x&lt;3.41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3.41&lt;x&lt;3.67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3.67&lt;x&lt;3.82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3.82&lt;x&lt;4.03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4.03&lt;x&lt;4.28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4.28&lt;x&lt;4.76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4.76&lt;x&lt;5.29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latin typeface="Times New Roman"/>
                          <a:ea typeface="Times New Roman"/>
                          <a:cs typeface="Times New Roman"/>
                        </a:rPr>
                        <a:t>x≥5.29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Benin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Algeria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Venezuela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Guatemala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Bulgaria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Greece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Puerto Rico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Qatar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United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Kingdom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Denmark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Paraguay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Mauritania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Kenya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Indonesia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Poland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Costa Rica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Slovak Republic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Portugal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Austria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Sweden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Cameroon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Malawi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Pakistan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Vietnam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Kuwait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Jordan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Slovenia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Mozambique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Côte d'Ivoire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Moldova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Philippines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Montenegro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Romania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Czech Republic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Estonia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Singapore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Nicaragua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Madagascar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Guyana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Morocco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Sri Lanka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Brazil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China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Cyprus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Switzerland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Cambodia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Burkina Faso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Libya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Argentina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Kazakhstan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Azerbaijan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Thailand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Finland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Nepal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Armenia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Zambia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Georgia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Russian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Federation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Turkey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Latvia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Lithuania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Luxembourg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Iceland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0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Bolivia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Kyrgyz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Republic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Ghana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Peru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Dominican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Republic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Ukraine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Croatia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Barbados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New Zealand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Norway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Ethiopia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Ecuador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Tajikistan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Nigeria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Egypt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Brunei Darussalam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Oman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Bahrain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Ireland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Bangladesh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Suriname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Albania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Gambia, The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Botswana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Colombia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Mauritius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Tunisia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Belgium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Burundi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Lesotho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Bosnia and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 Herzegovina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Namibia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El Salvador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Uruguay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South Africa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Chile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Israel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Korea, Rep.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Zimbabwe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Tanzania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Mongolia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Macedonia, FYR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Panama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Jamaica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Saudi Arabia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Malta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Hong Kong SAR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Timor-Leste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Uganda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Syria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Senegal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Mexico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India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United Arab Emirates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Taiwan, China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Chad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Honduras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Trinidad and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Tobago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Malaysia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Australia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29" marR="4412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94A-A02B-4F61-8C2F-B022FB6C44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609602"/>
          <a:ext cx="7924798" cy="6326607"/>
        </p:xfrm>
        <a:graphic>
          <a:graphicData uri="http://schemas.openxmlformats.org/drawingml/2006/table">
            <a:tbl>
              <a:tblPr/>
              <a:tblGrid>
                <a:gridCol w="735851"/>
                <a:gridCol w="702044"/>
                <a:gridCol w="702044"/>
                <a:gridCol w="754340"/>
                <a:gridCol w="797129"/>
                <a:gridCol w="702044"/>
                <a:gridCol w="947679"/>
                <a:gridCol w="977790"/>
                <a:gridCol w="716306"/>
                <a:gridCol w="889571"/>
              </a:tblGrid>
              <a:tr h="279786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ICT Development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Index (ITU)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5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Lowest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2nd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3rd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4th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5th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6th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7th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8th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9th Decile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Highest </a:t>
                      </a:r>
                      <a:r>
                        <a:rPr lang="en-US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Decile</a:t>
                      </a:r>
                      <a:r>
                        <a:rPr lang="en-US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0.79&lt;x&lt;1.31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1.31&lt;x&lt;1.56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1.56&lt;x&lt;2.21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2.21&lt;x&lt;2.7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2.7&lt;x&lt;3.22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3.22&lt;x&lt;3.65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3.65&lt;x&lt;4.48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4.48&lt;x&lt;5.71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5.71&lt;x&lt;6.74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≥6.74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Uganda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Pakistan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Nicaragua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Morocco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Azerbaijan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Kuwait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Argentina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Bahrain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Austria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Sweden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7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Malawi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Yemen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Gabon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Cuba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Lebanon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Seychelles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Uruguay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Luxembourg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9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Zimbabwe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Namibia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Kyrgyzstan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Albania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Jamaica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TFYR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Macedonia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Lithuania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Korea (Rep.)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0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Rwanda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Senegal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Swaziland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Algeria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Iran (I.R.)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Maldives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Saudi Arabia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Croatia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Ireland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Denmark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Tanzania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Congo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Ghana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Bolivia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Tunisia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Kazakhstan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Czech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Republic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Congo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(Dem. Rep.)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Lesotho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India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Cape Verde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Viet Nam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Costa Rica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Chile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Slovak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Republic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Estonia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Iceland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Papua New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Guinea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Comoros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Lao P.D.R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Salvador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Ecuador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Oman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Belarus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Cyprus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Belgium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Switzerland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Eritrea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Côte d'Ivoire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Myanmar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Guatemala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Armenia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Mauritius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Malaysia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Poland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Macao, China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Mozambique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Zambia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Cambodia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Sri Lanka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Dominican Rep.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Moldova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Turkey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Latvia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Norway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Ethiopia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Bangladesh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Kenya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Honduras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Philippines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Jordon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Ukraine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Brunei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Darussalam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Slovenia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Burkina Faso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Cameroon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Nigeria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Indonesia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Fiji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Peru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Trinidad &amp; Tobago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Bulgaria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Israel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Hong Kong,China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Guinea-Bissau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Angola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Bhutan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Turkmenistan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South Africa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Thailand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Brazil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Romania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Finland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Guinea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Togo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Gambia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Botswana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Syria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Mexico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Venezuela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Qatar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United Arab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Emirates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Niger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Benin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Dijibouti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Uzbekistan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Paraguay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Libya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Panama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St. Vincent and </a:t>
                      </a:r>
                      <a:b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the Grenadines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Greece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Singapore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5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Chad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Nepal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Mauritania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Tajikistan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Mongolia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China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Colombia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Montenegro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Malta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Australia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1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Haiti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Sudan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Egypt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Georgia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Bosnia and Herzegovina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Russia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Portugal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New Zealand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Madagascar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85" marR="43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&amp; Sri Lanka compared on heaviest weighted subcomponents of IDI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94A-A02B-4F61-8C2F-B022FB6C44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1" y="1676398"/>
          <a:ext cx="8153398" cy="4343403"/>
        </p:xfrm>
        <a:graphic>
          <a:graphicData uri="http://schemas.openxmlformats.org/drawingml/2006/table">
            <a:tbl>
              <a:tblPr/>
              <a:tblGrid>
                <a:gridCol w="2558767"/>
                <a:gridCol w="950032"/>
                <a:gridCol w="932438"/>
                <a:gridCol w="844473"/>
                <a:gridCol w="1002811"/>
                <a:gridCol w="1020404"/>
                <a:gridCol w="844473"/>
              </a:tblGrid>
              <a:tr h="78971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07:02 ratio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07:02 ratio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Mobile broadband /100 (weight 15.3%)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Internet users/100 (wt 12.8%)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20.5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10.8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latin typeface="Calibri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Fixed broadband/100 (wt 11.8%)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5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International bandwidth /Internet user (wt 10.6%)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95.0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704.0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7.4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463.0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latin typeface="Calibri"/>
                          <a:ea typeface="Times New Roman"/>
                          <a:cs typeface="Times New Roman"/>
                        </a:rPr>
                        <a:t>3,072.0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latin typeface="Calibri"/>
                          <a:ea typeface="Times New Roman"/>
                          <a:cs typeface="Times New Roman"/>
                        </a:rPr>
                        <a:t>6.6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94A-A02B-4F61-8C2F-B022FB6C44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799" y="609602"/>
          <a:ext cx="7848600" cy="6157386"/>
        </p:xfrm>
        <a:graphic>
          <a:graphicData uri="http://schemas.openxmlformats.org/drawingml/2006/table">
            <a:tbl>
              <a:tblPr/>
              <a:tblGrid>
                <a:gridCol w="682487"/>
                <a:gridCol w="737526"/>
                <a:gridCol w="803573"/>
                <a:gridCol w="759541"/>
                <a:gridCol w="836597"/>
                <a:gridCol w="792566"/>
                <a:gridCol w="880629"/>
                <a:gridCol w="792566"/>
                <a:gridCol w="737526"/>
                <a:gridCol w="825589"/>
              </a:tblGrid>
              <a:tr h="835656"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Knowledge Economy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Index (World Bank)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Lowest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2nd Decile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3rd Decile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4th Decile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5th Decile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6th Decile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7th Decile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8th Decile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9th Decile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Highest </a:t>
                      </a:r>
                      <a:r>
                        <a:rPr lang="en-US" sz="900" b="1" dirty="0" err="1">
                          <a:latin typeface="Times New Roman"/>
                          <a:ea typeface="Times New Roman"/>
                          <a:cs typeface="Times New Roman"/>
                        </a:rPr>
                        <a:t>Decile</a:t>
                      </a:r>
                      <a:r>
                        <a:rPr lang="en-US" sz="9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0.96&lt;x&lt;1.76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1.76&lt;x&lt;2.36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2.36&lt;x&lt;3.37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3.37&lt;x&lt;4.18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4.18&lt;x&lt;4.93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4.93&lt;x&lt;5.57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5.57&lt;x&lt;6.73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6.73&lt;x&lt;7.80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latin typeface="Times New Roman"/>
                          <a:ea typeface="Times New Roman"/>
                          <a:cs typeface="Times New Roman"/>
                        </a:rPr>
                        <a:t>7.80&lt;x&lt;8.87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x≥8.87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Nepal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Pakistan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Cape Verde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Sri Lanka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Jamaica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Russian Federation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Uruguay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Italy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Belgium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Denmark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Burkina Faso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Zimbabwe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Indonesia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Philippines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Colombia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Turkey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Romania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Lithuania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Luxembourg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Sweden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Cameroon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Madagascar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Uzbekistan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Egypt, Arab Rep.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Lebanon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Jordan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Malaysia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Latvia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Taiwan, China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Finland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Malawi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Yemen, Rep.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Algeria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 Salvador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Peru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Thailand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Bahrain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Portugal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Singapore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Netherlands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Cote d'Ivoire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Tanzania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Tajikistan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Paraguay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Mongolia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Mauritius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Costa Rica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Malta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Japan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Norway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Mozambique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Zambia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Honduras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Albania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Bosnia and Herzegovina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South Africa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Ukraine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Cyprus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Estonia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Cambodia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Syrian Arab Republic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Ecuador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Guyana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Oman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Kuwait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Slovak Republic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Bangladesh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Lesotho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Botswana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Mexico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Serbia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Hong Kong, China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Ireland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Djibouti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Benin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Guatemala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Dominican Republic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Tunisia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Saudi Arabia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Brazil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Greece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Spain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Myanmar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Angola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Nicaragua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Azerbaijan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Cuba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Georgia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Dominica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Aruba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Slovenia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Switzerland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Ethiopia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Lao PDR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Swaziland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Iran, Islamic Rep.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Kyrgyz Rep.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Panama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Armenia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Croatia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Israel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Australia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Eritrea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Nigeria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Kenya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Morocco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Namibia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Moldova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Trinidad and Tobago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Barbados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Hungary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Rwanda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Sudan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Senegal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Vietnam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Fiji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Kazakhstan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Macedonia, FYR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Chile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Czech Republic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Iceland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8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Guinea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Ghana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Bolivia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Venezuela, RB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Belarus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Argentina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Bulgaria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Korea, Rep.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New Zealand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Sierra Leone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Mauritania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Qatar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Austria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9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Uganda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United Arab Emirates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60F7E-E68A-472C-98F8-790570BD59B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sz="2400" smtClean="0"/>
              <a:t>Total cost of mobile ownership in 77 emerging economies</a:t>
            </a:r>
            <a:endParaRPr lang="en-SG" sz="2400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 cstate="print"/>
          <a:srcRect l="22549" t="16862" r="10783" b="13689"/>
          <a:stretch>
            <a:fillRect/>
          </a:stretch>
        </p:blipFill>
        <p:spPr bwMode="auto">
          <a:xfrm>
            <a:off x="0" y="838200"/>
            <a:ext cx="927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838200" y="5486400"/>
            <a:ext cx="381000" cy="838200"/>
          </a:xfrm>
          <a:prstGeom prst="rect">
            <a:avLst/>
          </a:prstGeom>
          <a:solidFill>
            <a:srgbClr val="C00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5486400"/>
            <a:ext cx="152400" cy="838200"/>
          </a:xfrm>
          <a:prstGeom prst="rect">
            <a:avLst/>
          </a:prstGeom>
          <a:solidFill>
            <a:srgbClr val="C00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5FCA3-39F6-4440-BEB1-DBBDE1359D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 descr="C:\Users\acer\Pictures\TCO_da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45056"/>
            <a:ext cx="9144000" cy="5367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8125</TotalTime>
  <Words>1044</Words>
  <Application>Microsoft Office PowerPoint</Application>
  <PresentationFormat>On-screen Show (4:3)</PresentationFormat>
  <Paragraphs>712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Brazil:  Metrics</vt:lpstr>
      <vt:lpstr>Metrics</vt:lpstr>
      <vt:lpstr>Slide 3</vt:lpstr>
      <vt:lpstr>Slide 4</vt:lpstr>
      <vt:lpstr>Slide 5</vt:lpstr>
      <vt:lpstr>Vietnam &amp; Sri Lanka compared on heaviest weighted subcomponents of IDI</vt:lpstr>
      <vt:lpstr>Slide 7</vt:lpstr>
      <vt:lpstr>Total cost of mobile ownership in 77 emerging economies</vt:lpstr>
      <vt:lpstr>Slide 9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ayesha z</dc:creator>
  <cp:lastModifiedBy>acer</cp:lastModifiedBy>
  <cp:revision>207</cp:revision>
  <dcterms:created xsi:type="dcterms:W3CDTF">2008-05-10T05:43:23Z</dcterms:created>
  <dcterms:modified xsi:type="dcterms:W3CDTF">2010-05-12T13:51:22Z</dcterms:modified>
</cp:coreProperties>
</file>