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charts/chart68.xml" ContentType="application/vnd.openxmlformats-officedocument.drawingml.chart+xml"/>
  <Override PartName="/ppt/slides/slide36.xml" ContentType="application/vnd.openxmlformats-officedocument.presentationml.slide+xml"/>
  <Override PartName="/ppt/charts/chart46.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Override PartName="/ppt/charts/chart82.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charts/chart60.xml" ContentType="application/vnd.openxmlformats-officedocument.drawingml.chart+xml"/>
  <Override PartName="/ppt/charts/chart71.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charts/chart69.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drawings/drawing3.xml" ContentType="application/vnd.openxmlformats-officedocument.drawingml.chartshapes+xml"/>
  <Override PartName="/ppt/charts/chart58.xml" ContentType="application/vnd.openxmlformats-officedocument.drawingml.chart+xml"/>
  <Override PartName="/ppt/charts/chart76.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charts/chart47.xml" ContentType="application/vnd.openxmlformats-officedocument.drawingml.chart+xml"/>
  <Override PartName="/ppt/charts/chart65.xml" ContentType="application/vnd.openxmlformats-officedocument.drawingml.chart+xml"/>
  <Override PartName="/ppt/charts/chart83.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notesSlides/notesSlide17.xml" ContentType="application/vnd.openxmlformats-officedocument.presentationml.notesSlide+xml"/>
  <Override PartName="/ppt/charts/chart54.xml" ContentType="application/vnd.openxmlformats-officedocument.drawingml.chart+xml"/>
  <Override PartName="/ppt/charts/chart72.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ppt/charts/chart43.xml" ContentType="application/vnd.openxmlformats-officedocument.drawingml.chart+xml"/>
  <Override PartName="/ppt/charts/chart61.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charts/chart50.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charts/chart59.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charts/chart48.xml" ContentType="application/vnd.openxmlformats-officedocument.drawingml.chart+xml"/>
  <Override PartName="/ppt/charts/chart77.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chart37.xml" ContentType="application/vnd.openxmlformats-officedocument.drawingml.chart+xml"/>
  <Override PartName="/ppt/charts/chart55.xml" ContentType="application/vnd.openxmlformats-officedocument.drawingml.chart+xml"/>
  <Override PartName="/ppt/charts/chart66.xml" ContentType="application/vnd.openxmlformats-officedocument.drawingml.chart+xml"/>
  <Override PartName="/ppt/charts/chart84.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hart26.xml" ContentType="application/vnd.openxmlformats-officedocument.drawingml.chart+xml"/>
  <Override PartName="/ppt/notesSlides/notesSlide18.xml" ContentType="application/vnd.openxmlformats-officedocument.presentationml.notesSlide+xml"/>
  <Override PartName="/ppt/charts/chart44.xml" ContentType="application/vnd.openxmlformats-officedocument.drawingml.chart+xml"/>
  <Override PartName="/ppt/charts/chart73.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charts/chart62.xml" ContentType="application/vnd.openxmlformats-officedocument.drawingml.chart+xml"/>
  <Override PartName="/ppt/charts/chart80.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chart78.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charts/chart67.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notesSlides/notesSlide19.xml" ContentType="application/vnd.openxmlformats-officedocument.presentationml.notesSlide+xml"/>
  <Override PartName="/ppt/charts/chart56.xml" ContentType="application/vnd.openxmlformats-officedocument.drawingml.chart+xml"/>
  <Override PartName="/ppt/charts/chart74.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charts/chart63.xml" ContentType="application/vnd.openxmlformats-officedocument.drawingml.chart+xml"/>
  <Override PartName="/ppt/charts/chart81.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charts/chart52.xml" ContentType="application/vnd.openxmlformats-officedocument.drawingml.chart+xml"/>
  <Override PartName="/ppt/charts/chart70.xml" ContentType="application/vnd.openxmlformats-officedocument.drawingml.chart+xml"/>
  <Override PartName="/ppt/slides/slide20.xml" ContentType="application/vnd.openxmlformats-officedocument.presentationml.slide+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charts/chart79.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charts/chart75.xml" ContentType="application/vnd.openxmlformats-officedocument.drawingml.chart+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hart53.xml" ContentType="application/vnd.openxmlformats-officedocument.drawingml.chart+xml"/>
  <Override PartName="/ppt/charts/chart64.xml" ContentType="application/vnd.openxmlformats-officedocument.drawingml.chart+xml"/>
  <Override PartName="/ppt/slides/slide32.xml" ContentType="application/vnd.openxmlformats-officedocument.presentationml.slide+xml"/>
  <Override PartName="/ppt/charts/chart4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7" r:id="rId2"/>
    <p:sldId id="258" r:id="rId3"/>
    <p:sldId id="259" r:id="rId4"/>
    <p:sldId id="261" r:id="rId5"/>
    <p:sldId id="262" r:id="rId6"/>
    <p:sldId id="260" r:id="rId7"/>
    <p:sldId id="263" r:id="rId8"/>
    <p:sldId id="264" r:id="rId9"/>
    <p:sldId id="265" r:id="rId10"/>
    <p:sldId id="266" r:id="rId11"/>
    <p:sldId id="267" r:id="rId12"/>
    <p:sldId id="268" r:id="rId13"/>
    <p:sldId id="269" r:id="rId14"/>
    <p:sldId id="270" r:id="rId15"/>
    <p:sldId id="335" r:id="rId16"/>
    <p:sldId id="271" r:id="rId17"/>
    <p:sldId id="336" r:id="rId18"/>
    <p:sldId id="272" r:id="rId19"/>
    <p:sldId id="273" r:id="rId20"/>
    <p:sldId id="274" r:id="rId21"/>
    <p:sldId id="275" r:id="rId22"/>
    <p:sldId id="276" r:id="rId23"/>
    <p:sldId id="277" r:id="rId24"/>
    <p:sldId id="278" r:id="rId25"/>
    <p:sldId id="337" r:id="rId26"/>
    <p:sldId id="279" r:id="rId27"/>
    <p:sldId id="280" r:id="rId28"/>
    <p:sldId id="281" r:id="rId29"/>
    <p:sldId id="282" r:id="rId30"/>
    <p:sldId id="283" r:id="rId31"/>
    <p:sldId id="284" r:id="rId32"/>
    <p:sldId id="285" r:id="rId33"/>
    <p:sldId id="287" r:id="rId34"/>
    <p:sldId id="288" r:id="rId35"/>
    <p:sldId id="347" r:id="rId36"/>
    <p:sldId id="348" r:id="rId37"/>
    <p:sldId id="349" r:id="rId38"/>
    <p:sldId id="350" r:id="rId39"/>
    <p:sldId id="289" r:id="rId40"/>
    <p:sldId id="290" r:id="rId41"/>
    <p:sldId id="291" r:id="rId42"/>
    <p:sldId id="338" r:id="rId43"/>
    <p:sldId id="342" r:id="rId44"/>
    <p:sldId id="296" r:id="rId45"/>
    <p:sldId id="297" r:id="rId46"/>
    <p:sldId id="298" r:id="rId47"/>
    <p:sldId id="299" r:id="rId48"/>
    <p:sldId id="302" r:id="rId49"/>
    <p:sldId id="303" r:id="rId50"/>
    <p:sldId id="304" r:id="rId51"/>
    <p:sldId id="305" r:id="rId52"/>
    <p:sldId id="306" r:id="rId53"/>
    <p:sldId id="307" r:id="rId54"/>
    <p:sldId id="308" r:id="rId55"/>
    <p:sldId id="309" r:id="rId56"/>
    <p:sldId id="310" r:id="rId57"/>
    <p:sldId id="343" r:id="rId58"/>
    <p:sldId id="311" r:id="rId59"/>
    <p:sldId id="344" r:id="rId60"/>
    <p:sldId id="312" r:id="rId61"/>
    <p:sldId id="313" r:id="rId62"/>
    <p:sldId id="346" r:id="rId63"/>
    <p:sldId id="314" r:id="rId64"/>
    <p:sldId id="345" r:id="rId65"/>
    <p:sldId id="315" r:id="rId66"/>
    <p:sldId id="316" r:id="rId67"/>
    <p:sldId id="318" r:id="rId68"/>
    <p:sldId id="319" r:id="rId69"/>
    <p:sldId id="320" r:id="rId70"/>
    <p:sldId id="321" r:id="rId71"/>
    <p:sldId id="351" r:id="rId72"/>
    <p:sldId id="352" r:id="rId73"/>
    <p:sldId id="353" r:id="rId74"/>
    <p:sldId id="322" r:id="rId75"/>
    <p:sldId id="323" r:id="rId76"/>
    <p:sldId id="324" r:id="rId77"/>
    <p:sldId id="325" r:id="rId78"/>
    <p:sldId id="354"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BCA"/>
    <a:srgbClr val="D99694"/>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8" autoAdjust="0"/>
  </p:normalViewPr>
  <p:slideViewPr>
    <p:cSldViewPr>
      <p:cViewPr varScale="1">
        <p:scale>
          <a:sx n="69" d="100"/>
          <a:sy n="69" d="100"/>
        </p:scale>
        <p:origin x="-5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ANJULA\Desktop\ME%20survey%20analysis_rsp_jan2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1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10.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LIRNEasia\2012-13\ME%20survey\Analysis\ME%20survey%20analysis_rsp_feb8.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LIRNEasia\2012-13\ME%20survey\Analysis\strong%20weak%20city%20comparison_v1.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LIRNEasia\2012-13\ME%20survey\Analysis\strong%20weak%20city%20comparison_v1.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LIRNEasia\2012-13\ME%20survey\Analysis\strong%20weak%20city%20comparison_v1.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NJULA\Desktop\ME%20survey%20analysis_rsp_jan24.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dec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dec2.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10.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dec2.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LIRNEasia\2012-13\ME%20survey\Analysis\strong%20weak%20city%20comparison_v1.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LIRNEasia\2012-13\ME%20survey\Analysis\strong%20weak%20city%20comparison_v1.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dec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dec2.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LIRNEasia\2012-13\ME%20survey\Analysis\strong%20weak%20city%20comparison_v1.xls"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dec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dec2.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ANJULA\Desktop\ME%20survey%20analysis_rsp_jan24.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10.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10.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9.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LIRNEasia\2012-13\ME%20survey\Analysis\strong%20weak%20city%20comparison_v1.xls"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10.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LIRNEasia\2012-13\ME%20survey\Analysis\strong%20weak%20city%20comparison_v1.xls"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D:\LIRNEasia\2012-13\ME%20survey\Analysis\strong%20weak%20city%20comparison_v1.xls"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D:\LIRNEasia\2012-13\ME%20survey\Analysis\strong%20weak%20city%20comparison_v1.xls"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D:\LIRNEasia\2012-13\ME%20survey\Analysis\strong%20weak%20city%20comparison_v1.xls"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10.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LIRNEasia\2012-13\ME%20survey\Analysis\strong%20weak%20city%20comparison_v1.xls"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74.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80.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8.xlsx"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march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LIRNEasia\2012-13\ME%20survey\Analysis\ME%20survey%20analysis_rsp_feb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Sheet5!$D$137</c:f>
              <c:strCache>
                <c:ptCount val="1"/>
                <c:pt idx="0">
                  <c:v>Strong city</c:v>
                </c:pt>
              </c:strCache>
            </c:strRef>
          </c:tx>
          <c:spPr>
            <a:solidFill>
              <a:srgbClr val="C00000"/>
            </a:solidFill>
          </c:spPr>
          <c:dLbls>
            <c:txPr>
              <a:bodyPr/>
              <a:lstStyle/>
              <a:p>
                <a:pPr>
                  <a:defRPr sz="1400"/>
                </a:pPr>
                <a:endParaRPr lang="en-US"/>
              </a:p>
            </c:txPr>
            <c:showVal val="1"/>
          </c:dLbls>
          <c:cat>
            <c:strRef>
              <c:f>Sheet5!$E$136:$G$136</c:f>
              <c:strCache>
                <c:ptCount val="3"/>
                <c:pt idx="0">
                  <c:v>Bangladeshi cities</c:v>
                </c:pt>
                <c:pt idx="1">
                  <c:v>Indian cities</c:v>
                </c:pt>
                <c:pt idx="2">
                  <c:v>Sri Lankan cities</c:v>
                </c:pt>
              </c:strCache>
            </c:strRef>
          </c:cat>
          <c:val>
            <c:numRef>
              <c:f>Sheet5!$E$137:$G$137</c:f>
              <c:numCache>
                <c:formatCode>General</c:formatCode>
                <c:ptCount val="3"/>
                <c:pt idx="0">
                  <c:v>460</c:v>
                </c:pt>
                <c:pt idx="1">
                  <c:v>641</c:v>
                </c:pt>
                <c:pt idx="2">
                  <c:v>501</c:v>
                </c:pt>
              </c:numCache>
            </c:numRef>
          </c:val>
        </c:ser>
        <c:ser>
          <c:idx val="1"/>
          <c:order val="1"/>
          <c:tx>
            <c:strRef>
              <c:f>Sheet5!$D$138</c:f>
              <c:strCache>
                <c:ptCount val="1"/>
                <c:pt idx="0">
                  <c:v>Weak city</c:v>
                </c:pt>
              </c:strCache>
            </c:strRef>
          </c:tx>
          <c:spPr>
            <a:solidFill>
              <a:schemeClr val="bg1">
                <a:lumMod val="50000"/>
              </a:schemeClr>
            </a:solidFill>
          </c:spPr>
          <c:dLbls>
            <c:txPr>
              <a:bodyPr/>
              <a:lstStyle/>
              <a:p>
                <a:pPr>
                  <a:defRPr sz="1400"/>
                </a:pPr>
                <a:endParaRPr lang="en-US"/>
              </a:p>
            </c:txPr>
            <c:showVal val="1"/>
          </c:dLbls>
          <c:cat>
            <c:strRef>
              <c:f>Sheet5!$E$136:$G$136</c:f>
              <c:strCache>
                <c:ptCount val="3"/>
                <c:pt idx="0">
                  <c:v>Bangladeshi cities</c:v>
                </c:pt>
                <c:pt idx="1">
                  <c:v>Indian cities</c:v>
                </c:pt>
                <c:pt idx="2">
                  <c:v>Sri Lankan cities</c:v>
                </c:pt>
              </c:strCache>
            </c:strRef>
          </c:cat>
          <c:val>
            <c:numRef>
              <c:f>Sheet5!$E$138:$G$138</c:f>
              <c:numCache>
                <c:formatCode>General</c:formatCode>
                <c:ptCount val="3"/>
                <c:pt idx="0">
                  <c:v>455</c:v>
                </c:pt>
                <c:pt idx="1">
                  <c:v>638</c:v>
                </c:pt>
                <c:pt idx="2">
                  <c:v>485</c:v>
                </c:pt>
              </c:numCache>
            </c:numRef>
          </c:val>
        </c:ser>
        <c:dLbls/>
        <c:overlap val="100"/>
        <c:axId val="108776832"/>
        <c:axId val="96978048"/>
      </c:barChart>
      <c:catAx>
        <c:axId val="108776832"/>
        <c:scaling>
          <c:orientation val="minMax"/>
        </c:scaling>
        <c:axPos val="b"/>
        <c:tickLblPos val="nextTo"/>
        <c:txPr>
          <a:bodyPr/>
          <a:lstStyle/>
          <a:p>
            <a:pPr>
              <a:defRPr sz="1500"/>
            </a:pPr>
            <a:endParaRPr lang="en-US"/>
          </a:p>
        </c:txPr>
        <c:crossAx val="96978048"/>
        <c:crosses val="autoZero"/>
        <c:auto val="1"/>
        <c:lblAlgn val="ctr"/>
        <c:lblOffset val="100"/>
      </c:catAx>
      <c:valAx>
        <c:axId val="96978048"/>
        <c:scaling>
          <c:orientation val="minMax"/>
        </c:scaling>
        <c:delete val="1"/>
        <c:axPos val="l"/>
        <c:numFmt formatCode="General" sourceLinked="1"/>
        <c:tickLblPos val="none"/>
        <c:crossAx val="108776832"/>
        <c:crosses val="autoZero"/>
        <c:crossBetween val="between"/>
      </c:valAx>
    </c:plotArea>
    <c:plotVisOnly val="1"/>
    <c:dispBlanksAs val="gap"/>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Sheet6!$B$154</c:f>
              <c:strCache>
                <c:ptCount val="1"/>
                <c:pt idx="0">
                  <c:v>Only business</c:v>
                </c:pt>
              </c:strCache>
            </c:strRef>
          </c:tx>
          <c:spPr>
            <a:solidFill>
              <a:srgbClr val="C00000"/>
            </a:solidFill>
          </c:spPr>
          <c:cat>
            <c:strRef>
              <c:f>Sheet6!$C$153:$E$153</c:f>
              <c:strCache>
                <c:ptCount val="3"/>
                <c:pt idx="0">
                  <c:v>Bangladeshi cities</c:v>
                </c:pt>
                <c:pt idx="1">
                  <c:v>Indian cities</c:v>
                </c:pt>
                <c:pt idx="2">
                  <c:v>Sri Lankan cities</c:v>
                </c:pt>
              </c:strCache>
            </c:strRef>
          </c:cat>
          <c:val>
            <c:numRef>
              <c:f>Sheet6!$C$154:$E$154</c:f>
              <c:numCache>
                <c:formatCode>0%</c:formatCode>
                <c:ptCount val="3"/>
                <c:pt idx="0">
                  <c:v>7.7595628415300599E-2</c:v>
                </c:pt>
                <c:pt idx="1">
                  <c:v>5.4730258014073524E-2</c:v>
                </c:pt>
                <c:pt idx="2">
                  <c:v>7.8093306288032474E-2</c:v>
                </c:pt>
              </c:numCache>
            </c:numRef>
          </c:val>
        </c:ser>
        <c:ser>
          <c:idx val="1"/>
          <c:order val="1"/>
          <c:tx>
            <c:strRef>
              <c:f>Sheet6!$B$155</c:f>
              <c:strCache>
                <c:ptCount val="1"/>
                <c:pt idx="0">
                  <c:v>Only home use</c:v>
                </c:pt>
              </c:strCache>
            </c:strRef>
          </c:tx>
          <c:spPr>
            <a:solidFill>
              <a:srgbClr val="D99694"/>
            </a:solidFill>
          </c:spPr>
          <c:cat>
            <c:strRef>
              <c:f>Sheet6!$C$153:$E$153</c:f>
              <c:strCache>
                <c:ptCount val="3"/>
                <c:pt idx="0">
                  <c:v>Bangladeshi cities</c:v>
                </c:pt>
                <c:pt idx="1">
                  <c:v>Indian cities</c:v>
                </c:pt>
                <c:pt idx="2">
                  <c:v>Sri Lankan cities</c:v>
                </c:pt>
              </c:strCache>
            </c:strRef>
          </c:cat>
          <c:val>
            <c:numRef>
              <c:f>Sheet6!$C$155:$E$155</c:f>
              <c:numCache>
                <c:formatCode>0%</c:formatCode>
                <c:ptCount val="3"/>
                <c:pt idx="0">
                  <c:v>8.5245901639344229E-2</c:v>
                </c:pt>
                <c:pt idx="1">
                  <c:v>8.6004691164972766E-2</c:v>
                </c:pt>
                <c:pt idx="2">
                  <c:v>5.9837728194726506E-2</c:v>
                </c:pt>
              </c:numCache>
            </c:numRef>
          </c:val>
        </c:ser>
        <c:ser>
          <c:idx val="2"/>
          <c:order val="2"/>
          <c:tx>
            <c:strRef>
              <c:f>Sheet6!$B$156</c:f>
              <c:strCache>
                <c:ptCount val="1"/>
                <c:pt idx="0">
                  <c:v>Both</c:v>
                </c:pt>
              </c:strCache>
            </c:strRef>
          </c:tx>
          <c:spPr>
            <a:solidFill>
              <a:schemeClr val="tx1">
                <a:lumMod val="50000"/>
                <a:lumOff val="50000"/>
              </a:schemeClr>
            </a:solidFill>
          </c:spPr>
          <c:cat>
            <c:strRef>
              <c:f>Sheet6!$C$153:$E$153</c:f>
              <c:strCache>
                <c:ptCount val="3"/>
                <c:pt idx="0">
                  <c:v>Bangladeshi cities</c:v>
                </c:pt>
                <c:pt idx="1">
                  <c:v>Indian cities</c:v>
                </c:pt>
                <c:pt idx="2">
                  <c:v>Sri Lankan cities</c:v>
                </c:pt>
              </c:strCache>
            </c:strRef>
          </c:cat>
          <c:val>
            <c:numRef>
              <c:f>Sheet6!$C$156:$E$156</c:f>
              <c:numCache>
                <c:formatCode>0%</c:formatCode>
                <c:ptCount val="3"/>
                <c:pt idx="0">
                  <c:v>0.83169398907103831</c:v>
                </c:pt>
                <c:pt idx="1">
                  <c:v>0.85770132916341113</c:v>
                </c:pt>
                <c:pt idx="2">
                  <c:v>0.85801217038539568</c:v>
                </c:pt>
              </c:numCache>
            </c:numRef>
          </c:val>
        </c:ser>
        <c:ser>
          <c:idx val="3"/>
          <c:order val="3"/>
          <c:tx>
            <c:strRef>
              <c:f>Sheet6!$B$157</c:f>
              <c:strCache>
                <c:ptCount val="1"/>
                <c:pt idx="0">
                  <c:v>Can't say</c:v>
                </c:pt>
              </c:strCache>
            </c:strRef>
          </c:tx>
          <c:spPr>
            <a:solidFill>
              <a:schemeClr val="bg1">
                <a:lumMod val="75000"/>
              </a:schemeClr>
            </a:solidFill>
          </c:spPr>
          <c:cat>
            <c:strRef>
              <c:f>Sheet6!$C$153:$E$153</c:f>
              <c:strCache>
                <c:ptCount val="3"/>
                <c:pt idx="0">
                  <c:v>Bangladeshi cities</c:v>
                </c:pt>
                <c:pt idx="1">
                  <c:v>Indian cities</c:v>
                </c:pt>
                <c:pt idx="2">
                  <c:v>Sri Lankan cities</c:v>
                </c:pt>
              </c:strCache>
            </c:strRef>
          </c:cat>
          <c:val>
            <c:numRef>
              <c:f>Sheet6!$C$157:$E$157</c:f>
              <c:numCache>
                <c:formatCode>0%</c:formatCode>
                <c:ptCount val="3"/>
                <c:pt idx="0">
                  <c:v>5.4644808743169355E-3</c:v>
                </c:pt>
                <c:pt idx="1">
                  <c:v>1.5637216575449494E-3</c:v>
                </c:pt>
                <c:pt idx="2">
                  <c:v>4.0567951318458504E-3</c:v>
                </c:pt>
              </c:numCache>
            </c:numRef>
          </c:val>
        </c:ser>
        <c:dLbls/>
        <c:overlap val="100"/>
        <c:axId val="102094336"/>
        <c:axId val="102095872"/>
      </c:barChart>
      <c:catAx>
        <c:axId val="102094336"/>
        <c:scaling>
          <c:orientation val="minMax"/>
        </c:scaling>
        <c:axPos val="b"/>
        <c:tickLblPos val="nextTo"/>
        <c:txPr>
          <a:bodyPr/>
          <a:lstStyle/>
          <a:p>
            <a:pPr>
              <a:defRPr sz="1500"/>
            </a:pPr>
            <a:endParaRPr lang="en-US"/>
          </a:p>
        </c:txPr>
        <c:crossAx val="102095872"/>
        <c:crosses val="autoZero"/>
        <c:auto val="1"/>
        <c:lblAlgn val="ctr"/>
        <c:lblOffset val="100"/>
      </c:catAx>
      <c:valAx>
        <c:axId val="102095872"/>
        <c:scaling>
          <c:orientation val="minMax"/>
        </c:scaling>
        <c:axPos val="l"/>
        <c:majorGridlines/>
        <c:numFmt formatCode="0%" sourceLinked="1"/>
        <c:tickLblPos val="nextTo"/>
        <c:crossAx val="102094336"/>
        <c:crosses val="autoZero"/>
        <c:crossBetween val="between"/>
      </c:valAx>
    </c:plotArea>
    <c:legend>
      <c:legendPos val="r"/>
      <c:txPr>
        <a:bodyPr/>
        <a:lstStyle/>
        <a:p>
          <a:pPr>
            <a:defRPr sz="1500"/>
          </a:pPr>
          <a:endParaRPr lang="en-US"/>
        </a:p>
      </c:txPr>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Sheet6!$H$140</c:f>
              <c:strCache>
                <c:ptCount val="1"/>
                <c:pt idx="0">
                  <c:v>Interacting with customers in-person is preferred over mobile for business</c:v>
                </c:pt>
              </c:strCache>
            </c:strRef>
          </c:tx>
          <c:spPr>
            <a:solidFill>
              <a:srgbClr val="C00000"/>
            </a:solidFill>
          </c:spPr>
          <c:cat>
            <c:strRef>
              <c:f>Sheet6!$G$141:$G$143</c:f>
              <c:strCache>
                <c:ptCount val="3"/>
                <c:pt idx="0">
                  <c:v>Bangladeshi cities</c:v>
                </c:pt>
                <c:pt idx="1">
                  <c:v>Indian cities</c:v>
                </c:pt>
                <c:pt idx="2">
                  <c:v>Sri Lankan cities</c:v>
                </c:pt>
              </c:strCache>
            </c:strRef>
          </c:cat>
          <c:val>
            <c:numRef>
              <c:f>Sheet6!$H$141:$H$143</c:f>
              <c:numCache>
                <c:formatCode>General</c:formatCode>
                <c:ptCount val="3"/>
                <c:pt idx="0">
                  <c:v>98.142076502732067</c:v>
                </c:pt>
                <c:pt idx="1">
                  <c:v>91.321344800625354</c:v>
                </c:pt>
                <c:pt idx="2">
                  <c:v>90.46653144016237</c:v>
                </c:pt>
              </c:numCache>
            </c:numRef>
          </c:val>
        </c:ser>
        <c:ser>
          <c:idx val="1"/>
          <c:order val="1"/>
          <c:tx>
            <c:strRef>
              <c:f>Sheet6!$I$140</c:f>
              <c:strCache>
                <c:ptCount val="1"/>
                <c:pt idx="0">
                  <c:v>Interacting with customers in-person is not preferred over mobile for business</c:v>
                </c:pt>
              </c:strCache>
            </c:strRef>
          </c:tx>
          <c:spPr>
            <a:solidFill>
              <a:schemeClr val="bg1">
                <a:lumMod val="50000"/>
              </a:schemeClr>
            </a:solidFill>
          </c:spPr>
          <c:cat>
            <c:strRef>
              <c:f>Sheet6!$G$141:$G$143</c:f>
              <c:strCache>
                <c:ptCount val="3"/>
                <c:pt idx="0">
                  <c:v>Bangladeshi cities</c:v>
                </c:pt>
                <c:pt idx="1">
                  <c:v>Indian cities</c:v>
                </c:pt>
                <c:pt idx="2">
                  <c:v>Sri Lankan cities</c:v>
                </c:pt>
              </c:strCache>
            </c:strRef>
          </c:cat>
          <c:val>
            <c:numRef>
              <c:f>Sheet6!$I$141:$I$143</c:f>
              <c:numCache>
                <c:formatCode>General</c:formatCode>
                <c:ptCount val="3"/>
                <c:pt idx="0">
                  <c:v>1.0928961748633881</c:v>
                </c:pt>
                <c:pt idx="1">
                  <c:v>7.9749804534792785</c:v>
                </c:pt>
                <c:pt idx="2">
                  <c:v>7.8093306288032451</c:v>
                </c:pt>
              </c:numCache>
            </c:numRef>
          </c:val>
        </c:ser>
        <c:ser>
          <c:idx val="2"/>
          <c:order val="2"/>
          <c:tx>
            <c:strRef>
              <c:f>Sheet6!$J$140</c:f>
              <c:strCache>
                <c:ptCount val="1"/>
                <c:pt idx="0">
                  <c:v>Can't say</c:v>
                </c:pt>
              </c:strCache>
            </c:strRef>
          </c:tx>
          <c:spPr>
            <a:solidFill>
              <a:schemeClr val="bg1">
                <a:lumMod val="75000"/>
              </a:schemeClr>
            </a:solidFill>
          </c:spPr>
          <c:cat>
            <c:strRef>
              <c:f>Sheet6!$G$141:$G$143</c:f>
              <c:strCache>
                <c:ptCount val="3"/>
                <c:pt idx="0">
                  <c:v>Bangladeshi cities</c:v>
                </c:pt>
                <c:pt idx="1">
                  <c:v>Indian cities</c:v>
                </c:pt>
                <c:pt idx="2">
                  <c:v>Sri Lankan cities</c:v>
                </c:pt>
              </c:strCache>
            </c:strRef>
          </c:cat>
          <c:val>
            <c:numRef>
              <c:f>Sheet6!$J$141:$J$143</c:f>
              <c:numCache>
                <c:formatCode>General</c:formatCode>
                <c:ptCount val="3"/>
                <c:pt idx="0">
                  <c:v>0.7650273224043731</c:v>
                </c:pt>
                <c:pt idx="1">
                  <c:v>0.70367474589523049</c:v>
                </c:pt>
                <c:pt idx="2">
                  <c:v>1.7241379310344827</c:v>
                </c:pt>
              </c:numCache>
            </c:numRef>
          </c:val>
        </c:ser>
        <c:dLbls/>
        <c:overlap val="100"/>
        <c:axId val="103130624"/>
        <c:axId val="103132160"/>
      </c:barChart>
      <c:catAx>
        <c:axId val="103130624"/>
        <c:scaling>
          <c:orientation val="minMax"/>
        </c:scaling>
        <c:axPos val="b"/>
        <c:tickLblPos val="nextTo"/>
        <c:txPr>
          <a:bodyPr/>
          <a:lstStyle/>
          <a:p>
            <a:pPr>
              <a:defRPr sz="1500"/>
            </a:pPr>
            <a:endParaRPr lang="en-US"/>
          </a:p>
        </c:txPr>
        <c:crossAx val="103132160"/>
        <c:crosses val="autoZero"/>
        <c:auto val="1"/>
        <c:lblAlgn val="ctr"/>
        <c:lblOffset val="100"/>
      </c:catAx>
      <c:valAx>
        <c:axId val="103132160"/>
        <c:scaling>
          <c:orientation val="minMax"/>
          <c:min val="0"/>
        </c:scaling>
        <c:axPos val="l"/>
        <c:majorGridlines/>
        <c:numFmt formatCode="0%" sourceLinked="1"/>
        <c:tickLblPos val="nextTo"/>
        <c:crossAx val="103130624"/>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Sheet6!$B$146</c:f>
              <c:strCache>
                <c:ptCount val="1"/>
                <c:pt idx="0">
                  <c:v>Interacting with suppliers in-person is preferred over mobile for business</c:v>
                </c:pt>
              </c:strCache>
            </c:strRef>
          </c:tx>
          <c:spPr>
            <a:solidFill>
              <a:srgbClr val="C00000"/>
            </a:solidFill>
          </c:spPr>
          <c:cat>
            <c:strRef>
              <c:f>Sheet6!$C$145:$E$145</c:f>
              <c:strCache>
                <c:ptCount val="3"/>
                <c:pt idx="0">
                  <c:v>Bangladeshi cities</c:v>
                </c:pt>
                <c:pt idx="1">
                  <c:v>Indian cities</c:v>
                </c:pt>
                <c:pt idx="2">
                  <c:v>Sri Lankan cities</c:v>
                </c:pt>
              </c:strCache>
            </c:strRef>
          </c:cat>
          <c:val>
            <c:numRef>
              <c:f>Sheet6!$C$146:$E$146</c:f>
              <c:numCache>
                <c:formatCode>General</c:formatCode>
                <c:ptCount val="3"/>
                <c:pt idx="0">
                  <c:v>93.661202185792362</c:v>
                </c:pt>
                <c:pt idx="1">
                  <c:v>90.30492572322126</c:v>
                </c:pt>
                <c:pt idx="2">
                  <c:v>87.626774847870024</c:v>
                </c:pt>
              </c:numCache>
            </c:numRef>
          </c:val>
        </c:ser>
        <c:ser>
          <c:idx val="1"/>
          <c:order val="1"/>
          <c:tx>
            <c:strRef>
              <c:f>Sheet6!$B$147</c:f>
              <c:strCache>
                <c:ptCount val="1"/>
                <c:pt idx="0">
                  <c:v>Interacting with suppliers in-person is not preferred over mobile for business</c:v>
                </c:pt>
              </c:strCache>
            </c:strRef>
          </c:tx>
          <c:spPr>
            <a:solidFill>
              <a:schemeClr val="bg1">
                <a:lumMod val="50000"/>
              </a:schemeClr>
            </a:solidFill>
          </c:spPr>
          <c:cat>
            <c:strRef>
              <c:f>Sheet6!$C$145:$E$145</c:f>
              <c:strCache>
                <c:ptCount val="3"/>
                <c:pt idx="0">
                  <c:v>Bangladeshi cities</c:v>
                </c:pt>
                <c:pt idx="1">
                  <c:v>Indian cities</c:v>
                </c:pt>
                <c:pt idx="2">
                  <c:v>Sri Lankan cities</c:v>
                </c:pt>
              </c:strCache>
            </c:strRef>
          </c:cat>
          <c:val>
            <c:numRef>
              <c:f>Sheet6!$C$147:$E$147</c:f>
              <c:numCache>
                <c:formatCode>General</c:formatCode>
                <c:ptCount val="3"/>
                <c:pt idx="0">
                  <c:v>5.3551912568305902</c:v>
                </c:pt>
                <c:pt idx="1">
                  <c:v>8.991399530883502</c:v>
                </c:pt>
                <c:pt idx="2">
                  <c:v>9.7363083164300139</c:v>
                </c:pt>
              </c:numCache>
            </c:numRef>
          </c:val>
        </c:ser>
        <c:ser>
          <c:idx val="2"/>
          <c:order val="2"/>
          <c:tx>
            <c:strRef>
              <c:f>Sheet6!$B$148</c:f>
              <c:strCache>
                <c:ptCount val="1"/>
                <c:pt idx="0">
                  <c:v>Can't say</c:v>
                </c:pt>
              </c:strCache>
            </c:strRef>
          </c:tx>
          <c:spPr>
            <a:solidFill>
              <a:schemeClr val="bg1">
                <a:lumMod val="75000"/>
              </a:schemeClr>
            </a:solidFill>
          </c:spPr>
          <c:cat>
            <c:strRef>
              <c:f>Sheet6!$C$145:$E$145</c:f>
              <c:strCache>
                <c:ptCount val="3"/>
                <c:pt idx="0">
                  <c:v>Bangladeshi cities</c:v>
                </c:pt>
                <c:pt idx="1">
                  <c:v>Indian cities</c:v>
                </c:pt>
                <c:pt idx="2">
                  <c:v>Sri Lankan cities</c:v>
                </c:pt>
              </c:strCache>
            </c:strRef>
          </c:cat>
          <c:val>
            <c:numRef>
              <c:f>Sheet6!$C$148:$E$148</c:f>
              <c:numCache>
                <c:formatCode>General</c:formatCode>
                <c:ptCount val="3"/>
                <c:pt idx="0">
                  <c:v>0.98360655737704916</c:v>
                </c:pt>
                <c:pt idx="1">
                  <c:v>0.70367474589523049</c:v>
                </c:pt>
                <c:pt idx="2">
                  <c:v>2.6369168356997967</c:v>
                </c:pt>
              </c:numCache>
            </c:numRef>
          </c:val>
        </c:ser>
        <c:dLbls/>
        <c:overlap val="100"/>
        <c:axId val="103057664"/>
        <c:axId val="103067648"/>
      </c:barChart>
      <c:catAx>
        <c:axId val="103057664"/>
        <c:scaling>
          <c:orientation val="minMax"/>
        </c:scaling>
        <c:axPos val="b"/>
        <c:tickLblPos val="nextTo"/>
        <c:txPr>
          <a:bodyPr/>
          <a:lstStyle/>
          <a:p>
            <a:pPr>
              <a:defRPr sz="1500"/>
            </a:pPr>
            <a:endParaRPr lang="en-US"/>
          </a:p>
        </c:txPr>
        <c:crossAx val="103067648"/>
        <c:crosses val="autoZero"/>
        <c:auto val="1"/>
        <c:lblAlgn val="ctr"/>
        <c:lblOffset val="100"/>
      </c:catAx>
      <c:valAx>
        <c:axId val="103067648"/>
        <c:scaling>
          <c:orientation val="minMax"/>
          <c:min val="0"/>
        </c:scaling>
        <c:axPos val="l"/>
        <c:majorGridlines/>
        <c:numFmt formatCode="0%" sourceLinked="1"/>
        <c:tickLblPos val="nextTo"/>
        <c:crossAx val="103057664"/>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Sheet3!$G$19</c:f>
              <c:strCache>
                <c:ptCount val="1"/>
                <c:pt idx="0">
                  <c:v>Bangladeshi cities</c:v>
                </c:pt>
              </c:strCache>
            </c:strRef>
          </c:tx>
          <c:spPr>
            <a:solidFill>
              <a:srgbClr val="00B050"/>
            </a:solidFill>
          </c:spPr>
          <c:cat>
            <c:strRef>
              <c:f>Sheet3!$F$20:$F$24</c:f>
              <c:strCache>
                <c:ptCount val="5"/>
                <c:pt idx="0">
                  <c:v>Landline (including CDMA) </c:v>
                </c:pt>
                <c:pt idx="1">
                  <c:v>Mobile phone</c:v>
                </c:pt>
                <c:pt idx="2">
                  <c:v>Computers/laptop</c:v>
                </c:pt>
                <c:pt idx="3">
                  <c:v>Internet via computer</c:v>
                </c:pt>
                <c:pt idx="4">
                  <c:v>Internet via mobile</c:v>
                </c:pt>
              </c:strCache>
            </c:strRef>
          </c:cat>
          <c:val>
            <c:numRef>
              <c:f>Sheet3!$G$20:$G$24</c:f>
              <c:numCache>
                <c:formatCode>0%</c:formatCode>
                <c:ptCount val="5"/>
                <c:pt idx="0">
                  <c:v>5.2459016393442623E-2</c:v>
                </c:pt>
                <c:pt idx="1">
                  <c:v>0.88961748633880022</c:v>
                </c:pt>
                <c:pt idx="2">
                  <c:v>4.0437158469945354E-2</c:v>
                </c:pt>
                <c:pt idx="3">
                  <c:v>2.1857923497267812E-2</c:v>
                </c:pt>
                <c:pt idx="4">
                  <c:v>2.2950819672131192E-2</c:v>
                </c:pt>
              </c:numCache>
            </c:numRef>
          </c:val>
        </c:ser>
        <c:ser>
          <c:idx val="1"/>
          <c:order val="1"/>
          <c:tx>
            <c:strRef>
              <c:f>Sheet3!$H$19</c:f>
              <c:strCache>
                <c:ptCount val="1"/>
                <c:pt idx="0">
                  <c:v>Indian cities</c:v>
                </c:pt>
              </c:strCache>
            </c:strRef>
          </c:tx>
          <c:spPr>
            <a:solidFill>
              <a:srgbClr val="FFC000"/>
            </a:solidFill>
          </c:spPr>
          <c:cat>
            <c:strRef>
              <c:f>Sheet3!$F$20:$F$24</c:f>
              <c:strCache>
                <c:ptCount val="5"/>
                <c:pt idx="0">
                  <c:v>Landline (including CDMA) </c:v>
                </c:pt>
                <c:pt idx="1">
                  <c:v>Mobile phone</c:v>
                </c:pt>
                <c:pt idx="2">
                  <c:v>Computers/laptop</c:v>
                </c:pt>
                <c:pt idx="3">
                  <c:v>Internet via computer</c:v>
                </c:pt>
                <c:pt idx="4">
                  <c:v>Internet via mobile</c:v>
                </c:pt>
              </c:strCache>
            </c:strRef>
          </c:cat>
          <c:val>
            <c:numRef>
              <c:f>Sheet3!$H$20:$H$24</c:f>
              <c:numCache>
                <c:formatCode>0%</c:formatCode>
                <c:ptCount val="5"/>
                <c:pt idx="0">
                  <c:v>3.9093041438624122E-3</c:v>
                </c:pt>
                <c:pt idx="1">
                  <c:v>0.5199374511336986</c:v>
                </c:pt>
                <c:pt idx="2">
                  <c:v>1.5637216575449492E-3</c:v>
                </c:pt>
                <c:pt idx="3">
                  <c:v>1.5637216575449492E-3</c:v>
                </c:pt>
                <c:pt idx="4">
                  <c:v>3.1274433150899252E-3</c:v>
                </c:pt>
              </c:numCache>
            </c:numRef>
          </c:val>
        </c:ser>
        <c:ser>
          <c:idx val="2"/>
          <c:order val="2"/>
          <c:tx>
            <c:strRef>
              <c:f>Sheet3!$I$19</c:f>
              <c:strCache>
                <c:ptCount val="1"/>
                <c:pt idx="0">
                  <c:v>Sri Lankan cities</c:v>
                </c:pt>
              </c:strCache>
            </c:strRef>
          </c:tx>
          <c:spPr>
            <a:solidFill>
              <a:srgbClr val="0070C0"/>
            </a:solidFill>
          </c:spPr>
          <c:cat>
            <c:strRef>
              <c:f>Sheet3!$F$20:$F$24</c:f>
              <c:strCache>
                <c:ptCount val="5"/>
                <c:pt idx="0">
                  <c:v>Landline (including CDMA) </c:v>
                </c:pt>
                <c:pt idx="1">
                  <c:v>Mobile phone</c:v>
                </c:pt>
                <c:pt idx="2">
                  <c:v>Computers/laptop</c:v>
                </c:pt>
                <c:pt idx="3">
                  <c:v>Internet via computer</c:v>
                </c:pt>
                <c:pt idx="4">
                  <c:v>Internet via mobile</c:v>
                </c:pt>
              </c:strCache>
            </c:strRef>
          </c:cat>
          <c:val>
            <c:numRef>
              <c:f>Sheet3!$I$20:$I$24</c:f>
              <c:numCache>
                <c:formatCode>0%</c:formatCode>
                <c:ptCount val="5"/>
                <c:pt idx="0">
                  <c:v>0.22008113590263689</c:v>
                </c:pt>
                <c:pt idx="1">
                  <c:v>0.78600405679513263</c:v>
                </c:pt>
                <c:pt idx="2">
                  <c:v>4.2596348884381394E-2</c:v>
                </c:pt>
                <c:pt idx="3">
                  <c:v>1.6227180527383381E-2</c:v>
                </c:pt>
                <c:pt idx="4">
                  <c:v>1.6227180527383381E-2</c:v>
                </c:pt>
              </c:numCache>
            </c:numRef>
          </c:val>
        </c:ser>
        <c:dLbls/>
        <c:axId val="103907328"/>
        <c:axId val="103908864"/>
      </c:barChart>
      <c:catAx>
        <c:axId val="103907328"/>
        <c:scaling>
          <c:orientation val="minMax"/>
        </c:scaling>
        <c:axPos val="b"/>
        <c:tickLblPos val="nextTo"/>
        <c:txPr>
          <a:bodyPr/>
          <a:lstStyle/>
          <a:p>
            <a:pPr>
              <a:defRPr sz="1500"/>
            </a:pPr>
            <a:endParaRPr lang="en-US"/>
          </a:p>
        </c:txPr>
        <c:crossAx val="103908864"/>
        <c:crosses val="autoZero"/>
        <c:auto val="1"/>
        <c:lblAlgn val="ctr"/>
        <c:lblOffset val="100"/>
      </c:catAx>
      <c:valAx>
        <c:axId val="103908864"/>
        <c:scaling>
          <c:orientation val="minMax"/>
        </c:scaling>
        <c:axPos val="l"/>
        <c:majorGridlines/>
        <c:numFmt formatCode="0%" sourceLinked="1"/>
        <c:tickLblPos val="nextTo"/>
        <c:crossAx val="103907328"/>
        <c:crosses val="autoZero"/>
        <c:crossBetween val="between"/>
      </c:valAx>
      <c:spPr>
        <a:noFill/>
        <a:ln w="25400">
          <a:noFill/>
        </a:ln>
      </c:spPr>
    </c:plotArea>
    <c:legend>
      <c:legendPos val="b"/>
      <c:txPr>
        <a:bodyPr/>
        <a:lstStyle/>
        <a:p>
          <a:pPr>
            <a:defRPr sz="1500"/>
          </a:pPr>
          <a:endParaRPr lang="en-US"/>
        </a:p>
      </c:txPr>
    </c:legend>
    <c:plotVisOnly val="1"/>
    <c:dispBlanksAs val="gap"/>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Sheet0!$B$83</c:f>
              <c:strCache>
                <c:ptCount val="1"/>
                <c:pt idx="0">
                  <c:v>Yes</c:v>
                </c:pt>
              </c:strCache>
            </c:strRef>
          </c:tx>
          <c:dPt>
            <c:idx val="0"/>
            <c:spPr>
              <a:solidFill>
                <a:srgbClr val="00B050"/>
              </a:solidFill>
            </c:spPr>
          </c:dPt>
          <c:dPt>
            <c:idx val="1"/>
            <c:spPr>
              <a:solidFill>
                <a:srgbClr val="00B050"/>
              </a:solidFill>
            </c:spPr>
          </c:dPt>
          <c:dPt>
            <c:idx val="2"/>
            <c:spPr>
              <a:solidFill>
                <a:srgbClr val="FFC000"/>
              </a:solidFill>
            </c:spPr>
          </c:dPt>
          <c:dPt>
            <c:idx val="3"/>
            <c:spPr>
              <a:solidFill>
                <a:srgbClr val="FFC000"/>
              </a:solidFill>
            </c:spPr>
          </c:dPt>
          <c:dPt>
            <c:idx val="4"/>
            <c:spPr>
              <a:solidFill>
                <a:srgbClr val="0070C0"/>
              </a:solidFill>
            </c:spPr>
          </c:dPt>
          <c:dPt>
            <c:idx val="5"/>
            <c:spPr>
              <a:solidFill>
                <a:srgbClr val="0070C0"/>
              </a:solidFill>
            </c:spPr>
          </c:dPt>
          <c:cat>
            <c:multiLvlStrRef>
              <c:f>Sheet0!$C$81:$H$82</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Sheet0!$C$83:$H$83</c:f>
              <c:numCache>
                <c:formatCode>0%</c:formatCode>
                <c:ptCount val="6"/>
                <c:pt idx="0">
                  <c:v>0.96100000000000052</c:v>
                </c:pt>
                <c:pt idx="1">
                  <c:v>0.81799999999999995</c:v>
                </c:pt>
                <c:pt idx="2">
                  <c:v>0.67900000000000083</c:v>
                </c:pt>
                <c:pt idx="3">
                  <c:v>0.36100000000000032</c:v>
                </c:pt>
                <c:pt idx="4">
                  <c:v>0.8</c:v>
                </c:pt>
                <c:pt idx="5">
                  <c:v>0.77100000000000068</c:v>
                </c:pt>
              </c:numCache>
            </c:numRef>
          </c:val>
        </c:ser>
        <c:dLbls/>
        <c:axId val="121209600"/>
        <c:axId val="121211136"/>
      </c:barChart>
      <c:catAx>
        <c:axId val="121209600"/>
        <c:scaling>
          <c:orientation val="minMax"/>
        </c:scaling>
        <c:axPos val="b"/>
        <c:numFmt formatCode="@" sourceLinked="1"/>
        <c:tickLblPos val="nextTo"/>
        <c:txPr>
          <a:bodyPr/>
          <a:lstStyle/>
          <a:p>
            <a:pPr>
              <a:defRPr sz="1500"/>
            </a:pPr>
            <a:endParaRPr lang="en-US"/>
          </a:p>
        </c:txPr>
        <c:crossAx val="121211136"/>
        <c:crosses val="autoZero"/>
        <c:auto val="1"/>
        <c:lblAlgn val="ctr"/>
        <c:lblOffset val="100"/>
      </c:catAx>
      <c:valAx>
        <c:axId val="121211136"/>
        <c:scaling>
          <c:orientation val="minMax"/>
          <c:max val="1"/>
        </c:scaling>
        <c:axPos val="l"/>
        <c:majorGridlines/>
        <c:numFmt formatCode="0%" sourceLinked="1"/>
        <c:tickLblPos val="nextTo"/>
        <c:crossAx val="121209600"/>
        <c:crosses val="autoZero"/>
        <c:crossBetween val="between"/>
      </c:valAx>
    </c:plotArea>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Sheet1!$F$332</c:f>
              <c:strCache>
                <c:ptCount val="1"/>
                <c:pt idx="0">
                  <c:v>It is too expensive for me to afford</c:v>
                </c:pt>
              </c:strCache>
            </c:strRef>
          </c:tx>
          <c:spPr>
            <a:solidFill>
              <a:srgbClr val="800000"/>
            </a:solidFill>
          </c:spPr>
          <c:dLbls>
            <c:txPr>
              <a:bodyPr/>
              <a:lstStyle/>
              <a:p>
                <a:pPr>
                  <a:defRPr sz="1300">
                    <a:solidFill>
                      <a:schemeClr val="bg1">
                        <a:lumMod val="85000"/>
                      </a:schemeClr>
                    </a:solidFill>
                  </a:defRPr>
                </a:pPr>
                <a:endParaRPr lang="en-US"/>
              </a:p>
            </c:txPr>
            <c:showVal val="1"/>
          </c:dLbls>
          <c:cat>
            <c:strRef>
              <c:f>Sheet1!$G$331:$I$331</c:f>
              <c:strCache>
                <c:ptCount val="3"/>
                <c:pt idx="0">
                  <c:v>Bangladeshi cities</c:v>
                </c:pt>
                <c:pt idx="1">
                  <c:v>Indian cities</c:v>
                </c:pt>
                <c:pt idx="2">
                  <c:v>Sri Lankan cities</c:v>
                </c:pt>
              </c:strCache>
            </c:strRef>
          </c:cat>
          <c:val>
            <c:numRef>
              <c:f>Sheet1!$G$332:$I$332</c:f>
              <c:numCache>
                <c:formatCode>0%</c:formatCode>
                <c:ptCount val="3"/>
                <c:pt idx="0">
                  <c:v>0.59405940594059414</c:v>
                </c:pt>
                <c:pt idx="1">
                  <c:v>0.33224755700325731</c:v>
                </c:pt>
                <c:pt idx="2">
                  <c:v>0.241706161137442</c:v>
                </c:pt>
              </c:numCache>
            </c:numRef>
          </c:val>
        </c:ser>
        <c:ser>
          <c:idx val="1"/>
          <c:order val="1"/>
          <c:tx>
            <c:strRef>
              <c:f>Sheet1!$F$333</c:f>
              <c:strCache>
                <c:ptCount val="1"/>
                <c:pt idx="0">
                  <c:v>I don't see a need to use a mobile for business</c:v>
                </c:pt>
              </c:strCache>
            </c:strRef>
          </c:tx>
          <c:spPr>
            <a:solidFill>
              <a:srgbClr val="C00000"/>
            </a:solidFill>
          </c:spPr>
          <c:dLbls>
            <c:txPr>
              <a:bodyPr/>
              <a:lstStyle/>
              <a:p>
                <a:pPr>
                  <a:defRPr sz="1300">
                    <a:solidFill>
                      <a:schemeClr val="bg1">
                        <a:lumMod val="85000"/>
                      </a:schemeClr>
                    </a:solidFill>
                  </a:defRPr>
                </a:pPr>
                <a:endParaRPr lang="en-US"/>
              </a:p>
            </c:txPr>
            <c:showVal val="1"/>
          </c:dLbls>
          <c:cat>
            <c:strRef>
              <c:f>Sheet1!$G$331:$I$331</c:f>
              <c:strCache>
                <c:ptCount val="3"/>
                <c:pt idx="0">
                  <c:v>Bangladeshi cities</c:v>
                </c:pt>
                <c:pt idx="1">
                  <c:v>Indian cities</c:v>
                </c:pt>
                <c:pt idx="2">
                  <c:v>Sri Lankan cities</c:v>
                </c:pt>
              </c:strCache>
            </c:strRef>
          </c:cat>
          <c:val>
            <c:numRef>
              <c:f>Sheet1!$G$333:$I$333</c:f>
              <c:numCache>
                <c:formatCode>0%</c:formatCode>
                <c:ptCount val="3"/>
                <c:pt idx="0">
                  <c:v>0.37623762376237635</c:v>
                </c:pt>
                <c:pt idx="1">
                  <c:v>0.65146579804560267</c:v>
                </c:pt>
                <c:pt idx="2">
                  <c:v>0.74881516587677721</c:v>
                </c:pt>
              </c:numCache>
            </c:numRef>
          </c:val>
        </c:ser>
        <c:ser>
          <c:idx val="2"/>
          <c:order val="2"/>
          <c:tx>
            <c:strRef>
              <c:f>Sheet1!$F$334</c:f>
              <c:strCache>
                <c:ptCount val="1"/>
                <c:pt idx="0">
                  <c:v>Cannot get a connection where I live</c:v>
                </c:pt>
              </c:strCache>
            </c:strRef>
          </c:tx>
          <c:spPr>
            <a:solidFill>
              <a:srgbClr val="D99694"/>
            </a:solidFill>
          </c:spPr>
          <c:cat>
            <c:strRef>
              <c:f>Sheet1!$G$331:$I$331</c:f>
              <c:strCache>
                <c:ptCount val="3"/>
                <c:pt idx="0">
                  <c:v>Bangladeshi cities</c:v>
                </c:pt>
                <c:pt idx="1">
                  <c:v>Indian cities</c:v>
                </c:pt>
                <c:pt idx="2">
                  <c:v>Sri Lankan cities</c:v>
                </c:pt>
              </c:strCache>
            </c:strRef>
          </c:cat>
          <c:val>
            <c:numRef>
              <c:f>Sheet1!$G$334:$I$334</c:f>
              <c:numCache>
                <c:formatCode>0%</c:formatCode>
                <c:ptCount val="3"/>
                <c:pt idx="0">
                  <c:v>9.9009900990099861E-3</c:v>
                </c:pt>
                <c:pt idx="1">
                  <c:v>4.8859934853420616E-3</c:v>
                </c:pt>
                <c:pt idx="2">
                  <c:v>4.7393364928910442E-3</c:v>
                </c:pt>
              </c:numCache>
            </c:numRef>
          </c:val>
        </c:ser>
        <c:ser>
          <c:idx val="3"/>
          <c:order val="3"/>
          <c:tx>
            <c:strRef>
              <c:f>Sheet1!$F$335</c:f>
              <c:strCache>
                <c:ptCount val="1"/>
                <c:pt idx="0">
                  <c:v>I am restricted from purchasing a phone by a particular person</c:v>
                </c:pt>
              </c:strCache>
            </c:strRef>
          </c:tx>
          <c:spPr>
            <a:solidFill>
              <a:schemeClr val="bg1">
                <a:lumMod val="65000"/>
              </a:schemeClr>
            </a:solidFill>
          </c:spPr>
          <c:cat>
            <c:strRef>
              <c:f>Sheet1!$G$331:$I$331</c:f>
              <c:strCache>
                <c:ptCount val="3"/>
                <c:pt idx="0">
                  <c:v>Bangladeshi cities</c:v>
                </c:pt>
                <c:pt idx="1">
                  <c:v>Indian cities</c:v>
                </c:pt>
                <c:pt idx="2">
                  <c:v>Sri Lankan cities</c:v>
                </c:pt>
              </c:strCache>
            </c:strRef>
          </c:cat>
          <c:val>
            <c:numRef>
              <c:f>Sheet1!$G$335:$I$335</c:f>
              <c:numCache>
                <c:formatCode>0%</c:formatCode>
                <c:ptCount val="3"/>
                <c:pt idx="0">
                  <c:v>1.9801980198019885E-2</c:v>
                </c:pt>
                <c:pt idx="1">
                  <c:v>4.8859934853420616E-3</c:v>
                </c:pt>
                <c:pt idx="2">
                  <c:v>4.7393364928910442E-3</c:v>
                </c:pt>
              </c:numCache>
            </c:numRef>
          </c:val>
        </c:ser>
        <c:dLbls/>
        <c:overlap val="100"/>
        <c:axId val="121397248"/>
        <c:axId val="121398784"/>
      </c:barChart>
      <c:catAx>
        <c:axId val="121397248"/>
        <c:scaling>
          <c:orientation val="minMax"/>
        </c:scaling>
        <c:axPos val="b"/>
        <c:tickLblPos val="nextTo"/>
        <c:txPr>
          <a:bodyPr/>
          <a:lstStyle/>
          <a:p>
            <a:pPr>
              <a:defRPr sz="1500"/>
            </a:pPr>
            <a:endParaRPr lang="en-US"/>
          </a:p>
        </c:txPr>
        <c:crossAx val="121398784"/>
        <c:crosses val="autoZero"/>
        <c:auto val="1"/>
        <c:lblAlgn val="ctr"/>
        <c:lblOffset val="100"/>
      </c:catAx>
      <c:valAx>
        <c:axId val="121398784"/>
        <c:scaling>
          <c:orientation val="minMax"/>
        </c:scaling>
        <c:axPos val="l"/>
        <c:numFmt formatCode="0%" sourceLinked="1"/>
        <c:tickLblPos val="nextTo"/>
        <c:crossAx val="121397248"/>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35747691260814651"/>
          <c:y val="5.7546703720858426E-2"/>
          <c:w val="0.34677505589579083"/>
          <c:h val="0.55076038289331486"/>
        </c:manualLayout>
      </c:layout>
      <c:pieChart>
        <c:varyColors val="1"/>
        <c:ser>
          <c:idx val="0"/>
          <c:order val="0"/>
          <c:explosion val="25"/>
          <c:dPt>
            <c:idx val="0"/>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dPt>
            <c:idx val="1"/>
            <c:spPr>
              <a:solidFill>
                <a:srgbClr val="00B050"/>
              </a:solidFill>
            </c:spPr>
          </c:dPt>
          <c:cat>
            <c:strRef>
              <c:f>'ICT use'!$S$13:$S$14</c:f>
              <c:strCache>
                <c:ptCount val="2"/>
                <c:pt idx="0">
                  <c:v>Use mobile for business</c:v>
                </c:pt>
                <c:pt idx="1">
                  <c:v>Don't use mobile for business</c:v>
                </c:pt>
              </c:strCache>
            </c:strRef>
          </c:cat>
          <c:val>
            <c:numRef>
              <c:f>'ICT use'!$T$13:$T$14</c:f>
              <c:numCache>
                <c:formatCode>0%</c:formatCode>
                <c:ptCount val="2"/>
                <c:pt idx="0">
                  <c:v>0.89</c:v>
                </c:pt>
                <c:pt idx="1">
                  <c:v>0.11</c:v>
                </c:pt>
              </c:numCache>
            </c:numRef>
          </c:val>
        </c:ser>
        <c:dLbls/>
        <c:firstSliceAng val="159"/>
      </c:pieChart>
    </c:plotArea>
    <c:legend>
      <c:legendPos val="b"/>
      <c:legendEntry>
        <c:idx val="0"/>
        <c:delete val="1"/>
      </c:legendEntry>
    </c:legend>
    <c:plotVisOnly val="1"/>
    <c:dispBlanksAs val="zero"/>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0.16184806536279744"/>
          <c:y val="3.9855072463768175E-2"/>
        </c:manualLayout>
      </c:layout>
    </c:title>
    <c:plotArea>
      <c:layout/>
      <c:pieChart>
        <c:varyColors val="1"/>
        <c:ser>
          <c:idx val="0"/>
          <c:order val="0"/>
          <c:tx>
            <c:strRef>
              <c:f>Sheet0!$B$145</c:f>
              <c:strCache>
                <c:ptCount val="1"/>
                <c:pt idx="0">
                  <c:v>Strong city</c:v>
                </c:pt>
              </c:strCache>
            </c:strRef>
          </c:tx>
          <c:dPt>
            <c:idx val="0"/>
            <c:spPr>
              <a:solidFill>
                <a:srgbClr val="800000"/>
              </a:solidFill>
            </c:spPr>
          </c:dPt>
          <c:dPt>
            <c:idx val="1"/>
            <c:spPr>
              <a:solidFill>
                <a:srgbClr val="C00000"/>
              </a:solidFill>
            </c:spPr>
          </c:dPt>
          <c:dPt>
            <c:idx val="2"/>
            <c:spPr>
              <a:solidFill>
                <a:srgbClr val="D99694"/>
              </a:solidFill>
            </c:spPr>
          </c:dPt>
          <c:dPt>
            <c:idx val="3"/>
            <c:spPr>
              <a:solidFill>
                <a:schemeClr val="tx1">
                  <a:lumMod val="75000"/>
                  <a:lumOff val="25000"/>
                </a:schemeClr>
              </a:solidFill>
            </c:spPr>
          </c:dPt>
          <c:dPt>
            <c:idx val="4"/>
            <c:spPr>
              <a:solidFill>
                <a:schemeClr val="bg1">
                  <a:lumMod val="50000"/>
                </a:schemeClr>
              </a:solidFill>
            </c:spPr>
          </c:dPt>
          <c:dPt>
            <c:idx val="5"/>
            <c:spPr>
              <a:solidFill>
                <a:schemeClr val="bg1">
                  <a:lumMod val="85000"/>
                </a:schemeClr>
              </a:solidFill>
            </c:spPr>
          </c:dPt>
          <c:dLbls>
            <c:dLbl>
              <c:idx val="0"/>
              <c:layout>
                <c:manualLayout>
                  <c:x val="-0.10657044259358239"/>
                  <c:y val="9.1757299868766531E-2"/>
                </c:manualLayout>
              </c:layout>
              <c:showVal val="1"/>
            </c:dLbl>
            <c:dLbl>
              <c:idx val="2"/>
              <c:spPr/>
              <c:txPr>
                <a:bodyPr/>
                <a:lstStyle/>
                <a:p>
                  <a:pPr>
                    <a:defRPr sz="1300">
                      <a:solidFill>
                        <a:schemeClr val="tx1"/>
                      </a:solidFill>
                    </a:defRPr>
                  </a:pPr>
                  <a:endParaRPr lang="en-US"/>
                </a:p>
              </c:txPr>
            </c:dLbl>
            <c:dLbl>
              <c:idx val="4"/>
              <c:delete val="1"/>
            </c:dLbl>
            <c:dLbl>
              <c:idx val="5"/>
              <c:delete val="1"/>
            </c:dLbl>
            <c:txPr>
              <a:bodyPr/>
              <a:lstStyle/>
              <a:p>
                <a:pPr>
                  <a:defRPr sz="1300">
                    <a:solidFill>
                      <a:schemeClr val="bg1">
                        <a:lumMod val="85000"/>
                      </a:schemeClr>
                    </a:solidFill>
                  </a:defRPr>
                </a:pPr>
                <a:endParaRPr lang="en-US"/>
              </a:p>
            </c:txPr>
            <c:showVal val="1"/>
            <c:showLeaderLines val="1"/>
          </c:dLbls>
          <c:cat>
            <c:strRef>
              <c:f>Sheet0!$A$146:$A$151</c:f>
              <c:strCache>
                <c:ptCount val="6"/>
                <c:pt idx="0">
                  <c:v>Grameen Phone </c:v>
                </c:pt>
                <c:pt idx="1">
                  <c:v>BanglaLink </c:v>
                </c:pt>
                <c:pt idx="2">
                  <c:v>Robi </c:v>
                </c:pt>
                <c:pt idx="3">
                  <c:v>Airtel </c:v>
                </c:pt>
                <c:pt idx="4">
                  <c:v>CityCell </c:v>
                </c:pt>
                <c:pt idx="5">
                  <c:v>TeleTalk </c:v>
                </c:pt>
              </c:strCache>
            </c:strRef>
          </c:cat>
          <c:val>
            <c:numRef>
              <c:f>Sheet0!$B$146:$B$151</c:f>
              <c:numCache>
                <c:formatCode>0%</c:formatCode>
                <c:ptCount val="6"/>
                <c:pt idx="0">
                  <c:v>0.39600000000000041</c:v>
                </c:pt>
                <c:pt idx="1">
                  <c:v>0.34400000000000008</c:v>
                </c:pt>
                <c:pt idx="2">
                  <c:v>0.13800000000000001</c:v>
                </c:pt>
                <c:pt idx="3">
                  <c:v>9.5000000000000043E-2</c:v>
                </c:pt>
                <c:pt idx="4">
                  <c:v>2.3E-2</c:v>
                </c:pt>
                <c:pt idx="5">
                  <c:v>5.0000000000000044E-3</c:v>
                </c:pt>
              </c:numCache>
            </c:numRef>
          </c:val>
        </c:ser>
        <c:dLbls/>
        <c:firstSliceAng val="0"/>
      </c:pieChart>
      <c:spPr>
        <a:noFill/>
        <a:ln w="25400">
          <a:noFill/>
        </a:ln>
      </c:spPr>
    </c:plotArea>
    <c:legend>
      <c:legendPos val="r"/>
      <c:txPr>
        <a:bodyPr/>
        <a:lstStyle/>
        <a:p>
          <a:pPr>
            <a:defRPr sz="1500"/>
          </a:pPr>
          <a:endParaRPr lang="en-US"/>
        </a:p>
      </c:txPr>
    </c:legend>
    <c:plotVisOnly val="1"/>
    <c:dispBlanksAs val="zero"/>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title/>
    <c:plotArea>
      <c:layout/>
      <c:pieChart>
        <c:varyColors val="1"/>
        <c:ser>
          <c:idx val="0"/>
          <c:order val="0"/>
          <c:tx>
            <c:strRef>
              <c:f>Sheet0!$E$145</c:f>
              <c:strCache>
                <c:ptCount val="1"/>
                <c:pt idx="0">
                  <c:v>Weak cities</c:v>
                </c:pt>
              </c:strCache>
            </c:strRef>
          </c:tx>
          <c:dPt>
            <c:idx val="0"/>
            <c:spPr>
              <a:solidFill>
                <a:srgbClr val="800000"/>
              </a:solidFill>
            </c:spPr>
          </c:dPt>
          <c:dPt>
            <c:idx val="1"/>
            <c:spPr>
              <a:solidFill>
                <a:srgbClr val="C00000"/>
              </a:solidFill>
            </c:spPr>
          </c:dPt>
          <c:dPt>
            <c:idx val="2"/>
            <c:spPr>
              <a:solidFill>
                <a:srgbClr val="D99694"/>
              </a:solidFill>
            </c:spPr>
          </c:dPt>
          <c:dPt>
            <c:idx val="3"/>
            <c:spPr>
              <a:solidFill>
                <a:schemeClr val="tx1">
                  <a:lumMod val="75000"/>
                  <a:lumOff val="25000"/>
                </a:schemeClr>
              </a:solidFill>
            </c:spPr>
          </c:dPt>
          <c:dPt>
            <c:idx val="4"/>
            <c:spPr>
              <a:solidFill>
                <a:schemeClr val="bg1">
                  <a:lumMod val="50000"/>
                </a:schemeClr>
              </a:solidFill>
            </c:spPr>
          </c:dPt>
          <c:dPt>
            <c:idx val="5"/>
            <c:spPr>
              <a:solidFill>
                <a:schemeClr val="bg1">
                  <a:lumMod val="85000"/>
                </a:schemeClr>
              </a:solidFill>
            </c:spPr>
          </c:dPt>
          <c:dLbls>
            <c:dLbl>
              <c:idx val="0"/>
              <c:layout>
                <c:manualLayout>
                  <c:x val="-0.25787523431486836"/>
                  <c:y val="-4.0284631087780735E-2"/>
                </c:manualLayout>
              </c:layout>
              <c:showVal val="1"/>
            </c:dLbl>
            <c:dLbl>
              <c:idx val="2"/>
              <c:spPr/>
              <c:txPr>
                <a:bodyPr/>
                <a:lstStyle/>
                <a:p>
                  <a:pPr>
                    <a:defRPr sz="1300">
                      <a:solidFill>
                        <a:schemeClr val="tx1"/>
                      </a:solidFill>
                    </a:defRPr>
                  </a:pPr>
                  <a:endParaRPr lang="en-US"/>
                </a:p>
              </c:txPr>
            </c:dLbl>
            <c:dLbl>
              <c:idx val="3"/>
              <c:delete val="1"/>
            </c:dLbl>
            <c:dLbl>
              <c:idx val="4"/>
              <c:delete val="1"/>
            </c:dLbl>
            <c:dLbl>
              <c:idx val="5"/>
              <c:delete val="1"/>
            </c:dLbl>
            <c:txPr>
              <a:bodyPr/>
              <a:lstStyle/>
              <a:p>
                <a:pPr>
                  <a:defRPr sz="1300">
                    <a:solidFill>
                      <a:schemeClr val="bg1">
                        <a:lumMod val="85000"/>
                      </a:schemeClr>
                    </a:solidFill>
                  </a:defRPr>
                </a:pPr>
                <a:endParaRPr lang="en-US"/>
              </a:p>
            </c:txPr>
            <c:showVal val="1"/>
            <c:showLeaderLines val="1"/>
          </c:dLbls>
          <c:cat>
            <c:strRef>
              <c:f>Sheet0!$D$146:$D$151</c:f>
              <c:strCache>
                <c:ptCount val="6"/>
                <c:pt idx="0">
                  <c:v>Grameen Phone </c:v>
                </c:pt>
                <c:pt idx="1">
                  <c:v>BanglaLink </c:v>
                </c:pt>
                <c:pt idx="2">
                  <c:v>Robi </c:v>
                </c:pt>
                <c:pt idx="3">
                  <c:v>Airtel </c:v>
                </c:pt>
                <c:pt idx="4">
                  <c:v>CityCell </c:v>
                </c:pt>
                <c:pt idx="5">
                  <c:v>TeleTalk </c:v>
                </c:pt>
              </c:strCache>
            </c:strRef>
          </c:cat>
          <c:val>
            <c:numRef>
              <c:f>Sheet0!$E$146:$E$151</c:f>
              <c:numCache>
                <c:formatCode>0%</c:formatCode>
                <c:ptCount val="6"/>
                <c:pt idx="0">
                  <c:v>0.59899999999999998</c:v>
                </c:pt>
                <c:pt idx="1">
                  <c:v>0.28500000000000025</c:v>
                </c:pt>
                <c:pt idx="2">
                  <c:v>8.1000000000000003E-2</c:v>
                </c:pt>
                <c:pt idx="3">
                  <c:v>3.0000000000000022E-3</c:v>
                </c:pt>
                <c:pt idx="4">
                  <c:v>3.0000000000000002E-2</c:v>
                </c:pt>
                <c:pt idx="5">
                  <c:v>3.0000000000000022E-3</c:v>
                </c:pt>
              </c:numCache>
            </c:numRef>
          </c:val>
        </c:ser>
        <c:dLbls/>
        <c:firstSliceAng val="0"/>
      </c:pieChart>
      <c:spPr>
        <a:noFill/>
        <a:ln w="25400">
          <a:noFill/>
        </a:ln>
      </c:spPr>
    </c:plotArea>
    <c:plotVisOnly val="1"/>
    <c:dispBlanksAs val="zero"/>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1"/>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'ICT use'!$S$13:$S$14</c:f>
              <c:strCache>
                <c:ptCount val="2"/>
                <c:pt idx="0">
                  <c:v>Use mobile for business</c:v>
                </c:pt>
                <c:pt idx="1">
                  <c:v>Don't use mobile for business</c:v>
                </c:pt>
              </c:strCache>
            </c:strRef>
          </c:cat>
          <c:val>
            <c:numRef>
              <c:f>'ICT use'!$T$13:$T$14</c:f>
              <c:numCache>
                <c:formatCode>0%</c:formatCode>
                <c:ptCount val="2"/>
                <c:pt idx="0">
                  <c:v>0.89</c:v>
                </c:pt>
                <c:pt idx="1">
                  <c:v>0.11</c:v>
                </c:pt>
              </c:numCache>
            </c:numRef>
          </c:val>
        </c:ser>
        <c:dLbls/>
        <c:firstSliceAng val="0"/>
      </c:pieChart>
    </c:plotArea>
    <c:legend>
      <c:legendPos val="b"/>
      <c:legendEntry>
        <c:idx val="1"/>
        <c:delete val="1"/>
      </c:legendEntry>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Sheet5!$H$106</c:f>
              <c:strCache>
                <c:ptCount val="1"/>
                <c:pt idx="0">
                  <c:v> I cannot recognize or write numbers</c:v>
                </c:pt>
              </c:strCache>
            </c:strRef>
          </c:tx>
          <c:spPr>
            <a:solidFill>
              <a:srgbClr val="800000"/>
            </a:solidFill>
          </c:spPr>
          <c:dLbls>
            <c:dLbl>
              <c:idx val="1"/>
              <c:showVal val="1"/>
            </c:dLbl>
            <c:delete val="1"/>
            <c:txPr>
              <a:bodyPr/>
              <a:lstStyle/>
              <a:p>
                <a:pPr>
                  <a:defRPr sz="1300">
                    <a:solidFill>
                      <a:schemeClr val="bg1">
                        <a:lumMod val="85000"/>
                      </a:schemeClr>
                    </a:solidFill>
                  </a:defRPr>
                </a:pPr>
                <a:endParaRPr lang="en-US"/>
              </a:p>
            </c:txPr>
          </c:dLbls>
          <c:cat>
            <c:strRef>
              <c:f>Sheet5!$I$105:$K$105</c:f>
              <c:strCache>
                <c:ptCount val="3"/>
                <c:pt idx="0">
                  <c:v>Bangladeshi cities</c:v>
                </c:pt>
                <c:pt idx="1">
                  <c:v>Indian cities</c:v>
                </c:pt>
                <c:pt idx="2">
                  <c:v>Sri Lankan cities</c:v>
                </c:pt>
              </c:strCache>
            </c:strRef>
          </c:cat>
          <c:val>
            <c:numRef>
              <c:f>Sheet5!$I$106:$K$106</c:f>
              <c:numCache>
                <c:formatCode>0%</c:formatCode>
                <c:ptCount val="3"/>
                <c:pt idx="0">
                  <c:v>9.5081967213114682E-2</c:v>
                </c:pt>
                <c:pt idx="1">
                  <c:v>0.13604378420641144</c:v>
                </c:pt>
                <c:pt idx="2">
                  <c:v>1.4198782961460436E-2</c:v>
                </c:pt>
              </c:numCache>
            </c:numRef>
          </c:val>
        </c:ser>
        <c:ser>
          <c:idx val="1"/>
          <c:order val="1"/>
          <c:tx>
            <c:strRef>
              <c:f>Sheet5!$H$107</c:f>
              <c:strCache>
                <c:ptCount val="1"/>
                <c:pt idx="0">
                  <c:v>I can recognize numbers but cannot write them</c:v>
                </c:pt>
              </c:strCache>
            </c:strRef>
          </c:tx>
          <c:spPr>
            <a:solidFill>
              <a:srgbClr val="C00000"/>
            </a:solidFill>
          </c:spPr>
          <c:dLbls>
            <c:dLbl>
              <c:idx val="1"/>
              <c:showVal val="1"/>
            </c:dLbl>
            <c:delete val="1"/>
            <c:txPr>
              <a:bodyPr/>
              <a:lstStyle/>
              <a:p>
                <a:pPr>
                  <a:defRPr sz="1300">
                    <a:solidFill>
                      <a:schemeClr val="bg1">
                        <a:lumMod val="95000"/>
                      </a:schemeClr>
                    </a:solidFill>
                  </a:defRPr>
                </a:pPr>
                <a:endParaRPr lang="en-US"/>
              </a:p>
            </c:txPr>
          </c:dLbls>
          <c:cat>
            <c:strRef>
              <c:f>Sheet5!$I$105:$K$105</c:f>
              <c:strCache>
                <c:ptCount val="3"/>
                <c:pt idx="0">
                  <c:v>Bangladeshi cities</c:v>
                </c:pt>
                <c:pt idx="1">
                  <c:v>Indian cities</c:v>
                </c:pt>
                <c:pt idx="2">
                  <c:v>Sri Lankan cities</c:v>
                </c:pt>
              </c:strCache>
            </c:strRef>
          </c:cat>
          <c:val>
            <c:numRef>
              <c:f>Sheet5!$I$107:$K$107</c:f>
              <c:numCache>
                <c:formatCode>0%</c:formatCode>
                <c:ptCount val="3"/>
                <c:pt idx="0">
                  <c:v>6.5573770491803282E-2</c:v>
                </c:pt>
                <c:pt idx="1">
                  <c:v>0.19311962470680219</c:v>
                </c:pt>
                <c:pt idx="2">
                  <c:v>3.5496957403651212E-2</c:v>
                </c:pt>
              </c:numCache>
            </c:numRef>
          </c:val>
        </c:ser>
        <c:ser>
          <c:idx val="2"/>
          <c:order val="2"/>
          <c:tx>
            <c:strRef>
              <c:f>Sheet5!$H$108</c:f>
              <c:strCache>
                <c:ptCount val="1"/>
                <c:pt idx="0">
                  <c:v>I can read and write numbers but cannot do any calculations</c:v>
                </c:pt>
              </c:strCache>
            </c:strRef>
          </c:tx>
          <c:spPr>
            <a:solidFill>
              <a:srgbClr val="D99694"/>
            </a:solidFill>
          </c:spPr>
          <c:cat>
            <c:strRef>
              <c:f>Sheet5!$I$105:$K$105</c:f>
              <c:strCache>
                <c:ptCount val="3"/>
                <c:pt idx="0">
                  <c:v>Bangladeshi cities</c:v>
                </c:pt>
                <c:pt idx="1">
                  <c:v>Indian cities</c:v>
                </c:pt>
                <c:pt idx="2">
                  <c:v>Sri Lankan cities</c:v>
                </c:pt>
              </c:strCache>
            </c:strRef>
          </c:cat>
          <c:val>
            <c:numRef>
              <c:f>Sheet5!$I$108:$K$108</c:f>
              <c:numCache>
                <c:formatCode>0%</c:formatCode>
                <c:ptCount val="3"/>
                <c:pt idx="0">
                  <c:v>6.666666666666668E-2</c:v>
                </c:pt>
                <c:pt idx="1">
                  <c:v>8.5222830336200248E-2</c:v>
                </c:pt>
                <c:pt idx="2">
                  <c:v>4.9695740365111568E-2</c:v>
                </c:pt>
              </c:numCache>
            </c:numRef>
          </c:val>
        </c:ser>
        <c:ser>
          <c:idx val="3"/>
          <c:order val="3"/>
          <c:tx>
            <c:strRef>
              <c:f>Sheet5!$H$109</c:f>
              <c:strCache>
                <c:ptCount val="1"/>
                <c:pt idx="0">
                  <c:v> I can do simple addition, subtraction &amp; multiplication etc.</c:v>
                </c:pt>
              </c:strCache>
            </c:strRef>
          </c:tx>
          <c:spPr>
            <a:solidFill>
              <a:schemeClr val="tx1">
                <a:lumMod val="50000"/>
                <a:lumOff val="50000"/>
              </a:schemeClr>
            </a:solidFill>
          </c:spPr>
          <c:dLbls>
            <c:txPr>
              <a:bodyPr/>
              <a:lstStyle/>
              <a:p>
                <a:pPr>
                  <a:defRPr sz="1300"/>
                </a:pPr>
                <a:endParaRPr lang="en-US"/>
              </a:p>
            </c:txPr>
            <c:showVal val="1"/>
          </c:dLbls>
          <c:cat>
            <c:strRef>
              <c:f>Sheet5!$I$105:$K$105</c:f>
              <c:strCache>
                <c:ptCount val="3"/>
                <c:pt idx="0">
                  <c:v>Bangladeshi cities</c:v>
                </c:pt>
                <c:pt idx="1">
                  <c:v>Indian cities</c:v>
                </c:pt>
                <c:pt idx="2">
                  <c:v>Sri Lankan cities</c:v>
                </c:pt>
              </c:strCache>
            </c:strRef>
          </c:cat>
          <c:val>
            <c:numRef>
              <c:f>Sheet5!$I$109:$K$109</c:f>
              <c:numCache>
                <c:formatCode>0%</c:formatCode>
                <c:ptCount val="3"/>
                <c:pt idx="0">
                  <c:v>0.69071038251366124</c:v>
                </c:pt>
                <c:pt idx="1">
                  <c:v>0.45817044566067361</c:v>
                </c:pt>
                <c:pt idx="2">
                  <c:v>0.81135902636917212</c:v>
                </c:pt>
              </c:numCache>
            </c:numRef>
          </c:val>
        </c:ser>
        <c:ser>
          <c:idx val="4"/>
          <c:order val="4"/>
          <c:tx>
            <c:strRef>
              <c:f>Sheet5!$H$110</c:f>
              <c:strCache>
                <c:ptCount val="1"/>
                <c:pt idx="0">
                  <c:v>I can calculate interest rates, tax calculations etc.</c:v>
                </c:pt>
              </c:strCache>
            </c:strRef>
          </c:tx>
          <c:spPr>
            <a:solidFill>
              <a:schemeClr val="bg1">
                <a:lumMod val="75000"/>
              </a:schemeClr>
            </a:solidFill>
          </c:spPr>
          <c:cat>
            <c:strRef>
              <c:f>Sheet5!$I$105:$K$105</c:f>
              <c:strCache>
                <c:ptCount val="3"/>
                <c:pt idx="0">
                  <c:v>Bangladeshi cities</c:v>
                </c:pt>
                <c:pt idx="1">
                  <c:v>Indian cities</c:v>
                </c:pt>
                <c:pt idx="2">
                  <c:v>Sri Lankan cities</c:v>
                </c:pt>
              </c:strCache>
            </c:strRef>
          </c:cat>
          <c:val>
            <c:numRef>
              <c:f>Sheet5!$I$110:$K$110</c:f>
              <c:numCache>
                <c:formatCode>0%</c:formatCode>
                <c:ptCount val="3"/>
                <c:pt idx="0">
                  <c:v>8.1967213114754051E-2</c:v>
                </c:pt>
                <c:pt idx="1">
                  <c:v>0.12744331508991399</c:v>
                </c:pt>
                <c:pt idx="2">
                  <c:v>8.9249492900608546E-2</c:v>
                </c:pt>
              </c:numCache>
            </c:numRef>
          </c:val>
        </c:ser>
        <c:dLbls/>
        <c:overlap val="100"/>
        <c:axId val="97302016"/>
        <c:axId val="97303552"/>
      </c:barChart>
      <c:catAx>
        <c:axId val="97302016"/>
        <c:scaling>
          <c:orientation val="minMax"/>
        </c:scaling>
        <c:axPos val="b"/>
        <c:tickLblPos val="nextTo"/>
        <c:txPr>
          <a:bodyPr/>
          <a:lstStyle/>
          <a:p>
            <a:pPr>
              <a:defRPr sz="1500"/>
            </a:pPr>
            <a:endParaRPr lang="en-US"/>
          </a:p>
        </c:txPr>
        <c:crossAx val="97303552"/>
        <c:crosses val="autoZero"/>
        <c:auto val="1"/>
        <c:lblAlgn val="ctr"/>
        <c:lblOffset val="100"/>
      </c:catAx>
      <c:valAx>
        <c:axId val="97303552"/>
        <c:scaling>
          <c:orientation val="minMax"/>
        </c:scaling>
        <c:axPos val="l"/>
        <c:majorGridlines/>
        <c:numFmt formatCode="0%" sourceLinked="1"/>
        <c:tickLblPos val="nextTo"/>
        <c:crossAx val="97302016"/>
        <c:crosses val="autoZero"/>
        <c:crossBetween val="between"/>
      </c:valAx>
    </c:plotArea>
    <c:legend>
      <c:legendPos val="b"/>
      <c:txPr>
        <a:bodyPr/>
        <a:lstStyle/>
        <a:p>
          <a:pPr>
            <a:defRPr sz="1400"/>
          </a:pPr>
          <a:endParaRPr lang="en-US"/>
        </a:p>
      </c:txPr>
    </c:legend>
    <c:plotVisOnly val="1"/>
    <c:dispBlanksAs val="gap"/>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percentStacked"/>
        <c:ser>
          <c:idx val="0"/>
          <c:order val="0"/>
          <c:tx>
            <c:strRef>
              <c:f>Sheet3!$G$53</c:f>
              <c:strCache>
                <c:ptCount val="1"/>
                <c:pt idx="0">
                  <c:v>1</c:v>
                </c:pt>
              </c:strCache>
            </c:strRef>
          </c:tx>
          <c:spPr>
            <a:solidFill>
              <a:srgbClr val="C00000"/>
            </a:solidFill>
          </c:spPr>
          <c:dLbls>
            <c:txPr>
              <a:bodyPr/>
              <a:lstStyle/>
              <a:p>
                <a:pPr>
                  <a:defRPr sz="1300">
                    <a:solidFill>
                      <a:schemeClr val="bg1">
                        <a:lumMod val="85000"/>
                      </a:schemeClr>
                    </a:solidFill>
                  </a:defRPr>
                </a:pPr>
                <a:endParaRPr lang="en-US"/>
              </a:p>
            </c:txPr>
            <c:showVal val="1"/>
          </c:dLbls>
          <c:cat>
            <c:strRef>
              <c:f>Sheet3!$H$52:$J$52</c:f>
              <c:strCache>
                <c:ptCount val="3"/>
                <c:pt idx="0">
                  <c:v>Bangladeshi cities</c:v>
                </c:pt>
                <c:pt idx="1">
                  <c:v>Indian cities</c:v>
                </c:pt>
                <c:pt idx="2">
                  <c:v>Sri Lankan cities</c:v>
                </c:pt>
              </c:strCache>
            </c:strRef>
          </c:cat>
          <c:val>
            <c:numRef>
              <c:f>Sheet3!$H$53:$J$53</c:f>
              <c:numCache>
                <c:formatCode>0%</c:formatCode>
                <c:ptCount val="3"/>
                <c:pt idx="0">
                  <c:v>0.64864864864865357</c:v>
                </c:pt>
                <c:pt idx="1">
                  <c:v>0.84000000000000064</c:v>
                </c:pt>
                <c:pt idx="2">
                  <c:v>0.88774193548387614</c:v>
                </c:pt>
              </c:numCache>
            </c:numRef>
          </c:val>
        </c:ser>
        <c:ser>
          <c:idx val="1"/>
          <c:order val="1"/>
          <c:tx>
            <c:strRef>
              <c:f>Sheet3!$G$54</c:f>
              <c:strCache>
                <c:ptCount val="1"/>
                <c:pt idx="0">
                  <c:v>2</c:v>
                </c:pt>
              </c:strCache>
            </c:strRef>
          </c:tx>
          <c:spPr>
            <a:solidFill>
              <a:schemeClr val="bg1">
                <a:lumMod val="50000"/>
              </a:schemeClr>
            </a:solidFill>
          </c:spPr>
          <c:cat>
            <c:strRef>
              <c:f>Sheet3!$H$52:$J$52</c:f>
              <c:strCache>
                <c:ptCount val="3"/>
                <c:pt idx="0">
                  <c:v>Bangladeshi cities</c:v>
                </c:pt>
                <c:pt idx="1">
                  <c:v>Indian cities</c:v>
                </c:pt>
                <c:pt idx="2">
                  <c:v>Sri Lankan cities</c:v>
                </c:pt>
              </c:strCache>
            </c:strRef>
          </c:cat>
          <c:val>
            <c:numRef>
              <c:f>Sheet3!$H$54:$J$54</c:f>
              <c:numCache>
                <c:formatCode>0%</c:formatCode>
                <c:ptCount val="3"/>
                <c:pt idx="0">
                  <c:v>0.29975429975430101</c:v>
                </c:pt>
                <c:pt idx="1">
                  <c:v>0.13533834586466231</c:v>
                </c:pt>
                <c:pt idx="2">
                  <c:v>0.10193548387096774</c:v>
                </c:pt>
              </c:numCache>
            </c:numRef>
          </c:val>
        </c:ser>
        <c:ser>
          <c:idx val="2"/>
          <c:order val="2"/>
          <c:tx>
            <c:strRef>
              <c:f>Sheet3!$G$55</c:f>
              <c:strCache>
                <c:ptCount val="1"/>
                <c:pt idx="0">
                  <c:v>More than 2</c:v>
                </c:pt>
              </c:strCache>
            </c:strRef>
          </c:tx>
          <c:spPr>
            <a:solidFill>
              <a:schemeClr val="bg1">
                <a:lumMod val="75000"/>
              </a:schemeClr>
            </a:solidFill>
          </c:spPr>
          <c:cat>
            <c:strRef>
              <c:f>Sheet3!$H$52:$J$52</c:f>
              <c:strCache>
                <c:ptCount val="3"/>
                <c:pt idx="0">
                  <c:v>Bangladeshi cities</c:v>
                </c:pt>
                <c:pt idx="1">
                  <c:v>Indian cities</c:v>
                </c:pt>
                <c:pt idx="2">
                  <c:v>Sri Lankan cities</c:v>
                </c:pt>
              </c:strCache>
            </c:strRef>
          </c:cat>
          <c:val>
            <c:numRef>
              <c:f>Sheet3!$H$55:$J$55</c:f>
              <c:numCache>
                <c:formatCode>0%</c:formatCode>
                <c:ptCount val="3"/>
                <c:pt idx="0">
                  <c:v>5.1597051597051614E-2</c:v>
                </c:pt>
                <c:pt idx="1">
                  <c:v>1.9548872180451145E-2</c:v>
                </c:pt>
                <c:pt idx="2">
                  <c:v>1.0000000000000005E-2</c:v>
                </c:pt>
              </c:numCache>
            </c:numRef>
          </c:val>
        </c:ser>
        <c:dLbls/>
        <c:overlap val="100"/>
        <c:axId val="121885440"/>
        <c:axId val="121886976"/>
      </c:barChart>
      <c:catAx>
        <c:axId val="121885440"/>
        <c:scaling>
          <c:orientation val="minMax"/>
        </c:scaling>
        <c:axPos val="b"/>
        <c:tickLblPos val="nextTo"/>
        <c:txPr>
          <a:bodyPr/>
          <a:lstStyle/>
          <a:p>
            <a:pPr>
              <a:defRPr sz="1500"/>
            </a:pPr>
            <a:endParaRPr lang="en-US"/>
          </a:p>
        </c:txPr>
        <c:crossAx val="121886976"/>
        <c:crosses val="autoZero"/>
        <c:auto val="1"/>
        <c:lblAlgn val="ctr"/>
        <c:lblOffset val="100"/>
      </c:catAx>
      <c:valAx>
        <c:axId val="121886976"/>
        <c:scaling>
          <c:orientation val="minMax"/>
        </c:scaling>
        <c:axPos val="l"/>
        <c:majorGridlines/>
        <c:numFmt formatCode="0%" sourceLinked="1"/>
        <c:tickLblPos val="nextTo"/>
        <c:crossAx val="121885440"/>
        <c:crosses val="autoZero"/>
        <c:crossBetween val="between"/>
      </c:valAx>
    </c:plotArea>
    <c:legend>
      <c:legendPos val="r"/>
      <c:txPr>
        <a:bodyPr/>
        <a:lstStyle/>
        <a:p>
          <a:pPr>
            <a:defRPr sz="1500"/>
          </a:pPr>
          <a:endParaRPr lang="en-US"/>
        </a:p>
      </c:txPr>
    </c:legend>
    <c:plotVisOnly val="1"/>
    <c:dispBlanksAs val="gap"/>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percentStacked"/>
        <c:ser>
          <c:idx val="0"/>
          <c:order val="0"/>
          <c:tx>
            <c:strRef>
              <c:f>Sheet3!$F$134</c:f>
              <c:strCache>
                <c:ptCount val="1"/>
                <c:pt idx="0">
                  <c:v>Coverage</c:v>
                </c:pt>
              </c:strCache>
            </c:strRef>
          </c:tx>
          <c:spPr>
            <a:solidFill>
              <a:srgbClr val="800000"/>
            </a:solidFill>
          </c:spPr>
          <c:dLbls>
            <c:dLbl>
              <c:idx val="0"/>
              <c:showVal val="1"/>
            </c:dLbl>
            <c:delete val="1"/>
            <c:txPr>
              <a:bodyPr/>
              <a:lstStyle/>
              <a:p>
                <a:pPr>
                  <a:defRPr sz="1300">
                    <a:solidFill>
                      <a:schemeClr val="bg1">
                        <a:lumMod val="85000"/>
                      </a:schemeClr>
                    </a:solidFill>
                  </a:defRPr>
                </a:pPr>
                <a:endParaRPr lang="en-US"/>
              </a:p>
            </c:txPr>
          </c:dLbls>
          <c:cat>
            <c:strRef>
              <c:f>Sheet3!$G$133:$I$133</c:f>
              <c:strCache>
                <c:ptCount val="3"/>
                <c:pt idx="0">
                  <c:v>Bangladeshi cities</c:v>
                </c:pt>
                <c:pt idx="1">
                  <c:v>Indian cities</c:v>
                </c:pt>
                <c:pt idx="2">
                  <c:v>Sri Lankan cities</c:v>
                </c:pt>
              </c:strCache>
            </c:strRef>
          </c:cat>
          <c:val>
            <c:numRef>
              <c:f>Sheet3!$G$134:$I$134</c:f>
              <c:numCache>
                <c:formatCode>0%</c:formatCode>
                <c:ptCount val="3"/>
                <c:pt idx="0">
                  <c:v>0.29975429975430073</c:v>
                </c:pt>
                <c:pt idx="1">
                  <c:v>0.28270676691729441</c:v>
                </c:pt>
                <c:pt idx="2">
                  <c:v>0.29290322580645262</c:v>
                </c:pt>
              </c:numCache>
            </c:numRef>
          </c:val>
        </c:ser>
        <c:ser>
          <c:idx val="1"/>
          <c:order val="1"/>
          <c:tx>
            <c:strRef>
              <c:f>Sheet3!$F$135</c:f>
              <c:strCache>
                <c:ptCount val="1"/>
                <c:pt idx="0">
                  <c:v>Most friends on same network</c:v>
                </c:pt>
              </c:strCache>
            </c:strRef>
          </c:tx>
          <c:spPr>
            <a:solidFill>
              <a:srgbClr val="C00000"/>
            </a:solidFill>
          </c:spPr>
          <c:dLbls>
            <c:dLbl>
              <c:idx val="0"/>
              <c:showVal val="1"/>
            </c:dLbl>
            <c:delete val="1"/>
            <c:txPr>
              <a:bodyPr/>
              <a:lstStyle/>
              <a:p>
                <a:pPr>
                  <a:defRPr sz="1300">
                    <a:solidFill>
                      <a:schemeClr val="bg1">
                        <a:lumMod val="85000"/>
                      </a:schemeClr>
                    </a:solidFill>
                  </a:defRPr>
                </a:pPr>
                <a:endParaRPr lang="en-US"/>
              </a:p>
            </c:txPr>
          </c:dLbls>
          <c:cat>
            <c:strRef>
              <c:f>Sheet3!$G$133:$I$133</c:f>
              <c:strCache>
                <c:ptCount val="3"/>
                <c:pt idx="0">
                  <c:v>Bangladeshi cities</c:v>
                </c:pt>
                <c:pt idx="1">
                  <c:v>Indian cities</c:v>
                </c:pt>
                <c:pt idx="2">
                  <c:v>Sri Lankan cities</c:v>
                </c:pt>
              </c:strCache>
            </c:strRef>
          </c:cat>
          <c:val>
            <c:numRef>
              <c:f>Sheet3!$G$135:$I$135</c:f>
              <c:numCache>
                <c:formatCode>0%</c:formatCode>
                <c:ptCount val="3"/>
                <c:pt idx="0">
                  <c:v>0.32309582309582435</c:v>
                </c:pt>
                <c:pt idx="1">
                  <c:v>9.7744360902256092E-2</c:v>
                </c:pt>
                <c:pt idx="2">
                  <c:v>0.12516129032258064</c:v>
                </c:pt>
              </c:numCache>
            </c:numRef>
          </c:val>
        </c:ser>
        <c:ser>
          <c:idx val="2"/>
          <c:order val="2"/>
          <c:tx>
            <c:strRef>
              <c:f>Sheet3!$F$136</c:f>
              <c:strCache>
                <c:ptCount val="1"/>
                <c:pt idx="0">
                  <c:v>Suggested by a friend/ family</c:v>
                </c:pt>
              </c:strCache>
            </c:strRef>
          </c:tx>
          <c:spPr>
            <a:solidFill>
              <a:srgbClr val="D99694"/>
            </a:solidFill>
          </c:spPr>
          <c:cat>
            <c:strRef>
              <c:f>Sheet3!$G$133:$I$133</c:f>
              <c:strCache>
                <c:ptCount val="3"/>
                <c:pt idx="0">
                  <c:v>Bangladeshi cities</c:v>
                </c:pt>
                <c:pt idx="1">
                  <c:v>Indian cities</c:v>
                </c:pt>
                <c:pt idx="2">
                  <c:v>Sri Lankan cities</c:v>
                </c:pt>
              </c:strCache>
            </c:strRef>
          </c:cat>
          <c:val>
            <c:numRef>
              <c:f>Sheet3!$G$136:$I$136</c:f>
              <c:numCache>
                <c:formatCode>0%</c:formatCode>
                <c:ptCount val="3"/>
                <c:pt idx="0">
                  <c:v>0.10565110565110566</c:v>
                </c:pt>
                <c:pt idx="1">
                  <c:v>0.28120300751879679</c:v>
                </c:pt>
                <c:pt idx="2">
                  <c:v>0.23870967741935484</c:v>
                </c:pt>
              </c:numCache>
            </c:numRef>
          </c:val>
        </c:ser>
        <c:ser>
          <c:idx val="3"/>
          <c:order val="3"/>
          <c:tx>
            <c:strRef>
              <c:f>Sheet3!$F$137</c:f>
              <c:strCache>
                <c:ptCount val="1"/>
                <c:pt idx="0">
                  <c:v>Cheap prices</c:v>
                </c:pt>
              </c:strCache>
            </c:strRef>
          </c:tx>
          <c:spPr>
            <a:solidFill>
              <a:schemeClr val="tx1">
                <a:lumMod val="65000"/>
                <a:lumOff val="35000"/>
              </a:schemeClr>
            </a:solidFill>
          </c:spPr>
          <c:cat>
            <c:strRef>
              <c:f>Sheet3!$G$133:$I$133</c:f>
              <c:strCache>
                <c:ptCount val="3"/>
                <c:pt idx="0">
                  <c:v>Bangladeshi cities</c:v>
                </c:pt>
                <c:pt idx="1">
                  <c:v>Indian cities</c:v>
                </c:pt>
                <c:pt idx="2">
                  <c:v>Sri Lankan cities</c:v>
                </c:pt>
              </c:strCache>
            </c:strRef>
          </c:cat>
          <c:val>
            <c:numRef>
              <c:f>Sheet3!$G$137:$I$137</c:f>
              <c:numCache>
                <c:formatCode>0%</c:formatCode>
                <c:ptCount val="3"/>
                <c:pt idx="0">
                  <c:v>0.18673218673218764</c:v>
                </c:pt>
                <c:pt idx="1">
                  <c:v>0.18796992481203106</c:v>
                </c:pt>
                <c:pt idx="2">
                  <c:v>0.17161290322580638</c:v>
                </c:pt>
              </c:numCache>
            </c:numRef>
          </c:val>
        </c:ser>
        <c:ser>
          <c:idx val="4"/>
          <c:order val="4"/>
          <c:tx>
            <c:strRef>
              <c:f>Sheet3!$F$138</c:f>
              <c:strCache>
                <c:ptCount val="1"/>
                <c:pt idx="0">
                  <c:v>Good package for small businesses like mine</c:v>
                </c:pt>
              </c:strCache>
            </c:strRef>
          </c:tx>
          <c:spPr>
            <a:solidFill>
              <a:schemeClr val="bg1">
                <a:lumMod val="50000"/>
              </a:schemeClr>
            </a:solidFill>
          </c:spPr>
          <c:cat>
            <c:strRef>
              <c:f>Sheet3!$G$133:$I$133</c:f>
              <c:strCache>
                <c:ptCount val="3"/>
                <c:pt idx="0">
                  <c:v>Bangladeshi cities</c:v>
                </c:pt>
                <c:pt idx="1">
                  <c:v>Indian cities</c:v>
                </c:pt>
                <c:pt idx="2">
                  <c:v>Sri Lankan cities</c:v>
                </c:pt>
              </c:strCache>
            </c:strRef>
          </c:cat>
          <c:val>
            <c:numRef>
              <c:f>Sheet3!$G$138:$I$138</c:f>
              <c:numCache>
                <c:formatCode>0%</c:formatCode>
                <c:ptCount val="3"/>
                <c:pt idx="0">
                  <c:v>1.2285012285012289E-2</c:v>
                </c:pt>
                <c:pt idx="1">
                  <c:v>6.015037593984981E-3</c:v>
                </c:pt>
                <c:pt idx="2">
                  <c:v>2.9677419354838711E-2</c:v>
                </c:pt>
              </c:numCache>
            </c:numRef>
          </c:val>
        </c:ser>
        <c:ser>
          <c:idx val="5"/>
          <c:order val="5"/>
          <c:tx>
            <c:strRef>
              <c:f>Sheet3!$F$139</c:f>
              <c:strCache>
                <c:ptCount val="1"/>
                <c:pt idx="0">
                  <c:v>Good customer care by the service provider</c:v>
                </c:pt>
              </c:strCache>
            </c:strRef>
          </c:tx>
          <c:spPr>
            <a:solidFill>
              <a:schemeClr val="bg1">
                <a:lumMod val="65000"/>
              </a:schemeClr>
            </a:solidFill>
          </c:spPr>
          <c:cat>
            <c:strRef>
              <c:f>Sheet3!$G$133:$I$133</c:f>
              <c:strCache>
                <c:ptCount val="3"/>
                <c:pt idx="0">
                  <c:v>Bangladeshi cities</c:v>
                </c:pt>
                <c:pt idx="1">
                  <c:v>Indian cities</c:v>
                </c:pt>
                <c:pt idx="2">
                  <c:v>Sri Lankan cities</c:v>
                </c:pt>
              </c:strCache>
            </c:strRef>
          </c:cat>
          <c:val>
            <c:numRef>
              <c:f>Sheet3!$G$139:$I$139</c:f>
              <c:numCache>
                <c:formatCode>0%</c:formatCode>
                <c:ptCount val="3"/>
                <c:pt idx="0">
                  <c:v>1.3513513513513521E-2</c:v>
                </c:pt>
                <c:pt idx="1">
                  <c:v>2.1052631578947382E-2</c:v>
                </c:pt>
                <c:pt idx="2">
                  <c:v>6.0645161290322457E-2</c:v>
                </c:pt>
              </c:numCache>
            </c:numRef>
          </c:val>
        </c:ser>
        <c:ser>
          <c:idx val="6"/>
          <c:order val="6"/>
          <c:tx>
            <c:strRef>
              <c:f>Sheet3!$F$140</c:f>
              <c:strCache>
                <c:ptCount val="1"/>
                <c:pt idx="0">
                  <c:v>Shop keeper suggested</c:v>
                </c:pt>
              </c:strCache>
            </c:strRef>
          </c:tx>
          <c:spPr>
            <a:solidFill>
              <a:schemeClr val="bg1">
                <a:lumMod val="75000"/>
              </a:schemeClr>
            </a:solidFill>
          </c:spPr>
          <c:cat>
            <c:strRef>
              <c:f>Sheet3!$G$133:$I$133</c:f>
              <c:strCache>
                <c:ptCount val="3"/>
                <c:pt idx="0">
                  <c:v>Bangladeshi cities</c:v>
                </c:pt>
                <c:pt idx="1">
                  <c:v>Indian cities</c:v>
                </c:pt>
                <c:pt idx="2">
                  <c:v>Sri Lankan cities</c:v>
                </c:pt>
              </c:strCache>
            </c:strRef>
          </c:cat>
          <c:val>
            <c:numRef>
              <c:f>Sheet3!$G$140:$I$140</c:f>
              <c:numCache>
                <c:formatCode>0%</c:formatCode>
                <c:ptCount val="3"/>
                <c:pt idx="0">
                  <c:v>1.1056511056511061E-2</c:v>
                </c:pt>
                <c:pt idx="1">
                  <c:v>6.7669172932330823E-2</c:v>
                </c:pt>
                <c:pt idx="2">
                  <c:v>1.1612903225806461E-2</c:v>
                </c:pt>
              </c:numCache>
            </c:numRef>
          </c:val>
        </c:ser>
        <c:ser>
          <c:idx val="7"/>
          <c:order val="7"/>
          <c:tx>
            <c:strRef>
              <c:f>Sheet3!$F$141</c:f>
              <c:strCache>
                <c:ptCount val="1"/>
                <c:pt idx="0">
                  <c:v>Other</c:v>
                </c:pt>
              </c:strCache>
            </c:strRef>
          </c:tx>
          <c:spPr>
            <a:solidFill>
              <a:schemeClr val="bg1">
                <a:lumMod val="85000"/>
              </a:schemeClr>
            </a:solidFill>
          </c:spPr>
          <c:cat>
            <c:strRef>
              <c:f>Sheet3!$G$133:$I$133</c:f>
              <c:strCache>
                <c:ptCount val="3"/>
                <c:pt idx="0">
                  <c:v>Bangladeshi cities</c:v>
                </c:pt>
                <c:pt idx="1">
                  <c:v>Indian cities</c:v>
                </c:pt>
                <c:pt idx="2">
                  <c:v>Sri Lankan cities</c:v>
                </c:pt>
              </c:strCache>
            </c:strRef>
          </c:cat>
          <c:val>
            <c:numRef>
              <c:f>Sheet3!$G$141:$I$141</c:f>
              <c:numCache>
                <c:formatCode>0%</c:formatCode>
                <c:ptCount val="3"/>
                <c:pt idx="0">
                  <c:v>4.7911547911547933E-2</c:v>
                </c:pt>
                <c:pt idx="1">
                  <c:v>5.5639097744360967E-2</c:v>
                </c:pt>
                <c:pt idx="2">
                  <c:v>6.9677419354838982E-2</c:v>
                </c:pt>
              </c:numCache>
            </c:numRef>
          </c:val>
        </c:ser>
        <c:dLbls/>
        <c:overlap val="100"/>
        <c:axId val="103954688"/>
        <c:axId val="103964672"/>
      </c:barChart>
      <c:catAx>
        <c:axId val="103954688"/>
        <c:scaling>
          <c:orientation val="minMax"/>
        </c:scaling>
        <c:axPos val="b"/>
        <c:tickLblPos val="nextTo"/>
        <c:txPr>
          <a:bodyPr/>
          <a:lstStyle/>
          <a:p>
            <a:pPr>
              <a:defRPr sz="1500"/>
            </a:pPr>
            <a:endParaRPr lang="en-US"/>
          </a:p>
        </c:txPr>
        <c:crossAx val="103964672"/>
        <c:crosses val="autoZero"/>
        <c:auto val="1"/>
        <c:lblAlgn val="ctr"/>
        <c:lblOffset val="100"/>
      </c:catAx>
      <c:valAx>
        <c:axId val="103964672"/>
        <c:scaling>
          <c:orientation val="minMax"/>
        </c:scaling>
        <c:axPos val="l"/>
        <c:majorGridlines/>
        <c:numFmt formatCode="0%" sourceLinked="1"/>
        <c:tickLblPos val="nextTo"/>
        <c:crossAx val="103954688"/>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Sheet3!$F$170</c:f>
              <c:strCache>
                <c:ptCount val="1"/>
                <c:pt idx="0">
                  <c:v>Pre-paid mobile phone use</c:v>
                </c:pt>
              </c:strCache>
            </c:strRef>
          </c:tx>
          <c:spPr>
            <a:solidFill>
              <a:srgbClr val="C00000"/>
            </a:solidFill>
          </c:spPr>
          <c:cat>
            <c:strRef>
              <c:f>Sheet3!$G$169:$I$169</c:f>
              <c:strCache>
                <c:ptCount val="3"/>
                <c:pt idx="0">
                  <c:v>Bangladeshi cities</c:v>
                </c:pt>
                <c:pt idx="1">
                  <c:v>Indian cities</c:v>
                </c:pt>
                <c:pt idx="2">
                  <c:v>Sri Lankan cities</c:v>
                </c:pt>
              </c:strCache>
            </c:strRef>
          </c:cat>
          <c:val>
            <c:numRef>
              <c:f>Sheet3!$G$170:$I$170</c:f>
              <c:numCache>
                <c:formatCode>0%</c:formatCode>
                <c:ptCount val="3"/>
                <c:pt idx="0">
                  <c:v>0.9864864864864864</c:v>
                </c:pt>
                <c:pt idx="1">
                  <c:v>0.99548872180450887</c:v>
                </c:pt>
                <c:pt idx="2">
                  <c:v>0.89161290322580644</c:v>
                </c:pt>
              </c:numCache>
            </c:numRef>
          </c:val>
        </c:ser>
        <c:dLbls/>
        <c:axId val="121962880"/>
        <c:axId val="121964416"/>
      </c:barChart>
      <c:catAx>
        <c:axId val="121962880"/>
        <c:scaling>
          <c:orientation val="minMax"/>
        </c:scaling>
        <c:axPos val="b"/>
        <c:tickLblPos val="nextTo"/>
        <c:txPr>
          <a:bodyPr/>
          <a:lstStyle/>
          <a:p>
            <a:pPr>
              <a:defRPr sz="1500"/>
            </a:pPr>
            <a:endParaRPr lang="en-US"/>
          </a:p>
        </c:txPr>
        <c:crossAx val="121964416"/>
        <c:crosses val="autoZero"/>
        <c:auto val="1"/>
        <c:lblAlgn val="ctr"/>
        <c:lblOffset val="100"/>
      </c:catAx>
      <c:valAx>
        <c:axId val="121964416"/>
        <c:scaling>
          <c:orientation val="minMax"/>
          <c:max val="1"/>
          <c:min val="0"/>
        </c:scaling>
        <c:axPos val="l"/>
        <c:majorGridlines/>
        <c:numFmt formatCode="0%" sourceLinked="1"/>
        <c:tickLblPos val="nextTo"/>
        <c:crossAx val="121962880"/>
        <c:crosses val="autoZero"/>
        <c:crossBetween val="between"/>
      </c:valAx>
    </c:plotArea>
    <c:plotVisOnly val="1"/>
    <c:dispBlanksAs val="gap"/>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Sheet3!$B$208</c:f>
              <c:strCache>
                <c:ptCount val="1"/>
                <c:pt idx="0">
                  <c:v>Reload from a shop/agent/dealer</c:v>
                </c:pt>
              </c:strCache>
            </c:strRef>
          </c:tx>
          <c:spPr>
            <a:solidFill>
              <a:srgbClr val="800000"/>
            </a:solidFill>
          </c:spPr>
          <c:dLbls>
            <c:txPr>
              <a:bodyPr/>
              <a:lstStyle/>
              <a:p>
                <a:pPr>
                  <a:defRPr sz="1300">
                    <a:solidFill>
                      <a:schemeClr val="bg1">
                        <a:lumMod val="85000"/>
                      </a:schemeClr>
                    </a:solidFill>
                  </a:defRPr>
                </a:pPr>
                <a:endParaRPr lang="en-US"/>
              </a:p>
            </c:txPr>
            <c:showVal val="1"/>
          </c:dLbls>
          <c:cat>
            <c:strRef>
              <c:f>Sheet3!$C$207:$E$207</c:f>
              <c:strCache>
                <c:ptCount val="3"/>
                <c:pt idx="0">
                  <c:v>Bangladeshi cities</c:v>
                </c:pt>
                <c:pt idx="1">
                  <c:v>Indian cities</c:v>
                </c:pt>
                <c:pt idx="2">
                  <c:v>Sri Lankan cities</c:v>
                </c:pt>
              </c:strCache>
            </c:strRef>
          </c:cat>
          <c:val>
            <c:numRef>
              <c:f>Sheet3!$C$208:$E$208</c:f>
              <c:numCache>
                <c:formatCode>0%</c:formatCode>
                <c:ptCount val="3"/>
                <c:pt idx="0">
                  <c:v>0.77584059775840986</c:v>
                </c:pt>
                <c:pt idx="1">
                  <c:v>0.49546827794562259</c:v>
                </c:pt>
                <c:pt idx="2">
                  <c:v>0.30969609261939218</c:v>
                </c:pt>
              </c:numCache>
            </c:numRef>
          </c:val>
        </c:ser>
        <c:ser>
          <c:idx val="1"/>
          <c:order val="1"/>
          <c:tx>
            <c:strRef>
              <c:f>Sheet3!$B$209</c:f>
              <c:strCache>
                <c:ptCount val="1"/>
                <c:pt idx="0">
                  <c:v>Scratch cards</c:v>
                </c:pt>
              </c:strCache>
            </c:strRef>
          </c:tx>
          <c:spPr>
            <a:solidFill>
              <a:srgbClr val="C00000"/>
            </a:solidFill>
          </c:spPr>
          <c:dLbls>
            <c:txPr>
              <a:bodyPr/>
              <a:lstStyle/>
              <a:p>
                <a:pPr>
                  <a:defRPr sz="1300">
                    <a:solidFill>
                      <a:schemeClr val="bg1">
                        <a:lumMod val="85000"/>
                      </a:schemeClr>
                    </a:solidFill>
                  </a:defRPr>
                </a:pPr>
                <a:endParaRPr lang="en-US"/>
              </a:p>
            </c:txPr>
            <c:showVal val="1"/>
          </c:dLbls>
          <c:cat>
            <c:strRef>
              <c:f>Sheet3!$C$207:$E$207</c:f>
              <c:strCache>
                <c:ptCount val="3"/>
                <c:pt idx="0">
                  <c:v>Bangladeshi cities</c:v>
                </c:pt>
                <c:pt idx="1">
                  <c:v>Indian cities</c:v>
                </c:pt>
                <c:pt idx="2">
                  <c:v>Sri Lankan cities</c:v>
                </c:pt>
              </c:strCache>
            </c:strRef>
          </c:cat>
          <c:val>
            <c:numRef>
              <c:f>Sheet3!$C$209:$E$209</c:f>
              <c:numCache>
                <c:formatCode>0%</c:formatCode>
                <c:ptCount val="3"/>
                <c:pt idx="0">
                  <c:v>0.16936488169364883</c:v>
                </c:pt>
                <c:pt idx="1">
                  <c:v>0.44712990936556035</c:v>
                </c:pt>
                <c:pt idx="2">
                  <c:v>0.64399421128799184</c:v>
                </c:pt>
              </c:numCache>
            </c:numRef>
          </c:val>
        </c:ser>
        <c:ser>
          <c:idx val="2"/>
          <c:order val="2"/>
          <c:tx>
            <c:strRef>
              <c:f>Sheet3!$B$210</c:f>
              <c:strCache>
                <c:ptCount val="1"/>
                <c:pt idx="0">
                  <c:v>Reload from others (family members/friends)</c:v>
                </c:pt>
              </c:strCache>
            </c:strRef>
          </c:tx>
          <c:spPr>
            <a:solidFill>
              <a:srgbClr val="D99694"/>
            </a:solidFill>
          </c:spPr>
          <c:cat>
            <c:strRef>
              <c:f>Sheet3!$C$207:$E$207</c:f>
              <c:strCache>
                <c:ptCount val="3"/>
                <c:pt idx="0">
                  <c:v>Bangladeshi cities</c:v>
                </c:pt>
                <c:pt idx="1">
                  <c:v>Indian cities</c:v>
                </c:pt>
                <c:pt idx="2">
                  <c:v>Sri Lankan cities</c:v>
                </c:pt>
              </c:strCache>
            </c:strRef>
          </c:cat>
          <c:val>
            <c:numRef>
              <c:f>Sheet3!$C$210:$E$210</c:f>
              <c:numCache>
                <c:formatCode>0%</c:formatCode>
                <c:ptCount val="3"/>
                <c:pt idx="0">
                  <c:v>3.6114570361145702E-2</c:v>
                </c:pt>
                <c:pt idx="1">
                  <c:v>1.2084592145015121E-2</c:v>
                </c:pt>
                <c:pt idx="2">
                  <c:v>3.1837916063676093E-2</c:v>
                </c:pt>
              </c:numCache>
            </c:numRef>
          </c:val>
        </c:ser>
        <c:ser>
          <c:idx val="3"/>
          <c:order val="3"/>
          <c:tx>
            <c:strRef>
              <c:f>Sheet3!$B$211</c:f>
              <c:strCache>
                <c:ptCount val="1"/>
                <c:pt idx="0">
                  <c:v>Internet top-ups or reload</c:v>
                </c:pt>
              </c:strCache>
            </c:strRef>
          </c:tx>
          <c:spPr>
            <a:solidFill>
              <a:schemeClr val="bg1">
                <a:lumMod val="50000"/>
              </a:schemeClr>
            </a:solidFill>
          </c:spPr>
          <c:cat>
            <c:strRef>
              <c:f>Sheet3!$C$207:$E$207</c:f>
              <c:strCache>
                <c:ptCount val="3"/>
                <c:pt idx="0">
                  <c:v>Bangladeshi cities</c:v>
                </c:pt>
                <c:pt idx="1">
                  <c:v>Indian cities</c:v>
                </c:pt>
                <c:pt idx="2">
                  <c:v>Sri Lankan cities</c:v>
                </c:pt>
              </c:strCache>
            </c:strRef>
          </c:cat>
          <c:val>
            <c:numRef>
              <c:f>Sheet3!$C$211:$E$211</c:f>
              <c:numCache>
                <c:formatCode>0%</c:formatCode>
                <c:ptCount val="3"/>
                <c:pt idx="0">
                  <c:v>1.2453300124532999E-3</c:v>
                </c:pt>
                <c:pt idx="1">
                  <c:v>2.8700906344410873E-2</c:v>
                </c:pt>
                <c:pt idx="2">
                  <c:v>2.8943560057887118E-3</c:v>
                </c:pt>
              </c:numCache>
            </c:numRef>
          </c:val>
        </c:ser>
        <c:ser>
          <c:idx val="4"/>
          <c:order val="4"/>
          <c:tx>
            <c:strRef>
              <c:f>Sheet3!$B$212</c:f>
              <c:strCache>
                <c:ptCount val="1"/>
                <c:pt idx="0">
                  <c:v>I gave money to someone else to go recharge it for me</c:v>
                </c:pt>
              </c:strCache>
            </c:strRef>
          </c:tx>
          <c:spPr>
            <a:solidFill>
              <a:schemeClr val="bg1">
                <a:lumMod val="75000"/>
              </a:schemeClr>
            </a:solidFill>
          </c:spPr>
          <c:cat>
            <c:strRef>
              <c:f>Sheet3!$C$207:$E$207</c:f>
              <c:strCache>
                <c:ptCount val="3"/>
                <c:pt idx="0">
                  <c:v>Bangladeshi cities</c:v>
                </c:pt>
                <c:pt idx="1">
                  <c:v>Indian cities</c:v>
                </c:pt>
                <c:pt idx="2">
                  <c:v>Sri Lankan cities</c:v>
                </c:pt>
              </c:strCache>
            </c:strRef>
          </c:cat>
          <c:val>
            <c:numRef>
              <c:f>Sheet3!$C$212:$E$212</c:f>
              <c:numCache>
                <c:formatCode>0%</c:formatCode>
                <c:ptCount val="3"/>
                <c:pt idx="0">
                  <c:v>1.7434620174346199E-2</c:v>
                </c:pt>
                <c:pt idx="1">
                  <c:v>1.5105740181268883E-2</c:v>
                </c:pt>
                <c:pt idx="2">
                  <c:v>1.1577424023154847E-2</c:v>
                </c:pt>
              </c:numCache>
            </c:numRef>
          </c:val>
        </c:ser>
        <c:dLbls/>
        <c:overlap val="100"/>
        <c:axId val="122026240"/>
        <c:axId val="122105856"/>
      </c:barChart>
      <c:catAx>
        <c:axId val="122026240"/>
        <c:scaling>
          <c:orientation val="minMax"/>
        </c:scaling>
        <c:axPos val="b"/>
        <c:tickLblPos val="nextTo"/>
        <c:txPr>
          <a:bodyPr/>
          <a:lstStyle/>
          <a:p>
            <a:pPr>
              <a:defRPr sz="1500"/>
            </a:pPr>
            <a:endParaRPr lang="en-US"/>
          </a:p>
        </c:txPr>
        <c:crossAx val="122105856"/>
        <c:crosses val="autoZero"/>
        <c:auto val="1"/>
        <c:lblAlgn val="ctr"/>
        <c:lblOffset val="100"/>
      </c:catAx>
      <c:valAx>
        <c:axId val="122105856"/>
        <c:scaling>
          <c:orientation val="minMax"/>
        </c:scaling>
        <c:axPos val="l"/>
        <c:majorGridlines/>
        <c:numFmt formatCode="0%" sourceLinked="1"/>
        <c:tickLblPos val="nextTo"/>
        <c:crossAx val="122026240"/>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style val="1"/>
  <c:chart>
    <c:plotArea>
      <c:layout/>
      <c:barChart>
        <c:barDir val="col"/>
        <c:grouping val="percentStacked"/>
        <c:ser>
          <c:idx val="0"/>
          <c:order val="0"/>
          <c:tx>
            <c:strRef>
              <c:f>Sheet3!$G$580</c:f>
              <c:strCache>
                <c:ptCount val="1"/>
                <c:pt idx="0">
                  <c:v>To contact or coordinate with suppliers</c:v>
                </c:pt>
              </c:strCache>
            </c:strRef>
          </c:tx>
          <c:spPr>
            <a:solidFill>
              <a:srgbClr val="800000"/>
            </a:solidFill>
          </c:spPr>
          <c:cat>
            <c:strRef>
              <c:f>Sheet3!$H$579:$J$579</c:f>
              <c:strCache>
                <c:ptCount val="3"/>
                <c:pt idx="0">
                  <c:v>BangladeshI cities</c:v>
                </c:pt>
                <c:pt idx="1">
                  <c:v>Indian cities</c:v>
                </c:pt>
                <c:pt idx="2">
                  <c:v>Sri Lankan cities</c:v>
                </c:pt>
              </c:strCache>
            </c:strRef>
          </c:cat>
          <c:val>
            <c:numRef>
              <c:f>Sheet3!$H$580:$J$580</c:f>
              <c:numCache>
                <c:formatCode>0%</c:formatCode>
                <c:ptCount val="3"/>
                <c:pt idx="0">
                  <c:v>0.22481572481572484</c:v>
                </c:pt>
                <c:pt idx="1">
                  <c:v>0.36992481203007588</c:v>
                </c:pt>
                <c:pt idx="2">
                  <c:v>0.36000000000000032</c:v>
                </c:pt>
              </c:numCache>
            </c:numRef>
          </c:val>
        </c:ser>
        <c:ser>
          <c:idx val="1"/>
          <c:order val="1"/>
          <c:tx>
            <c:strRef>
              <c:f>Sheet3!$G$581</c:f>
              <c:strCache>
                <c:ptCount val="1"/>
                <c:pt idx="0">
                  <c:v>To contact or coordinate with customers</c:v>
                </c:pt>
              </c:strCache>
            </c:strRef>
          </c:tx>
          <c:spPr>
            <a:solidFill>
              <a:srgbClr val="C00000"/>
            </a:solidFill>
          </c:spPr>
          <c:cat>
            <c:strRef>
              <c:f>Sheet3!$H$579:$J$579</c:f>
              <c:strCache>
                <c:ptCount val="3"/>
                <c:pt idx="0">
                  <c:v>BangladeshI cities</c:v>
                </c:pt>
                <c:pt idx="1">
                  <c:v>Indian cities</c:v>
                </c:pt>
                <c:pt idx="2">
                  <c:v>Sri Lankan cities</c:v>
                </c:pt>
              </c:strCache>
            </c:strRef>
          </c:cat>
          <c:val>
            <c:numRef>
              <c:f>Sheet3!$H$581:$J$581</c:f>
              <c:numCache>
                <c:formatCode>0%</c:formatCode>
                <c:ptCount val="3"/>
                <c:pt idx="0">
                  <c:v>0.1203931203931205</c:v>
                </c:pt>
                <c:pt idx="1">
                  <c:v>0.22857142857142881</c:v>
                </c:pt>
                <c:pt idx="2">
                  <c:v>0.35354838709677455</c:v>
                </c:pt>
              </c:numCache>
            </c:numRef>
          </c:val>
        </c:ser>
        <c:ser>
          <c:idx val="2"/>
          <c:order val="2"/>
          <c:tx>
            <c:strRef>
              <c:f>Sheet3!$G$582</c:f>
              <c:strCache>
                <c:ptCount val="1"/>
                <c:pt idx="0">
                  <c:v>To contact or coordinate with with employees</c:v>
                </c:pt>
              </c:strCache>
            </c:strRef>
          </c:tx>
          <c:spPr>
            <a:solidFill>
              <a:srgbClr val="D99694"/>
            </a:solidFill>
          </c:spPr>
          <c:cat>
            <c:strRef>
              <c:f>Sheet3!$H$579:$J$579</c:f>
              <c:strCache>
                <c:ptCount val="3"/>
                <c:pt idx="0">
                  <c:v>BangladeshI cities</c:v>
                </c:pt>
                <c:pt idx="1">
                  <c:v>Indian cities</c:v>
                </c:pt>
                <c:pt idx="2">
                  <c:v>Sri Lankan cities</c:v>
                </c:pt>
              </c:strCache>
            </c:strRef>
          </c:cat>
          <c:val>
            <c:numRef>
              <c:f>Sheet3!$H$582:$J$582</c:f>
              <c:numCache>
                <c:formatCode>0%</c:formatCode>
                <c:ptCount val="3"/>
                <c:pt idx="0">
                  <c:v>2.3341523341523344E-2</c:v>
                </c:pt>
                <c:pt idx="1">
                  <c:v>3.6090225563909832E-2</c:v>
                </c:pt>
                <c:pt idx="2">
                  <c:v>3.6129032258064561E-2</c:v>
                </c:pt>
              </c:numCache>
            </c:numRef>
          </c:val>
        </c:ser>
        <c:ser>
          <c:idx val="3"/>
          <c:order val="3"/>
          <c:tx>
            <c:strRef>
              <c:f>Sheet3!$G$583</c:f>
              <c:strCache>
                <c:ptCount val="1"/>
                <c:pt idx="0">
                  <c:v>To access a wider set of people of relevance to my business</c:v>
                </c:pt>
              </c:strCache>
            </c:strRef>
          </c:tx>
          <c:cat>
            <c:strRef>
              <c:f>Sheet3!$H$579:$J$579</c:f>
              <c:strCache>
                <c:ptCount val="3"/>
                <c:pt idx="0">
                  <c:v>BangladeshI cities</c:v>
                </c:pt>
                <c:pt idx="1">
                  <c:v>Indian cities</c:v>
                </c:pt>
                <c:pt idx="2">
                  <c:v>Sri Lankan cities</c:v>
                </c:pt>
              </c:strCache>
            </c:strRef>
          </c:cat>
          <c:val>
            <c:numRef>
              <c:f>Sheet3!$H$583:$J$583</c:f>
              <c:numCache>
                <c:formatCode>0%</c:formatCode>
                <c:ptCount val="3"/>
                <c:pt idx="0">
                  <c:v>0.16093366093366088</c:v>
                </c:pt>
                <c:pt idx="1">
                  <c:v>7.6691729323308311E-2</c:v>
                </c:pt>
                <c:pt idx="2">
                  <c:v>8.9032258064516145E-2</c:v>
                </c:pt>
              </c:numCache>
            </c:numRef>
          </c:val>
        </c:ser>
        <c:ser>
          <c:idx val="4"/>
          <c:order val="4"/>
          <c:tx>
            <c:strRef>
              <c:f>Sheet3!$G$584</c:f>
              <c:strCache>
                <c:ptCount val="1"/>
                <c:pt idx="0">
                  <c:v>To act or contact others in an emergency</c:v>
                </c:pt>
              </c:strCache>
            </c:strRef>
          </c:tx>
          <c:dLbls>
            <c:dLbl>
              <c:idx val="0"/>
              <c:showVal val="1"/>
            </c:dLbl>
            <c:delete val="1"/>
            <c:txPr>
              <a:bodyPr/>
              <a:lstStyle/>
              <a:p>
                <a:pPr>
                  <a:defRPr sz="1300"/>
                </a:pPr>
                <a:endParaRPr lang="en-US"/>
              </a:p>
            </c:txPr>
          </c:dLbls>
          <c:cat>
            <c:strRef>
              <c:f>Sheet3!$H$579:$J$579</c:f>
              <c:strCache>
                <c:ptCount val="3"/>
                <c:pt idx="0">
                  <c:v>BangladeshI cities</c:v>
                </c:pt>
                <c:pt idx="1">
                  <c:v>Indian cities</c:v>
                </c:pt>
                <c:pt idx="2">
                  <c:v>Sri Lankan cities</c:v>
                </c:pt>
              </c:strCache>
            </c:strRef>
          </c:cat>
          <c:val>
            <c:numRef>
              <c:f>Sheet3!$H$584:$J$584</c:f>
              <c:numCache>
                <c:formatCode>0%</c:formatCode>
                <c:ptCount val="3"/>
                <c:pt idx="0">
                  <c:v>0.42628992628992673</c:v>
                </c:pt>
                <c:pt idx="1">
                  <c:v>0.14285714285714318</c:v>
                </c:pt>
                <c:pt idx="2">
                  <c:v>0.1096774193548386</c:v>
                </c:pt>
              </c:numCache>
            </c:numRef>
          </c:val>
        </c:ser>
        <c:ser>
          <c:idx val="5"/>
          <c:order val="5"/>
          <c:tx>
            <c:strRef>
              <c:f>Sheet3!$G$585</c:f>
              <c:strCache>
                <c:ptCount val="1"/>
                <c:pt idx="0">
                  <c:v>To get information relevant to my business</c:v>
                </c:pt>
              </c:strCache>
            </c:strRef>
          </c:tx>
          <c:cat>
            <c:strRef>
              <c:f>Sheet3!$H$579:$J$579</c:f>
              <c:strCache>
                <c:ptCount val="3"/>
                <c:pt idx="0">
                  <c:v>BangladeshI cities</c:v>
                </c:pt>
                <c:pt idx="1">
                  <c:v>Indian cities</c:v>
                </c:pt>
                <c:pt idx="2">
                  <c:v>Sri Lankan cities</c:v>
                </c:pt>
              </c:strCache>
            </c:strRef>
          </c:cat>
          <c:val>
            <c:numRef>
              <c:f>Sheet3!$H$585:$J$585</c:f>
              <c:numCache>
                <c:formatCode>0%</c:formatCode>
                <c:ptCount val="3"/>
                <c:pt idx="0">
                  <c:v>3.3169533169533166E-2</c:v>
                </c:pt>
                <c:pt idx="1">
                  <c:v>2.2556390977443611E-2</c:v>
                </c:pt>
                <c:pt idx="2">
                  <c:v>1.8064516129032263E-2</c:v>
                </c:pt>
              </c:numCache>
            </c:numRef>
          </c:val>
        </c:ser>
        <c:ser>
          <c:idx val="6"/>
          <c:order val="6"/>
          <c:tx>
            <c:strRef>
              <c:f>Sheet3!$G$586</c:f>
              <c:strCache>
                <c:ptCount val="1"/>
                <c:pt idx="0">
                  <c:v>No particular reason</c:v>
                </c:pt>
              </c:strCache>
            </c:strRef>
          </c:tx>
          <c:cat>
            <c:strRef>
              <c:f>Sheet3!$H$579:$J$579</c:f>
              <c:strCache>
                <c:ptCount val="3"/>
                <c:pt idx="0">
                  <c:v>BangladeshI cities</c:v>
                </c:pt>
                <c:pt idx="1">
                  <c:v>Indian cities</c:v>
                </c:pt>
                <c:pt idx="2">
                  <c:v>Sri Lankan cities</c:v>
                </c:pt>
              </c:strCache>
            </c:strRef>
          </c:cat>
          <c:val>
            <c:numRef>
              <c:f>Sheet3!$H$586:$J$586</c:f>
              <c:numCache>
                <c:formatCode>0%</c:formatCode>
                <c:ptCount val="3"/>
                <c:pt idx="0">
                  <c:v>1.1056511056511061E-2</c:v>
                </c:pt>
                <c:pt idx="1">
                  <c:v>0.12030075187969937</c:v>
                </c:pt>
                <c:pt idx="2">
                  <c:v>3.3548387096774192E-2</c:v>
                </c:pt>
              </c:numCache>
            </c:numRef>
          </c:val>
        </c:ser>
        <c:dLbls/>
        <c:overlap val="100"/>
        <c:axId val="122174464"/>
        <c:axId val="122192640"/>
      </c:barChart>
      <c:catAx>
        <c:axId val="122174464"/>
        <c:scaling>
          <c:orientation val="minMax"/>
        </c:scaling>
        <c:axPos val="b"/>
        <c:tickLblPos val="nextTo"/>
        <c:txPr>
          <a:bodyPr/>
          <a:lstStyle/>
          <a:p>
            <a:pPr>
              <a:defRPr sz="1500"/>
            </a:pPr>
            <a:endParaRPr lang="en-US"/>
          </a:p>
        </c:txPr>
        <c:crossAx val="122192640"/>
        <c:crosses val="autoZero"/>
        <c:auto val="1"/>
        <c:lblAlgn val="ctr"/>
        <c:lblOffset val="100"/>
      </c:catAx>
      <c:valAx>
        <c:axId val="122192640"/>
        <c:scaling>
          <c:orientation val="minMax"/>
        </c:scaling>
        <c:axPos val="l"/>
        <c:majorGridlines/>
        <c:numFmt formatCode="0%" sourceLinked="1"/>
        <c:tickLblPos val="nextTo"/>
        <c:crossAx val="122174464"/>
        <c:crosses val="autoZero"/>
        <c:crossBetween val="between"/>
      </c:valAx>
    </c:plotArea>
    <c:legend>
      <c:legendPos val="b"/>
      <c:txPr>
        <a:bodyPr/>
        <a:lstStyle/>
        <a:p>
          <a:pPr>
            <a:defRPr sz="1400"/>
          </a:pPr>
          <a:endParaRPr lang="en-US"/>
        </a:p>
      </c:txPr>
    </c:legend>
    <c:plotVisOnly val="1"/>
    <c:dispBlanksAs val="gap"/>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Sheet1!$B$221</c:f>
              <c:strCache>
                <c:ptCount val="1"/>
                <c:pt idx="0">
                  <c:v>BangladeshI cities</c:v>
                </c:pt>
              </c:strCache>
            </c:strRef>
          </c:tx>
          <c:spPr>
            <a:solidFill>
              <a:srgbClr val="00B050"/>
            </a:solidFill>
          </c:spPr>
          <c:cat>
            <c:strRef>
              <c:f>Sheet1!$A$222:$A$228</c:f>
              <c:strCache>
                <c:ptCount val="7"/>
                <c:pt idx="0">
                  <c:v>Call drops</c:v>
                </c:pt>
                <c:pt idx="1">
                  <c:v>Coverage problems</c:v>
                </c:pt>
                <c:pt idx="2">
                  <c:v>Billing related</c:v>
                </c:pt>
                <c:pt idx="3">
                  <c:v>Activation of VAS service without knowledge of customer</c:v>
                </c:pt>
                <c:pt idx="4">
                  <c:v>Unsubscribing from some services</c:v>
                </c:pt>
                <c:pt idx="5">
                  <c:v>SIM not working</c:v>
                </c:pt>
                <c:pt idx="6">
                  <c:v>Unable to call other networks</c:v>
                </c:pt>
              </c:strCache>
            </c:strRef>
          </c:cat>
          <c:val>
            <c:numRef>
              <c:f>Sheet1!$B$222:$B$228</c:f>
              <c:numCache>
                <c:formatCode>0%</c:formatCode>
                <c:ptCount val="7"/>
                <c:pt idx="0">
                  <c:v>0.35503685503685622</c:v>
                </c:pt>
                <c:pt idx="1">
                  <c:v>0.28009828009828008</c:v>
                </c:pt>
                <c:pt idx="2">
                  <c:v>0.14004914004914082</c:v>
                </c:pt>
                <c:pt idx="3">
                  <c:v>8.3538083538084174E-2</c:v>
                </c:pt>
                <c:pt idx="4">
                  <c:v>6.879606879606881E-2</c:v>
                </c:pt>
                <c:pt idx="5">
                  <c:v>9.4594594594595321E-2</c:v>
                </c:pt>
                <c:pt idx="6">
                  <c:v>6.5110565110565108E-2</c:v>
                </c:pt>
              </c:numCache>
            </c:numRef>
          </c:val>
        </c:ser>
        <c:ser>
          <c:idx val="1"/>
          <c:order val="1"/>
          <c:tx>
            <c:strRef>
              <c:f>Sheet1!$C$221</c:f>
              <c:strCache>
                <c:ptCount val="1"/>
                <c:pt idx="0">
                  <c:v>Indian cities</c:v>
                </c:pt>
              </c:strCache>
            </c:strRef>
          </c:tx>
          <c:spPr>
            <a:solidFill>
              <a:srgbClr val="FFC000"/>
            </a:solidFill>
          </c:spPr>
          <c:cat>
            <c:strRef>
              <c:f>Sheet1!$A$222:$A$228</c:f>
              <c:strCache>
                <c:ptCount val="7"/>
                <c:pt idx="0">
                  <c:v>Call drops</c:v>
                </c:pt>
                <c:pt idx="1">
                  <c:v>Coverage problems</c:v>
                </c:pt>
                <c:pt idx="2">
                  <c:v>Billing related</c:v>
                </c:pt>
                <c:pt idx="3">
                  <c:v>Activation of VAS service without knowledge of customer</c:v>
                </c:pt>
                <c:pt idx="4">
                  <c:v>Unsubscribing from some services</c:v>
                </c:pt>
                <c:pt idx="5">
                  <c:v>SIM not working</c:v>
                </c:pt>
                <c:pt idx="6">
                  <c:v>Unable to call other networks</c:v>
                </c:pt>
              </c:strCache>
            </c:strRef>
          </c:cat>
          <c:val>
            <c:numRef>
              <c:f>Sheet1!$C$222:$C$228</c:f>
              <c:numCache>
                <c:formatCode>0%</c:formatCode>
                <c:ptCount val="7"/>
                <c:pt idx="0">
                  <c:v>0.16691729323308271</c:v>
                </c:pt>
                <c:pt idx="1">
                  <c:v>0.20150375939849624</c:v>
                </c:pt>
                <c:pt idx="2">
                  <c:v>0.13834586466165413</c:v>
                </c:pt>
                <c:pt idx="3">
                  <c:v>0.14436090225563908</c:v>
                </c:pt>
                <c:pt idx="4">
                  <c:v>0.14285714285714377</c:v>
                </c:pt>
                <c:pt idx="5">
                  <c:v>8.8721804511278798E-2</c:v>
                </c:pt>
                <c:pt idx="6">
                  <c:v>1.0526315789473684E-2</c:v>
                </c:pt>
              </c:numCache>
            </c:numRef>
          </c:val>
        </c:ser>
        <c:ser>
          <c:idx val="2"/>
          <c:order val="2"/>
          <c:tx>
            <c:strRef>
              <c:f>Sheet1!$D$221</c:f>
              <c:strCache>
                <c:ptCount val="1"/>
                <c:pt idx="0">
                  <c:v>Sri Lankan cities</c:v>
                </c:pt>
              </c:strCache>
            </c:strRef>
          </c:tx>
          <c:spPr>
            <a:solidFill>
              <a:srgbClr val="0070C0"/>
            </a:solidFill>
          </c:spPr>
          <c:cat>
            <c:strRef>
              <c:f>Sheet1!$A$222:$A$228</c:f>
              <c:strCache>
                <c:ptCount val="7"/>
                <c:pt idx="0">
                  <c:v>Call drops</c:v>
                </c:pt>
                <c:pt idx="1">
                  <c:v>Coverage problems</c:v>
                </c:pt>
                <c:pt idx="2">
                  <c:v>Billing related</c:v>
                </c:pt>
                <c:pt idx="3">
                  <c:v>Activation of VAS service without knowledge of customer</c:v>
                </c:pt>
                <c:pt idx="4">
                  <c:v>Unsubscribing from some services</c:v>
                </c:pt>
                <c:pt idx="5">
                  <c:v>SIM not working</c:v>
                </c:pt>
                <c:pt idx="6">
                  <c:v>Unable to call other networks</c:v>
                </c:pt>
              </c:strCache>
            </c:strRef>
          </c:cat>
          <c:val>
            <c:numRef>
              <c:f>Sheet1!$D$222:$D$228</c:f>
              <c:numCache>
                <c:formatCode>0%</c:formatCode>
                <c:ptCount val="7"/>
                <c:pt idx="0">
                  <c:v>0.26193548387096782</c:v>
                </c:pt>
                <c:pt idx="1">
                  <c:v>0.15612903225806454</c:v>
                </c:pt>
                <c:pt idx="2">
                  <c:v>3.3548387096774192E-2</c:v>
                </c:pt>
                <c:pt idx="3">
                  <c:v>2.0645161290322591E-2</c:v>
                </c:pt>
                <c:pt idx="4">
                  <c:v>7.741935483870999E-3</c:v>
                </c:pt>
                <c:pt idx="5">
                  <c:v>8.6451612903225686E-2</c:v>
                </c:pt>
                <c:pt idx="6">
                  <c:v>3.4838709677419519E-2</c:v>
                </c:pt>
              </c:numCache>
            </c:numRef>
          </c:val>
        </c:ser>
        <c:dLbls/>
        <c:axId val="122223232"/>
        <c:axId val="122048896"/>
      </c:barChart>
      <c:catAx>
        <c:axId val="122223232"/>
        <c:scaling>
          <c:orientation val="minMax"/>
        </c:scaling>
        <c:axPos val="b"/>
        <c:tickLblPos val="nextTo"/>
        <c:txPr>
          <a:bodyPr/>
          <a:lstStyle/>
          <a:p>
            <a:pPr>
              <a:defRPr sz="1300"/>
            </a:pPr>
            <a:endParaRPr lang="en-US"/>
          </a:p>
        </c:txPr>
        <c:crossAx val="122048896"/>
        <c:crosses val="autoZero"/>
        <c:auto val="1"/>
        <c:lblAlgn val="ctr"/>
        <c:lblOffset val="100"/>
      </c:catAx>
      <c:valAx>
        <c:axId val="122048896"/>
        <c:scaling>
          <c:orientation val="minMax"/>
          <c:max val="1"/>
        </c:scaling>
        <c:axPos val="l"/>
        <c:majorGridlines/>
        <c:numFmt formatCode="0%" sourceLinked="1"/>
        <c:tickLblPos val="nextTo"/>
        <c:crossAx val="122223232"/>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Sheet0!$B$301</c:f>
              <c:strCache>
                <c:ptCount val="1"/>
                <c:pt idx="0">
                  <c:v>Strong city</c:v>
                </c:pt>
              </c:strCache>
            </c:strRef>
          </c:tx>
          <c:spPr>
            <a:solidFill>
              <a:srgbClr val="C00000"/>
            </a:solidFill>
          </c:spPr>
          <c:cat>
            <c:strRef>
              <c:f>Sheet0!$A$302:$A$308</c:f>
              <c:strCache>
                <c:ptCount val="7"/>
                <c:pt idx="0">
                  <c:v>Call drops</c:v>
                </c:pt>
                <c:pt idx="1">
                  <c:v>Coverage problems</c:v>
                </c:pt>
                <c:pt idx="2">
                  <c:v>Billing related</c:v>
                </c:pt>
                <c:pt idx="3">
                  <c:v>SIM not working</c:v>
                </c:pt>
                <c:pt idx="4">
                  <c:v>Unsubscribing from some services</c:v>
                </c:pt>
                <c:pt idx="5">
                  <c:v>Unable to call other networks</c:v>
                </c:pt>
                <c:pt idx="6">
                  <c:v>Activation of VAS service without knowledge of customer</c:v>
                </c:pt>
              </c:strCache>
            </c:strRef>
          </c:cat>
          <c:val>
            <c:numRef>
              <c:f>Sheet0!$B$302:$B$308</c:f>
              <c:numCache>
                <c:formatCode>0%</c:formatCode>
                <c:ptCount val="7"/>
                <c:pt idx="0">
                  <c:v>0.41855203619909531</c:v>
                </c:pt>
                <c:pt idx="1">
                  <c:v>0.35520361990950255</c:v>
                </c:pt>
                <c:pt idx="2">
                  <c:v>0.15837104072398189</c:v>
                </c:pt>
                <c:pt idx="3">
                  <c:v>0.13800904977375569</c:v>
                </c:pt>
                <c:pt idx="4">
                  <c:v>9.7285067873303155E-2</c:v>
                </c:pt>
                <c:pt idx="5">
                  <c:v>7.2398190045248986E-2</c:v>
                </c:pt>
                <c:pt idx="6">
                  <c:v>5.6561085972850679E-2</c:v>
                </c:pt>
              </c:numCache>
            </c:numRef>
          </c:val>
        </c:ser>
        <c:ser>
          <c:idx val="1"/>
          <c:order val="1"/>
          <c:tx>
            <c:strRef>
              <c:f>Sheet0!$C$301</c:f>
              <c:strCache>
                <c:ptCount val="1"/>
                <c:pt idx="0">
                  <c:v>Weak cities</c:v>
                </c:pt>
              </c:strCache>
            </c:strRef>
          </c:tx>
          <c:spPr>
            <a:solidFill>
              <a:schemeClr val="tx1">
                <a:lumMod val="75000"/>
                <a:lumOff val="25000"/>
              </a:schemeClr>
            </a:solidFill>
          </c:spPr>
          <c:cat>
            <c:strRef>
              <c:f>Sheet0!$A$302:$A$308</c:f>
              <c:strCache>
                <c:ptCount val="7"/>
                <c:pt idx="0">
                  <c:v>Call drops</c:v>
                </c:pt>
                <c:pt idx="1">
                  <c:v>Coverage problems</c:v>
                </c:pt>
                <c:pt idx="2">
                  <c:v>Billing related</c:v>
                </c:pt>
                <c:pt idx="3">
                  <c:v>SIM not working</c:v>
                </c:pt>
                <c:pt idx="4">
                  <c:v>Unsubscribing from some services</c:v>
                </c:pt>
                <c:pt idx="5">
                  <c:v>Unable to call other networks</c:v>
                </c:pt>
                <c:pt idx="6">
                  <c:v>Activation of VAS service without knowledge of customer</c:v>
                </c:pt>
              </c:strCache>
            </c:strRef>
          </c:cat>
          <c:val>
            <c:numRef>
              <c:f>Sheet0!$C$302:$C$308</c:f>
              <c:numCache>
                <c:formatCode>0%</c:formatCode>
                <c:ptCount val="7"/>
                <c:pt idx="0">
                  <c:v>0.27956989247311825</c:v>
                </c:pt>
                <c:pt idx="1">
                  <c:v>0.19086021505376338</c:v>
                </c:pt>
                <c:pt idx="2">
                  <c:v>0.11827956989247304</c:v>
                </c:pt>
                <c:pt idx="3">
                  <c:v>4.301075268817204E-2</c:v>
                </c:pt>
                <c:pt idx="4">
                  <c:v>3.4946236559139782E-2</c:v>
                </c:pt>
                <c:pt idx="5">
                  <c:v>5.6451612903225833E-2</c:v>
                </c:pt>
                <c:pt idx="6">
                  <c:v>0.11559139784946235</c:v>
                </c:pt>
              </c:numCache>
            </c:numRef>
          </c:val>
        </c:ser>
        <c:dLbls/>
        <c:axId val="122315904"/>
        <c:axId val="122317440"/>
      </c:barChart>
      <c:catAx>
        <c:axId val="122315904"/>
        <c:scaling>
          <c:orientation val="minMax"/>
        </c:scaling>
        <c:axPos val="b"/>
        <c:numFmt formatCode="@" sourceLinked="1"/>
        <c:tickLblPos val="nextTo"/>
        <c:txPr>
          <a:bodyPr/>
          <a:lstStyle/>
          <a:p>
            <a:pPr>
              <a:defRPr sz="1400"/>
            </a:pPr>
            <a:endParaRPr lang="en-US"/>
          </a:p>
        </c:txPr>
        <c:crossAx val="122317440"/>
        <c:crosses val="autoZero"/>
        <c:auto val="1"/>
        <c:lblAlgn val="ctr"/>
        <c:lblOffset val="100"/>
      </c:catAx>
      <c:valAx>
        <c:axId val="122317440"/>
        <c:scaling>
          <c:orientation val="minMax"/>
          <c:max val="1"/>
        </c:scaling>
        <c:axPos val="l"/>
        <c:majorGridlines/>
        <c:numFmt formatCode="0%" sourceLinked="1"/>
        <c:tickLblPos val="nextTo"/>
        <c:crossAx val="122315904"/>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dPt>
            <c:idx val="0"/>
            <c:spPr>
              <a:solidFill>
                <a:srgbClr val="00B050"/>
              </a:solidFill>
            </c:spPr>
          </c:dPt>
          <c:dPt>
            <c:idx val="1"/>
            <c:spPr>
              <a:solidFill>
                <a:srgbClr val="FFC000"/>
              </a:solidFill>
            </c:spPr>
          </c:dPt>
          <c:dPt>
            <c:idx val="2"/>
            <c:spPr>
              <a:solidFill>
                <a:srgbClr val="0070C0"/>
              </a:solidFill>
            </c:spPr>
          </c:dPt>
          <c:cat>
            <c:strRef>
              <c:f>Mobile!$B$398:$D$398</c:f>
              <c:strCache>
                <c:ptCount val="3"/>
                <c:pt idx="0">
                  <c:v>Bangladeshi cities</c:v>
                </c:pt>
                <c:pt idx="1">
                  <c:v>Indian cities</c:v>
                </c:pt>
                <c:pt idx="2">
                  <c:v>Sri Lankan cities</c:v>
                </c:pt>
              </c:strCache>
            </c:strRef>
          </c:cat>
          <c:val>
            <c:numRef>
              <c:f>Mobile!$B$399:$D$399</c:f>
              <c:numCache>
                <c:formatCode>0%</c:formatCode>
                <c:ptCount val="3"/>
                <c:pt idx="0">
                  <c:v>0.34762979683972939</c:v>
                </c:pt>
                <c:pt idx="1">
                  <c:v>0.30027548209366411</c:v>
                </c:pt>
                <c:pt idx="2">
                  <c:v>0.4067796610169494</c:v>
                </c:pt>
              </c:numCache>
            </c:numRef>
          </c:val>
        </c:ser>
        <c:dLbls/>
        <c:axId val="122347904"/>
        <c:axId val="122349440"/>
      </c:barChart>
      <c:catAx>
        <c:axId val="122347904"/>
        <c:scaling>
          <c:orientation val="minMax"/>
        </c:scaling>
        <c:axPos val="b"/>
        <c:tickLblPos val="nextTo"/>
        <c:txPr>
          <a:bodyPr/>
          <a:lstStyle/>
          <a:p>
            <a:pPr>
              <a:defRPr sz="1500"/>
            </a:pPr>
            <a:endParaRPr lang="en-US"/>
          </a:p>
        </c:txPr>
        <c:crossAx val="122349440"/>
        <c:crosses val="autoZero"/>
        <c:auto val="1"/>
        <c:lblAlgn val="ctr"/>
        <c:lblOffset val="100"/>
      </c:catAx>
      <c:valAx>
        <c:axId val="122349440"/>
        <c:scaling>
          <c:orientation val="minMax"/>
          <c:max val="1"/>
        </c:scaling>
        <c:axPos val="l"/>
        <c:majorGridlines/>
        <c:numFmt formatCode="0%" sourceLinked="1"/>
        <c:tickLblPos val="nextTo"/>
        <c:crossAx val="122347904"/>
        <c:crosses val="autoZero"/>
        <c:crossBetween val="between"/>
      </c:valAx>
    </c:plotArea>
    <c:plotVisOnly val="1"/>
    <c:dispBlanksAs val="gap"/>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Sheet0!$B$367</c:f>
              <c:strCache>
                <c:ptCount val="1"/>
                <c:pt idx="0">
                  <c:v>Yes</c:v>
                </c:pt>
              </c:strCache>
            </c:strRef>
          </c:tx>
          <c:spPr>
            <a:solidFill>
              <a:srgbClr val="C00000"/>
            </a:solidFill>
          </c:spPr>
          <c:cat>
            <c:multiLvlStrRef>
              <c:f>Sheet0!$C$365:$H$366</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Sheet0!$C$367:$H$367</c:f>
              <c:numCache>
                <c:formatCode>0%</c:formatCode>
                <c:ptCount val="6"/>
                <c:pt idx="0">
                  <c:v>0.27900000000000008</c:v>
                </c:pt>
                <c:pt idx="1">
                  <c:v>0.45600000000000002</c:v>
                </c:pt>
                <c:pt idx="2">
                  <c:v>0.16500000000000001</c:v>
                </c:pt>
                <c:pt idx="3">
                  <c:v>0.38400000000000023</c:v>
                </c:pt>
                <c:pt idx="4">
                  <c:v>0.33300000000000035</c:v>
                </c:pt>
                <c:pt idx="5">
                  <c:v>0.48900000000000027</c:v>
                </c:pt>
              </c:numCache>
            </c:numRef>
          </c:val>
        </c:ser>
        <c:ser>
          <c:idx val="1"/>
          <c:order val="1"/>
          <c:tx>
            <c:strRef>
              <c:f>Sheet0!$B$368</c:f>
              <c:strCache>
                <c:ptCount val="1"/>
                <c:pt idx="0">
                  <c:v>No</c:v>
                </c:pt>
              </c:strCache>
            </c:strRef>
          </c:tx>
          <c:spPr>
            <a:solidFill>
              <a:srgbClr val="D99694"/>
            </a:solidFill>
          </c:spPr>
          <c:cat>
            <c:multiLvlStrRef>
              <c:f>Sheet0!$C$365:$H$366</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Sheet0!$C$368:$H$368</c:f>
              <c:numCache>
                <c:formatCode>0%</c:formatCode>
                <c:ptCount val="6"/>
                <c:pt idx="0">
                  <c:v>0.68400000000000005</c:v>
                </c:pt>
                <c:pt idx="1">
                  <c:v>0.503</c:v>
                </c:pt>
                <c:pt idx="2">
                  <c:v>0.81299999999999994</c:v>
                </c:pt>
                <c:pt idx="3">
                  <c:v>0.61600000000000044</c:v>
                </c:pt>
                <c:pt idx="4">
                  <c:v>0.62800000000000045</c:v>
                </c:pt>
                <c:pt idx="5">
                  <c:v>0.42400000000000027</c:v>
                </c:pt>
              </c:numCache>
            </c:numRef>
          </c:val>
        </c:ser>
        <c:ser>
          <c:idx val="2"/>
          <c:order val="2"/>
          <c:tx>
            <c:strRef>
              <c:f>Sheet0!$B$369</c:f>
              <c:strCache>
                <c:ptCount val="1"/>
                <c:pt idx="0">
                  <c:v>Can't say</c:v>
                </c:pt>
              </c:strCache>
            </c:strRef>
          </c:tx>
          <c:spPr>
            <a:solidFill>
              <a:schemeClr val="bg1">
                <a:lumMod val="50000"/>
              </a:schemeClr>
            </a:solidFill>
          </c:spPr>
          <c:cat>
            <c:multiLvlStrRef>
              <c:f>Sheet0!$C$365:$H$366</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Sheet0!$C$369:$H$369</c:f>
              <c:numCache>
                <c:formatCode>0%</c:formatCode>
                <c:ptCount val="6"/>
                <c:pt idx="0">
                  <c:v>3.6999999999999998E-2</c:v>
                </c:pt>
                <c:pt idx="1">
                  <c:v>4.1000000000000002E-2</c:v>
                </c:pt>
                <c:pt idx="2">
                  <c:v>2.1999999999999999E-2</c:v>
                </c:pt>
                <c:pt idx="3">
                  <c:v>0</c:v>
                </c:pt>
                <c:pt idx="4">
                  <c:v>3.7999999999999999E-2</c:v>
                </c:pt>
                <c:pt idx="5">
                  <c:v>8.6000000000000021E-2</c:v>
                </c:pt>
              </c:numCache>
            </c:numRef>
          </c:val>
        </c:ser>
        <c:dLbls/>
        <c:overlap val="100"/>
        <c:axId val="122273152"/>
        <c:axId val="122283136"/>
      </c:barChart>
      <c:catAx>
        <c:axId val="122273152"/>
        <c:scaling>
          <c:orientation val="minMax"/>
        </c:scaling>
        <c:axPos val="b"/>
        <c:numFmt formatCode="@" sourceLinked="1"/>
        <c:tickLblPos val="nextTo"/>
        <c:txPr>
          <a:bodyPr/>
          <a:lstStyle/>
          <a:p>
            <a:pPr>
              <a:defRPr sz="1500"/>
            </a:pPr>
            <a:endParaRPr lang="en-US"/>
          </a:p>
        </c:txPr>
        <c:crossAx val="122283136"/>
        <c:crosses val="autoZero"/>
        <c:auto val="1"/>
        <c:lblAlgn val="ctr"/>
        <c:lblOffset val="100"/>
      </c:catAx>
      <c:valAx>
        <c:axId val="122283136"/>
        <c:scaling>
          <c:orientation val="minMax"/>
        </c:scaling>
        <c:axPos val="l"/>
        <c:majorGridlines/>
        <c:numFmt formatCode="0%" sourceLinked="1"/>
        <c:tickLblPos val="nextTo"/>
        <c:crossAx val="122273152"/>
        <c:crosses val="autoZero"/>
        <c:crossBetween val="between"/>
      </c:valAx>
    </c:plotArea>
    <c:legend>
      <c:legendPos val="r"/>
      <c:txPr>
        <a:bodyPr/>
        <a:lstStyle/>
        <a:p>
          <a:pPr>
            <a:defRPr sz="1500"/>
          </a:pPr>
          <a:endParaRPr lang="en-US"/>
        </a:p>
      </c:txPr>
    </c:legend>
    <c:plotVisOnly val="1"/>
    <c:dispBlanksAs val="gap"/>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percentStacked"/>
        <c:ser>
          <c:idx val="0"/>
          <c:order val="0"/>
          <c:tx>
            <c:strRef>
              <c:f>Sheet1!$G$18</c:f>
              <c:strCache>
                <c:ptCount val="1"/>
                <c:pt idx="0">
                  <c:v>0-4 weeks</c:v>
                </c:pt>
              </c:strCache>
            </c:strRef>
          </c:tx>
          <c:spPr>
            <a:solidFill>
              <a:srgbClr val="800000"/>
            </a:solidFill>
          </c:spPr>
          <c:dLbls>
            <c:spPr>
              <a:noFill/>
              <a:ln>
                <a:noFill/>
              </a:ln>
              <a:effectLst/>
            </c:spPr>
            <c:txPr>
              <a:bodyPr/>
              <a:lstStyle/>
              <a:p>
                <a:pPr>
                  <a:defRPr sz="1300">
                    <a:solidFill>
                      <a:schemeClr val="bg1"/>
                    </a:solidFill>
                  </a:defRPr>
                </a:pPr>
                <a:endParaRPr lang="en-US"/>
              </a:p>
            </c:txPr>
            <c:showVal val="1"/>
            <c:extLst>
              <c:ext xmlns:c15="http://schemas.microsoft.com/office/drawing/2012/chart" uri="{CE6537A1-D6FC-4f65-9D91-7224C49458BB}">
                <c15:layout/>
                <c15:showLeaderLines val="0"/>
              </c:ext>
            </c:extLst>
          </c:dLbls>
          <c:cat>
            <c:strRef>
              <c:f>Sheet1!$H$17:$J$17</c:f>
              <c:strCache>
                <c:ptCount val="3"/>
                <c:pt idx="0">
                  <c:v>Bangladeshi cities</c:v>
                </c:pt>
                <c:pt idx="1">
                  <c:v>Indian cities</c:v>
                </c:pt>
                <c:pt idx="2">
                  <c:v>Sri Lankan cities</c:v>
                </c:pt>
              </c:strCache>
            </c:strRef>
          </c:cat>
          <c:val>
            <c:numRef>
              <c:f>Sheet1!$H$18:$J$18</c:f>
              <c:numCache>
                <c:formatCode>0%</c:formatCode>
                <c:ptCount val="3"/>
                <c:pt idx="0">
                  <c:v>8.1081081081081086E-2</c:v>
                </c:pt>
                <c:pt idx="1">
                  <c:v>0.30075187969925016</c:v>
                </c:pt>
                <c:pt idx="2">
                  <c:v>0.10451612903225822</c:v>
                </c:pt>
              </c:numCache>
            </c:numRef>
          </c:val>
        </c:ser>
        <c:ser>
          <c:idx val="1"/>
          <c:order val="1"/>
          <c:tx>
            <c:strRef>
              <c:f>Sheet1!$G$19</c:f>
              <c:strCache>
                <c:ptCount val="1"/>
                <c:pt idx="0">
                  <c:v>Few months ago</c:v>
                </c:pt>
              </c:strCache>
            </c:strRef>
          </c:tx>
          <c:spPr>
            <a:solidFill>
              <a:srgbClr val="C00000"/>
            </a:solidFill>
          </c:spPr>
          <c:cat>
            <c:strRef>
              <c:f>Sheet1!$H$17:$J$17</c:f>
              <c:strCache>
                <c:ptCount val="3"/>
                <c:pt idx="0">
                  <c:v>Bangladeshi cities</c:v>
                </c:pt>
                <c:pt idx="1">
                  <c:v>Indian cities</c:v>
                </c:pt>
                <c:pt idx="2">
                  <c:v>Sri Lankan cities</c:v>
                </c:pt>
              </c:strCache>
            </c:strRef>
          </c:cat>
          <c:val>
            <c:numRef>
              <c:f>Sheet1!$H$19:$J$19</c:f>
              <c:numCache>
                <c:formatCode>0%</c:formatCode>
                <c:ptCount val="3"/>
                <c:pt idx="0">
                  <c:v>9.7051597051597063E-2</c:v>
                </c:pt>
                <c:pt idx="1">
                  <c:v>0.12180451127819562</c:v>
                </c:pt>
                <c:pt idx="2">
                  <c:v>0.13419354838709679</c:v>
                </c:pt>
              </c:numCache>
            </c:numRef>
          </c:val>
        </c:ser>
        <c:ser>
          <c:idx val="2"/>
          <c:order val="2"/>
          <c:tx>
            <c:strRef>
              <c:f>Sheet1!$G$20</c:f>
              <c:strCache>
                <c:ptCount val="1"/>
                <c:pt idx="0">
                  <c:v>More than a few months ago</c:v>
                </c:pt>
              </c:strCache>
            </c:strRef>
          </c:tx>
          <c:spPr>
            <a:solidFill>
              <a:srgbClr val="D99694"/>
            </a:solidFill>
          </c:spPr>
          <c:cat>
            <c:strRef>
              <c:f>Sheet1!$H$17:$J$17</c:f>
              <c:strCache>
                <c:ptCount val="3"/>
                <c:pt idx="0">
                  <c:v>Bangladeshi cities</c:v>
                </c:pt>
                <c:pt idx="1">
                  <c:v>Indian cities</c:v>
                </c:pt>
                <c:pt idx="2">
                  <c:v>Sri Lankan cities</c:v>
                </c:pt>
              </c:strCache>
            </c:strRef>
          </c:cat>
          <c:val>
            <c:numRef>
              <c:f>Sheet1!$H$20:$J$20</c:f>
              <c:numCache>
                <c:formatCode>0%</c:formatCode>
                <c:ptCount val="3"/>
                <c:pt idx="0">
                  <c:v>7.6167076167076159E-2</c:v>
                </c:pt>
                <c:pt idx="1">
                  <c:v>3.308270676691729E-2</c:v>
                </c:pt>
                <c:pt idx="2">
                  <c:v>5.67741935483871E-2</c:v>
                </c:pt>
              </c:numCache>
            </c:numRef>
          </c:val>
        </c:ser>
        <c:ser>
          <c:idx val="3"/>
          <c:order val="3"/>
          <c:tx>
            <c:strRef>
              <c:f>Sheet1!$G$21</c:f>
              <c:strCache>
                <c:ptCount val="1"/>
                <c:pt idx="0">
                  <c:v>Never</c:v>
                </c:pt>
              </c:strCache>
            </c:strRef>
          </c:tx>
          <c:spPr>
            <a:solidFill>
              <a:schemeClr val="bg1">
                <a:lumMod val="50000"/>
              </a:schemeClr>
            </a:solidFill>
          </c:spPr>
          <c:dLbls>
            <c:spPr>
              <a:noFill/>
              <a:ln>
                <a:noFill/>
              </a:ln>
              <a:effectLst/>
            </c:spPr>
            <c:txPr>
              <a:bodyPr/>
              <a:lstStyle/>
              <a:p>
                <a:pPr>
                  <a:defRPr sz="1300"/>
                </a:pPr>
                <a:endParaRPr lang="en-US"/>
              </a:p>
            </c:txPr>
            <c:showVal val="1"/>
            <c:extLst>
              <c:ext xmlns:c15="http://schemas.microsoft.com/office/drawing/2012/chart" uri="{CE6537A1-D6FC-4f65-9D91-7224C49458BB}">
                <c15:layout/>
                <c15:showLeaderLines val="0"/>
              </c:ext>
            </c:extLst>
          </c:dLbls>
          <c:cat>
            <c:strRef>
              <c:f>Sheet1!$H$17:$J$17</c:f>
              <c:strCache>
                <c:ptCount val="3"/>
                <c:pt idx="0">
                  <c:v>Bangladeshi cities</c:v>
                </c:pt>
                <c:pt idx="1">
                  <c:v>Indian cities</c:v>
                </c:pt>
                <c:pt idx="2">
                  <c:v>Sri Lankan cities</c:v>
                </c:pt>
              </c:strCache>
            </c:strRef>
          </c:cat>
          <c:val>
            <c:numRef>
              <c:f>Sheet1!$H$21:$J$21</c:f>
              <c:numCache>
                <c:formatCode>0%</c:formatCode>
                <c:ptCount val="3"/>
                <c:pt idx="0">
                  <c:v>0.65110565110565322</c:v>
                </c:pt>
                <c:pt idx="1">
                  <c:v>0.37894736842105281</c:v>
                </c:pt>
                <c:pt idx="2">
                  <c:v>0.50322580645161363</c:v>
                </c:pt>
              </c:numCache>
            </c:numRef>
          </c:val>
        </c:ser>
        <c:ser>
          <c:idx val="4"/>
          <c:order val="4"/>
          <c:tx>
            <c:strRef>
              <c:f>Sheet1!$G$22</c:f>
              <c:strCache>
                <c:ptCount val="1"/>
                <c:pt idx="0">
                  <c:v>Can't remember</c:v>
                </c:pt>
              </c:strCache>
            </c:strRef>
          </c:tx>
          <c:spPr>
            <a:solidFill>
              <a:schemeClr val="bg1">
                <a:lumMod val="65000"/>
              </a:schemeClr>
            </a:solidFill>
          </c:spPr>
          <c:dLbls>
            <c:spPr>
              <a:noFill/>
              <a:ln>
                <a:noFill/>
              </a:ln>
              <a:effectLst/>
            </c:spPr>
            <c:txPr>
              <a:bodyPr/>
              <a:lstStyle/>
              <a:p>
                <a:pPr>
                  <a:defRPr sz="1300"/>
                </a:pPr>
                <a:endParaRPr lang="en-US"/>
              </a:p>
            </c:txPr>
            <c:showVal val="1"/>
            <c:extLst>
              <c:ext xmlns:c15="http://schemas.microsoft.com/office/drawing/2012/chart" uri="{CE6537A1-D6FC-4f65-9D91-7224C49458BB}">
                <c15:layout/>
                <c15:showLeaderLines val="0"/>
              </c:ext>
            </c:extLst>
          </c:dLbls>
          <c:cat>
            <c:strRef>
              <c:f>Sheet1!$H$17:$J$17</c:f>
              <c:strCache>
                <c:ptCount val="3"/>
                <c:pt idx="0">
                  <c:v>Bangladeshi cities</c:v>
                </c:pt>
                <c:pt idx="1">
                  <c:v>Indian cities</c:v>
                </c:pt>
                <c:pt idx="2">
                  <c:v>Sri Lankan cities</c:v>
                </c:pt>
              </c:strCache>
            </c:strRef>
          </c:cat>
          <c:val>
            <c:numRef>
              <c:f>Sheet1!$H$22:$J$22</c:f>
              <c:numCache>
                <c:formatCode>0%</c:formatCode>
                <c:ptCount val="3"/>
                <c:pt idx="0">
                  <c:v>9.4594594594595321E-2</c:v>
                </c:pt>
                <c:pt idx="1">
                  <c:v>0.16541353383458646</c:v>
                </c:pt>
                <c:pt idx="2">
                  <c:v>0.20129032258064541</c:v>
                </c:pt>
              </c:numCache>
            </c:numRef>
          </c:val>
        </c:ser>
        <c:dLbls/>
        <c:gapWidth val="55"/>
        <c:overlap val="100"/>
        <c:axId val="123517952"/>
        <c:axId val="123540224"/>
      </c:barChart>
      <c:catAx>
        <c:axId val="123517952"/>
        <c:scaling>
          <c:orientation val="minMax"/>
        </c:scaling>
        <c:axPos val="b"/>
        <c:numFmt formatCode="General" sourceLinked="0"/>
        <c:majorTickMark val="none"/>
        <c:tickLblPos val="nextTo"/>
        <c:txPr>
          <a:bodyPr/>
          <a:lstStyle/>
          <a:p>
            <a:pPr>
              <a:defRPr sz="1500"/>
            </a:pPr>
            <a:endParaRPr lang="en-US"/>
          </a:p>
        </c:txPr>
        <c:crossAx val="123540224"/>
        <c:crosses val="autoZero"/>
        <c:auto val="1"/>
        <c:lblAlgn val="ctr"/>
        <c:lblOffset val="100"/>
      </c:catAx>
      <c:valAx>
        <c:axId val="123540224"/>
        <c:scaling>
          <c:orientation val="minMax"/>
        </c:scaling>
        <c:axPos val="l"/>
        <c:majorGridlines/>
        <c:numFmt formatCode="0%" sourceLinked="1"/>
        <c:majorTickMark val="none"/>
        <c:tickLblPos val="nextTo"/>
        <c:txPr>
          <a:bodyPr/>
          <a:lstStyle/>
          <a:p>
            <a:pPr>
              <a:defRPr sz="1200"/>
            </a:pPr>
            <a:endParaRPr lang="en-US"/>
          </a:p>
        </c:txPr>
        <c:crossAx val="123517952"/>
        <c:crosses val="autoZero"/>
        <c:crossBetween val="between"/>
      </c:valAx>
    </c:plotArea>
    <c:legend>
      <c:legendPos val="r"/>
      <c:txPr>
        <a:bodyPr/>
        <a:lstStyle/>
        <a:p>
          <a:pPr>
            <a:defRPr sz="15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Sheet6!$G$58</c:f>
              <c:strCache>
                <c:ptCount val="1"/>
                <c:pt idx="0">
                  <c:v>Manufacturing</c:v>
                </c:pt>
              </c:strCache>
            </c:strRef>
          </c:tx>
          <c:spPr>
            <a:solidFill>
              <a:srgbClr val="800000"/>
            </a:solidFill>
          </c:spPr>
          <c:dLbls>
            <c:txPr>
              <a:bodyPr/>
              <a:lstStyle/>
              <a:p>
                <a:pPr>
                  <a:defRPr sz="1300">
                    <a:solidFill>
                      <a:schemeClr val="bg1">
                        <a:lumMod val="85000"/>
                      </a:schemeClr>
                    </a:solidFill>
                  </a:defRPr>
                </a:pPr>
                <a:endParaRPr lang="en-US"/>
              </a:p>
            </c:txPr>
            <c:showVal val="1"/>
          </c:dLbls>
          <c:cat>
            <c:strRef>
              <c:f>Sheet6!$H$57:$J$57</c:f>
              <c:strCache>
                <c:ptCount val="3"/>
                <c:pt idx="0">
                  <c:v>Bangladeshi cities</c:v>
                </c:pt>
                <c:pt idx="1">
                  <c:v>Indian cities</c:v>
                </c:pt>
                <c:pt idx="2">
                  <c:v>Sri Lankan cities</c:v>
                </c:pt>
              </c:strCache>
            </c:strRef>
          </c:cat>
          <c:val>
            <c:numRef>
              <c:f>Sheet6!$H$58:$J$58</c:f>
              <c:numCache>
                <c:formatCode>0%</c:formatCode>
                <c:ptCount val="3"/>
                <c:pt idx="0">
                  <c:v>6.5573770491803282E-2</c:v>
                </c:pt>
                <c:pt idx="1">
                  <c:v>0.37607505863956231</c:v>
                </c:pt>
                <c:pt idx="2">
                  <c:v>0.12576064908722195</c:v>
                </c:pt>
              </c:numCache>
            </c:numRef>
          </c:val>
        </c:ser>
        <c:ser>
          <c:idx val="1"/>
          <c:order val="1"/>
          <c:tx>
            <c:strRef>
              <c:f>Sheet6!$G$59</c:f>
              <c:strCache>
                <c:ptCount val="1"/>
                <c:pt idx="0">
                  <c:v>Services</c:v>
                </c:pt>
              </c:strCache>
            </c:strRef>
          </c:tx>
          <c:spPr>
            <a:solidFill>
              <a:srgbClr val="C00000"/>
            </a:solidFill>
          </c:spPr>
          <c:dLbls>
            <c:txPr>
              <a:bodyPr/>
              <a:lstStyle/>
              <a:p>
                <a:pPr>
                  <a:defRPr sz="1300">
                    <a:solidFill>
                      <a:schemeClr val="bg1">
                        <a:lumMod val="85000"/>
                      </a:schemeClr>
                    </a:solidFill>
                  </a:defRPr>
                </a:pPr>
                <a:endParaRPr lang="en-US"/>
              </a:p>
            </c:txPr>
            <c:showVal val="1"/>
          </c:dLbls>
          <c:cat>
            <c:strRef>
              <c:f>Sheet6!$H$57:$J$57</c:f>
              <c:strCache>
                <c:ptCount val="3"/>
                <c:pt idx="0">
                  <c:v>Bangladeshi cities</c:v>
                </c:pt>
                <c:pt idx="1">
                  <c:v>Indian cities</c:v>
                </c:pt>
                <c:pt idx="2">
                  <c:v>Sri Lankan cities</c:v>
                </c:pt>
              </c:strCache>
            </c:strRef>
          </c:cat>
          <c:val>
            <c:numRef>
              <c:f>Sheet6!$H$59:$J$59</c:f>
              <c:numCache>
                <c:formatCode>0%</c:formatCode>
                <c:ptCount val="3"/>
                <c:pt idx="0">
                  <c:v>0.25245901639344281</c:v>
                </c:pt>
                <c:pt idx="1">
                  <c:v>0.29788897576231793</c:v>
                </c:pt>
                <c:pt idx="2">
                  <c:v>0.34279918864097353</c:v>
                </c:pt>
              </c:numCache>
            </c:numRef>
          </c:val>
        </c:ser>
        <c:ser>
          <c:idx val="2"/>
          <c:order val="2"/>
          <c:tx>
            <c:strRef>
              <c:f>Sheet6!$G$60</c:f>
              <c:strCache>
                <c:ptCount val="1"/>
                <c:pt idx="0">
                  <c:v>Trade</c:v>
                </c:pt>
              </c:strCache>
            </c:strRef>
          </c:tx>
          <c:spPr>
            <a:solidFill>
              <a:schemeClr val="bg1">
                <a:lumMod val="50000"/>
              </a:schemeClr>
            </a:solidFill>
          </c:spPr>
          <c:dLbls>
            <c:txPr>
              <a:bodyPr/>
              <a:lstStyle/>
              <a:p>
                <a:pPr>
                  <a:defRPr sz="1300"/>
                </a:pPr>
                <a:endParaRPr lang="en-US"/>
              </a:p>
            </c:txPr>
            <c:showVal val="1"/>
          </c:dLbls>
          <c:cat>
            <c:strRef>
              <c:f>Sheet6!$H$57:$J$57</c:f>
              <c:strCache>
                <c:ptCount val="3"/>
                <c:pt idx="0">
                  <c:v>Bangladeshi cities</c:v>
                </c:pt>
                <c:pt idx="1">
                  <c:v>Indian cities</c:v>
                </c:pt>
                <c:pt idx="2">
                  <c:v>Sri Lankan cities</c:v>
                </c:pt>
              </c:strCache>
            </c:strRef>
          </c:cat>
          <c:val>
            <c:numRef>
              <c:f>Sheet6!$H$60:$J$60</c:f>
              <c:numCache>
                <c:formatCode>0%</c:formatCode>
                <c:ptCount val="3"/>
                <c:pt idx="0">
                  <c:v>0.68196721311475461</c:v>
                </c:pt>
                <c:pt idx="1">
                  <c:v>0.32603596559812381</c:v>
                </c:pt>
                <c:pt idx="2">
                  <c:v>0.53144016227180524</c:v>
                </c:pt>
              </c:numCache>
            </c:numRef>
          </c:val>
        </c:ser>
        <c:dLbls/>
        <c:overlap val="100"/>
        <c:axId val="97170944"/>
        <c:axId val="97172480"/>
      </c:barChart>
      <c:catAx>
        <c:axId val="97170944"/>
        <c:scaling>
          <c:orientation val="minMax"/>
        </c:scaling>
        <c:axPos val="b"/>
        <c:tickLblPos val="nextTo"/>
        <c:txPr>
          <a:bodyPr/>
          <a:lstStyle/>
          <a:p>
            <a:pPr>
              <a:defRPr sz="1500"/>
            </a:pPr>
            <a:endParaRPr lang="en-US"/>
          </a:p>
        </c:txPr>
        <c:crossAx val="97172480"/>
        <c:crosses val="autoZero"/>
        <c:auto val="1"/>
        <c:lblAlgn val="ctr"/>
        <c:lblOffset val="100"/>
      </c:catAx>
      <c:valAx>
        <c:axId val="97172480"/>
        <c:scaling>
          <c:orientation val="minMax"/>
        </c:scaling>
        <c:axPos val="l"/>
        <c:majorGridlines/>
        <c:numFmt formatCode="0%" sourceLinked="1"/>
        <c:tickLblPos val="nextTo"/>
        <c:crossAx val="97170944"/>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percentStacked"/>
        <c:ser>
          <c:idx val="0"/>
          <c:order val="0"/>
          <c:tx>
            <c:strRef>
              <c:f>Sheet1!$L$39</c:f>
              <c:strCache>
                <c:ptCount val="1"/>
                <c:pt idx="0">
                  <c:v>Through the call center</c:v>
                </c:pt>
              </c:strCache>
            </c:strRef>
          </c:tx>
          <c:spPr>
            <a:solidFill>
              <a:srgbClr val="C00000"/>
            </a:solidFill>
          </c:spPr>
          <c:dLbls>
            <c:spPr>
              <a:noFill/>
              <a:ln>
                <a:noFill/>
              </a:ln>
              <a:effectLst/>
            </c:spPr>
            <c:txPr>
              <a:bodyPr/>
              <a:lstStyle/>
              <a:p>
                <a:pPr>
                  <a:defRPr sz="1300">
                    <a:solidFill>
                      <a:schemeClr val="bg1"/>
                    </a:solidFill>
                  </a:defRPr>
                </a:pPr>
                <a:endParaRPr lang="en-US"/>
              </a:p>
            </c:txPr>
            <c:showVal val="1"/>
            <c:extLst>
              <c:ext xmlns:c15="http://schemas.microsoft.com/office/drawing/2012/chart" uri="{CE6537A1-D6FC-4f65-9D91-7224C49458BB}">
                <c15:layout/>
                <c15:showLeaderLines val="0"/>
              </c:ext>
            </c:extLst>
          </c:dLbls>
          <c:cat>
            <c:strRef>
              <c:f>Sheet1!$M$38:$O$38</c:f>
              <c:strCache>
                <c:ptCount val="3"/>
                <c:pt idx="0">
                  <c:v>Bangladeshi cities</c:v>
                </c:pt>
                <c:pt idx="1">
                  <c:v>Indian cities</c:v>
                </c:pt>
                <c:pt idx="2">
                  <c:v>Sri Lankan cities</c:v>
                </c:pt>
              </c:strCache>
            </c:strRef>
          </c:cat>
          <c:val>
            <c:numRef>
              <c:f>Sheet1!$M$39:$O$39</c:f>
              <c:numCache>
                <c:formatCode>0%</c:formatCode>
                <c:ptCount val="3"/>
                <c:pt idx="0">
                  <c:v>0.55555555555555569</c:v>
                </c:pt>
                <c:pt idx="1">
                  <c:v>0.9207920792079205</c:v>
                </c:pt>
                <c:pt idx="2">
                  <c:v>0.69432314410480345</c:v>
                </c:pt>
              </c:numCache>
            </c:numRef>
          </c:val>
        </c:ser>
        <c:ser>
          <c:idx val="1"/>
          <c:order val="1"/>
          <c:tx>
            <c:strRef>
              <c:f>Sheet1!$L$40</c:f>
              <c:strCache>
                <c:ptCount val="1"/>
                <c:pt idx="0">
                  <c:v>Walk-in to the authorized agent / operator's stores</c:v>
                </c:pt>
              </c:strCache>
            </c:strRef>
          </c:tx>
          <c:spPr>
            <a:solidFill>
              <a:srgbClr val="D99694"/>
            </a:solidFill>
          </c:spPr>
          <c:dLbls>
            <c:spPr>
              <a:noFill/>
              <a:ln>
                <a:noFill/>
              </a:ln>
              <a:effectLst/>
            </c:spPr>
            <c:txPr>
              <a:bodyPr/>
              <a:lstStyle/>
              <a:p>
                <a:pPr>
                  <a:defRPr sz="1300"/>
                </a:pPr>
                <a:endParaRPr lang="en-US"/>
              </a:p>
            </c:txPr>
            <c:showVal val="1"/>
            <c:extLst>
              <c:ext xmlns:c15="http://schemas.microsoft.com/office/drawing/2012/chart" uri="{CE6537A1-D6FC-4f65-9D91-7224C49458BB}">
                <c15:layout/>
                <c15:showLeaderLines val="0"/>
              </c:ext>
            </c:extLst>
          </c:dLbls>
          <c:cat>
            <c:strRef>
              <c:f>Sheet1!$M$38:$O$38</c:f>
              <c:strCache>
                <c:ptCount val="3"/>
                <c:pt idx="0">
                  <c:v>Bangladeshi cities</c:v>
                </c:pt>
                <c:pt idx="1">
                  <c:v>Indian cities</c:v>
                </c:pt>
                <c:pt idx="2">
                  <c:v>Sri Lankan cities</c:v>
                </c:pt>
              </c:strCache>
            </c:strRef>
          </c:cat>
          <c:val>
            <c:numRef>
              <c:f>Sheet1!$M$40:$O$40</c:f>
              <c:numCache>
                <c:formatCode>0%</c:formatCode>
                <c:ptCount val="3"/>
                <c:pt idx="0">
                  <c:v>0.38164251207729488</c:v>
                </c:pt>
                <c:pt idx="1">
                  <c:v>6.9306930693069424E-2</c:v>
                </c:pt>
                <c:pt idx="2">
                  <c:v>0.275109170305678</c:v>
                </c:pt>
              </c:numCache>
            </c:numRef>
          </c:val>
        </c:ser>
        <c:ser>
          <c:idx val="2"/>
          <c:order val="2"/>
          <c:tx>
            <c:strRef>
              <c:f>Sheet1!$L$41</c:f>
              <c:strCache>
                <c:ptCount val="1"/>
                <c:pt idx="0">
                  <c:v>SMS</c:v>
                </c:pt>
              </c:strCache>
            </c:strRef>
          </c:tx>
          <c:spPr>
            <a:solidFill>
              <a:schemeClr val="tx1">
                <a:lumMod val="50000"/>
                <a:lumOff val="50000"/>
              </a:schemeClr>
            </a:solidFill>
          </c:spPr>
          <c:cat>
            <c:strRef>
              <c:f>Sheet1!$M$38:$O$38</c:f>
              <c:strCache>
                <c:ptCount val="3"/>
                <c:pt idx="0">
                  <c:v>Bangladeshi cities</c:v>
                </c:pt>
                <c:pt idx="1">
                  <c:v>Indian cities</c:v>
                </c:pt>
                <c:pt idx="2">
                  <c:v>Sri Lankan cities</c:v>
                </c:pt>
              </c:strCache>
            </c:strRef>
          </c:cat>
          <c:val>
            <c:numRef>
              <c:f>Sheet1!$M$41:$O$41</c:f>
              <c:numCache>
                <c:formatCode>0%</c:formatCode>
                <c:ptCount val="3"/>
                <c:pt idx="0">
                  <c:v>1.0000000000000005E-2</c:v>
                </c:pt>
                <c:pt idx="1">
                  <c:v>1.0000000000000005E-2</c:v>
                </c:pt>
                <c:pt idx="2">
                  <c:v>3.0000000000000002E-2</c:v>
                </c:pt>
              </c:numCache>
            </c:numRef>
          </c:val>
        </c:ser>
        <c:ser>
          <c:idx val="3"/>
          <c:order val="3"/>
          <c:tx>
            <c:strRef>
              <c:f>Sheet1!$L$42</c:f>
              <c:strCache>
                <c:ptCount val="1"/>
                <c:pt idx="0">
                  <c:v>Others</c:v>
                </c:pt>
              </c:strCache>
            </c:strRef>
          </c:tx>
          <c:spPr>
            <a:solidFill>
              <a:schemeClr val="bg1">
                <a:lumMod val="65000"/>
              </a:schemeClr>
            </a:solidFill>
          </c:spPr>
          <c:cat>
            <c:strRef>
              <c:f>Sheet1!$M$38:$O$38</c:f>
              <c:strCache>
                <c:ptCount val="3"/>
                <c:pt idx="0">
                  <c:v>Bangladeshi cities</c:v>
                </c:pt>
                <c:pt idx="1">
                  <c:v>Indian cities</c:v>
                </c:pt>
                <c:pt idx="2">
                  <c:v>Sri Lankan cities</c:v>
                </c:pt>
              </c:strCache>
            </c:strRef>
          </c:cat>
          <c:val>
            <c:numRef>
              <c:f>Sheet1!$M$42:$O$42</c:f>
              <c:numCache>
                <c:formatCode>General</c:formatCode>
                <c:ptCount val="3"/>
                <c:pt idx="0" formatCode="0%">
                  <c:v>4.0000000000000022E-2</c:v>
                </c:pt>
              </c:numCache>
            </c:numRef>
          </c:val>
        </c:ser>
        <c:dLbls/>
        <c:gapWidth val="75"/>
        <c:overlap val="100"/>
        <c:axId val="123757696"/>
        <c:axId val="123759232"/>
      </c:barChart>
      <c:catAx>
        <c:axId val="123757696"/>
        <c:scaling>
          <c:orientation val="minMax"/>
        </c:scaling>
        <c:axPos val="b"/>
        <c:numFmt formatCode="General" sourceLinked="0"/>
        <c:majorTickMark val="none"/>
        <c:tickLblPos val="nextTo"/>
        <c:txPr>
          <a:bodyPr/>
          <a:lstStyle/>
          <a:p>
            <a:pPr>
              <a:defRPr sz="1500"/>
            </a:pPr>
            <a:endParaRPr lang="en-US"/>
          </a:p>
        </c:txPr>
        <c:crossAx val="123759232"/>
        <c:crosses val="autoZero"/>
        <c:auto val="1"/>
        <c:lblAlgn val="ctr"/>
        <c:lblOffset val="100"/>
      </c:catAx>
      <c:valAx>
        <c:axId val="123759232"/>
        <c:scaling>
          <c:orientation val="minMax"/>
        </c:scaling>
        <c:axPos val="l"/>
        <c:numFmt formatCode="0%" sourceLinked="1"/>
        <c:majorTickMark val="none"/>
        <c:tickLblPos val="nextTo"/>
        <c:spPr>
          <a:ln w="9525">
            <a:solidFill>
              <a:schemeClr val="tx1"/>
            </a:solidFill>
          </a:ln>
        </c:spPr>
        <c:crossAx val="123757696"/>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explosion val="25"/>
          <c:dPt>
            <c:idx val="0"/>
            <c:explosion val="0"/>
            <c:spPr>
              <a:solidFill>
                <a:srgbClr val="00B050"/>
              </a:solidFill>
            </c:spPr>
          </c:dPt>
          <c:dPt>
            <c:idx val="1"/>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Mobile!$A$37:$A$38</c:f>
              <c:strCache>
                <c:ptCount val="2"/>
                <c:pt idx="0">
                  <c:v>Interacted with service provider</c:v>
                </c:pt>
                <c:pt idx="1">
                  <c:v>Did not interact with service provider</c:v>
                </c:pt>
              </c:strCache>
            </c:strRef>
          </c:cat>
          <c:val>
            <c:numRef>
              <c:f>Mobile!$B$37:$B$38</c:f>
              <c:numCache>
                <c:formatCode>0%</c:formatCode>
                <c:ptCount val="2"/>
                <c:pt idx="0">
                  <c:v>0.25429975429975427</c:v>
                </c:pt>
                <c:pt idx="1">
                  <c:v>0.74570024570024551</c:v>
                </c:pt>
              </c:numCache>
            </c:numRef>
          </c:val>
        </c:ser>
        <c:dLbls/>
        <c:firstSliceAng val="58"/>
      </c:pieChart>
    </c:plotArea>
    <c:legend>
      <c:legendPos val="b"/>
      <c:legendEntry>
        <c:idx val="1"/>
        <c:delete val="1"/>
      </c:legendEntry>
    </c:legend>
    <c:plotVisOnly val="1"/>
    <c:dispBlanksAs val="zero"/>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5269314161816734E-2"/>
          <c:y val="2.8467999192408628E-2"/>
          <c:w val="0.84292103161018372"/>
          <c:h val="0.49594124772865023"/>
        </c:manualLayout>
      </c:layout>
      <c:barChart>
        <c:barDir val="col"/>
        <c:grouping val="clustered"/>
        <c:ser>
          <c:idx val="0"/>
          <c:order val="0"/>
          <c:tx>
            <c:strRef>
              <c:f>Sheet1!$B$136</c:f>
              <c:strCache>
                <c:ptCount val="1"/>
                <c:pt idx="0">
                  <c:v>Bangladeshi cities</c:v>
                </c:pt>
              </c:strCache>
            </c:strRef>
          </c:tx>
          <c:spPr>
            <a:solidFill>
              <a:srgbClr val="00B050"/>
            </a:solidFill>
          </c:spPr>
          <c:cat>
            <c:strRef>
              <c:f>Sheet1!$A$137:$A$145</c:f>
              <c:strCache>
                <c:ptCount val="9"/>
                <c:pt idx="0">
                  <c:v>I was treated politely </c:v>
                </c:pt>
                <c:pt idx="1">
                  <c:v>Information relevant was available easily</c:v>
                </c:pt>
                <c:pt idx="2">
                  <c:v>Time taken to resolve the problem was satisfactory</c:v>
                </c:pt>
                <c:pt idx="3">
                  <c:v>I am satisfied by the action taken by the operator</c:v>
                </c:pt>
                <c:pt idx="4">
                  <c:v>Waiting time was satisfactory</c:v>
                </c:pt>
                <c:pt idx="5">
                  <c:v>Information on procedures to file complaints was available</c:v>
                </c:pt>
                <c:pt idx="6">
                  <c:v>Information on how to contact the service provider was readily available</c:v>
                </c:pt>
                <c:pt idx="7">
                  <c:v>Automated responses are clear</c:v>
                </c:pt>
                <c:pt idx="8">
                  <c:v>Call center agent redirected me to use  (IVR, Internet, USSD etc) without answering the query</c:v>
                </c:pt>
              </c:strCache>
            </c:strRef>
          </c:cat>
          <c:val>
            <c:numRef>
              <c:f>Sheet1!$B$137:$B$145</c:f>
              <c:numCache>
                <c:formatCode>0%</c:formatCode>
                <c:ptCount val="9"/>
                <c:pt idx="0">
                  <c:v>0.85507246376811663</c:v>
                </c:pt>
                <c:pt idx="1">
                  <c:v>0.73913043478260876</c:v>
                </c:pt>
                <c:pt idx="2">
                  <c:v>0.64734299516908411</c:v>
                </c:pt>
                <c:pt idx="3">
                  <c:v>0.67632850241546116</c:v>
                </c:pt>
                <c:pt idx="4">
                  <c:v>0.36231884057971148</c:v>
                </c:pt>
                <c:pt idx="5">
                  <c:v>0.50724637681159424</c:v>
                </c:pt>
                <c:pt idx="6">
                  <c:v>0.45893719806763289</c:v>
                </c:pt>
                <c:pt idx="7">
                  <c:v>0.70531400966183566</c:v>
                </c:pt>
                <c:pt idx="8">
                  <c:v>0.26570048309178745</c:v>
                </c:pt>
              </c:numCache>
            </c:numRef>
          </c:val>
        </c:ser>
        <c:ser>
          <c:idx val="1"/>
          <c:order val="1"/>
          <c:tx>
            <c:strRef>
              <c:f>Sheet1!$C$136</c:f>
              <c:strCache>
                <c:ptCount val="1"/>
                <c:pt idx="0">
                  <c:v>Indian cities</c:v>
                </c:pt>
              </c:strCache>
            </c:strRef>
          </c:tx>
          <c:spPr>
            <a:solidFill>
              <a:srgbClr val="FFC000"/>
            </a:solidFill>
          </c:spPr>
          <c:cat>
            <c:strRef>
              <c:f>Sheet1!$A$137:$A$145</c:f>
              <c:strCache>
                <c:ptCount val="9"/>
                <c:pt idx="0">
                  <c:v>I was treated politely </c:v>
                </c:pt>
                <c:pt idx="1">
                  <c:v>Information relevant was available easily</c:v>
                </c:pt>
                <c:pt idx="2">
                  <c:v>Time taken to resolve the problem was satisfactory</c:v>
                </c:pt>
                <c:pt idx="3">
                  <c:v>I am satisfied by the action taken by the operator</c:v>
                </c:pt>
                <c:pt idx="4">
                  <c:v>Waiting time was satisfactory</c:v>
                </c:pt>
                <c:pt idx="5">
                  <c:v>Information on procedures to file complaints was available</c:v>
                </c:pt>
                <c:pt idx="6">
                  <c:v>Information on how to contact the service provider was readily available</c:v>
                </c:pt>
                <c:pt idx="7">
                  <c:v>Automated responses are clear</c:v>
                </c:pt>
                <c:pt idx="8">
                  <c:v>Call center agent redirected me to use  (IVR, Internet, USSD etc) without answering the query</c:v>
                </c:pt>
              </c:strCache>
            </c:strRef>
          </c:cat>
          <c:val>
            <c:numRef>
              <c:f>Sheet1!$C$137:$C$145</c:f>
              <c:numCache>
                <c:formatCode>0%</c:formatCode>
                <c:ptCount val="9"/>
                <c:pt idx="0">
                  <c:v>0.90759075907590758</c:v>
                </c:pt>
                <c:pt idx="1">
                  <c:v>0.83168316831683176</c:v>
                </c:pt>
                <c:pt idx="2">
                  <c:v>0.77227722772277263</c:v>
                </c:pt>
                <c:pt idx="3">
                  <c:v>0.60726072607260728</c:v>
                </c:pt>
                <c:pt idx="4">
                  <c:v>0.72277227722772364</c:v>
                </c:pt>
                <c:pt idx="5">
                  <c:v>0.51485148514851564</c:v>
                </c:pt>
                <c:pt idx="6">
                  <c:v>0.43564356435643581</c:v>
                </c:pt>
                <c:pt idx="7">
                  <c:v>0.55445544554455461</c:v>
                </c:pt>
                <c:pt idx="8">
                  <c:v>0.30693069306930842</c:v>
                </c:pt>
              </c:numCache>
            </c:numRef>
          </c:val>
        </c:ser>
        <c:ser>
          <c:idx val="2"/>
          <c:order val="2"/>
          <c:tx>
            <c:strRef>
              <c:f>Sheet1!$D$136</c:f>
              <c:strCache>
                <c:ptCount val="1"/>
                <c:pt idx="0">
                  <c:v>Sri Lankan cities</c:v>
                </c:pt>
              </c:strCache>
            </c:strRef>
          </c:tx>
          <c:spPr>
            <a:solidFill>
              <a:srgbClr val="0070C0"/>
            </a:solidFill>
          </c:spPr>
          <c:cat>
            <c:strRef>
              <c:f>Sheet1!$A$137:$A$145</c:f>
              <c:strCache>
                <c:ptCount val="9"/>
                <c:pt idx="0">
                  <c:v>I was treated politely </c:v>
                </c:pt>
                <c:pt idx="1">
                  <c:v>Information relevant was available easily</c:v>
                </c:pt>
                <c:pt idx="2">
                  <c:v>Time taken to resolve the problem was satisfactory</c:v>
                </c:pt>
                <c:pt idx="3">
                  <c:v>I am satisfied by the action taken by the operator</c:v>
                </c:pt>
                <c:pt idx="4">
                  <c:v>Waiting time was satisfactory</c:v>
                </c:pt>
                <c:pt idx="5">
                  <c:v>Information on procedures to file complaints was available</c:v>
                </c:pt>
                <c:pt idx="6">
                  <c:v>Information on how to contact the service provider was readily available</c:v>
                </c:pt>
                <c:pt idx="7">
                  <c:v>Automated responses are clear</c:v>
                </c:pt>
                <c:pt idx="8">
                  <c:v>Call center agent redirected me to use  (IVR, Internet, USSD etc) without answering the query</c:v>
                </c:pt>
              </c:strCache>
            </c:strRef>
          </c:cat>
          <c:val>
            <c:numRef>
              <c:f>Sheet1!$D$137:$D$145</c:f>
              <c:numCache>
                <c:formatCode>0%</c:formatCode>
                <c:ptCount val="9"/>
                <c:pt idx="0">
                  <c:v>0.93449781659389186</c:v>
                </c:pt>
                <c:pt idx="1">
                  <c:v>0.88646288209606727</c:v>
                </c:pt>
                <c:pt idx="2">
                  <c:v>0.79912663755458913</c:v>
                </c:pt>
                <c:pt idx="3">
                  <c:v>0.79912663755458913</c:v>
                </c:pt>
                <c:pt idx="4">
                  <c:v>0.74235807860262015</c:v>
                </c:pt>
                <c:pt idx="5">
                  <c:v>0.6986899563318818</c:v>
                </c:pt>
                <c:pt idx="6">
                  <c:v>0.6899563318777272</c:v>
                </c:pt>
                <c:pt idx="7">
                  <c:v>0.41484716157205387</c:v>
                </c:pt>
                <c:pt idx="8">
                  <c:v>0.15720524017467327</c:v>
                </c:pt>
              </c:numCache>
            </c:numRef>
          </c:val>
        </c:ser>
        <c:dLbls/>
        <c:axId val="123790080"/>
        <c:axId val="123791616"/>
      </c:barChart>
      <c:catAx>
        <c:axId val="123790080"/>
        <c:scaling>
          <c:orientation val="minMax"/>
        </c:scaling>
        <c:axPos val="b"/>
        <c:tickLblPos val="nextTo"/>
        <c:txPr>
          <a:bodyPr/>
          <a:lstStyle/>
          <a:p>
            <a:pPr>
              <a:defRPr sz="1300"/>
            </a:pPr>
            <a:endParaRPr lang="en-US"/>
          </a:p>
        </c:txPr>
        <c:crossAx val="123791616"/>
        <c:crosses val="autoZero"/>
        <c:auto val="1"/>
        <c:lblAlgn val="ctr"/>
        <c:lblOffset val="100"/>
      </c:catAx>
      <c:valAx>
        <c:axId val="123791616"/>
        <c:scaling>
          <c:orientation val="minMax"/>
        </c:scaling>
        <c:axPos val="l"/>
        <c:majorGridlines/>
        <c:numFmt formatCode="0%" sourceLinked="1"/>
        <c:tickLblPos val="nextTo"/>
        <c:crossAx val="123790080"/>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explosion val="25"/>
          <c:dPt>
            <c:idx val="0"/>
            <c:spPr>
              <a:solidFill>
                <a:srgbClr val="00B050"/>
              </a:solidFill>
            </c:spPr>
          </c:dPt>
          <c:dPt>
            <c:idx val="1"/>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Mobile!$A$37:$A$38</c:f>
              <c:strCache>
                <c:ptCount val="2"/>
                <c:pt idx="0">
                  <c:v>Interacted with service provider</c:v>
                </c:pt>
                <c:pt idx="1">
                  <c:v>Did not interact with service provider</c:v>
                </c:pt>
              </c:strCache>
            </c:strRef>
          </c:cat>
          <c:val>
            <c:numRef>
              <c:f>Mobile!$B$37:$B$38</c:f>
              <c:numCache>
                <c:formatCode>0%</c:formatCode>
                <c:ptCount val="2"/>
                <c:pt idx="0">
                  <c:v>0.25429975429975427</c:v>
                </c:pt>
                <c:pt idx="1">
                  <c:v>0.74570024570024551</c:v>
                </c:pt>
              </c:numCache>
            </c:numRef>
          </c:val>
        </c:ser>
        <c:dLbls/>
        <c:firstSliceAng val="193"/>
      </c:pieChart>
    </c:plotArea>
    <c:legend>
      <c:legendPos val="b"/>
      <c:legendEntry>
        <c:idx val="1"/>
        <c:delete val="1"/>
      </c:legendEntry>
    </c:legend>
    <c:plotVisOnly val="1"/>
    <c:dispBlanksAs val="zero"/>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spPr>
            <a:solidFill>
              <a:srgbClr val="00B050"/>
            </a:solidFill>
          </c:spPr>
          <c:cat>
            <c:strRef>
              <c:f>Mobile!$A$196:$A$204</c:f>
              <c:strCache>
                <c:ptCount val="9"/>
                <c:pt idx="0">
                  <c:v>I was treated politely </c:v>
                </c:pt>
                <c:pt idx="1">
                  <c:v>Information relevant was available easily</c:v>
                </c:pt>
                <c:pt idx="2">
                  <c:v>Automated responses are clear</c:v>
                </c:pt>
                <c:pt idx="3">
                  <c:v>I am satisfied by the action taken by the operator</c:v>
                </c:pt>
                <c:pt idx="4">
                  <c:v>Time taken to resolve the problem was satisfactory</c:v>
                </c:pt>
                <c:pt idx="5">
                  <c:v>Information on procedures to file complaints was available</c:v>
                </c:pt>
                <c:pt idx="6">
                  <c:v>Information on how to contact the service provider was readily available</c:v>
                </c:pt>
                <c:pt idx="7">
                  <c:v>Waiting time was satisfactory</c:v>
                </c:pt>
                <c:pt idx="8">
                  <c:v>Call center agent redirected me to use  (IVR, Internet, USSD etc) without answering the query</c:v>
                </c:pt>
              </c:strCache>
            </c:strRef>
          </c:cat>
          <c:val>
            <c:numRef>
              <c:f>Mobile!$B$196:$B$204</c:f>
              <c:numCache>
                <c:formatCode>0%</c:formatCode>
                <c:ptCount val="9"/>
                <c:pt idx="0">
                  <c:v>0.85507246376811652</c:v>
                </c:pt>
                <c:pt idx="1">
                  <c:v>0.73913043478260876</c:v>
                </c:pt>
                <c:pt idx="2">
                  <c:v>0.70531400966183566</c:v>
                </c:pt>
                <c:pt idx="3">
                  <c:v>0.67632850241545972</c:v>
                </c:pt>
                <c:pt idx="4">
                  <c:v>0.64734299516908278</c:v>
                </c:pt>
                <c:pt idx="5">
                  <c:v>0.50724637681159424</c:v>
                </c:pt>
                <c:pt idx="6">
                  <c:v>0.45893719806763289</c:v>
                </c:pt>
                <c:pt idx="7">
                  <c:v>0.36231884057971053</c:v>
                </c:pt>
                <c:pt idx="8">
                  <c:v>0.26570048309178745</c:v>
                </c:pt>
              </c:numCache>
            </c:numRef>
          </c:val>
        </c:ser>
        <c:dLbls/>
        <c:axId val="123864192"/>
        <c:axId val="123865728"/>
      </c:barChart>
      <c:catAx>
        <c:axId val="123864192"/>
        <c:scaling>
          <c:orientation val="minMax"/>
        </c:scaling>
        <c:axPos val="b"/>
        <c:tickLblPos val="nextTo"/>
        <c:txPr>
          <a:bodyPr/>
          <a:lstStyle/>
          <a:p>
            <a:pPr>
              <a:defRPr sz="1400"/>
            </a:pPr>
            <a:endParaRPr lang="en-US"/>
          </a:p>
        </c:txPr>
        <c:crossAx val="123865728"/>
        <c:crosses val="autoZero"/>
        <c:auto val="1"/>
        <c:lblAlgn val="ctr"/>
        <c:lblOffset val="100"/>
      </c:catAx>
      <c:valAx>
        <c:axId val="123865728"/>
        <c:scaling>
          <c:orientation val="minMax"/>
          <c:max val="1"/>
        </c:scaling>
        <c:axPos val="l"/>
        <c:majorGridlines/>
        <c:numFmt formatCode="0%" sourceLinked="1"/>
        <c:tickLblPos val="nextTo"/>
        <c:crossAx val="123864192"/>
        <c:crosses val="autoZero"/>
        <c:crossBetween val="between"/>
      </c:valAx>
    </c:plotArea>
    <c:plotVisOnly val="1"/>
    <c:dispBlanksAs val="gap"/>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5269314161816734E-2"/>
          <c:y val="2.8036665871311556E-2"/>
          <c:w val="0.93603503366427099"/>
          <c:h val="0.39568659031257508"/>
        </c:manualLayout>
      </c:layout>
      <c:barChart>
        <c:barDir val="col"/>
        <c:grouping val="clustered"/>
        <c:ser>
          <c:idx val="0"/>
          <c:order val="0"/>
          <c:tx>
            <c:strRef>
              <c:f>Sheet0!$B$466</c:f>
              <c:strCache>
                <c:ptCount val="1"/>
                <c:pt idx="0">
                  <c:v>Strong city</c:v>
                </c:pt>
              </c:strCache>
            </c:strRef>
          </c:tx>
          <c:spPr>
            <a:solidFill>
              <a:srgbClr val="C00000"/>
            </a:solidFill>
          </c:spPr>
          <c:cat>
            <c:strRef>
              <c:f>Sheet0!$A$467:$A$475</c:f>
              <c:strCache>
                <c:ptCount val="9"/>
                <c:pt idx="0">
                  <c:v>I was treated politely </c:v>
                </c:pt>
                <c:pt idx="1">
                  <c:v>I find the automated responses (IVR) in call center helpline are clear</c:v>
                </c:pt>
                <c:pt idx="2">
                  <c:v>Information relevant was available easily</c:v>
                </c:pt>
                <c:pt idx="3">
                  <c:v>Time taken to resolve the problem was satisfactory</c:v>
                </c:pt>
                <c:pt idx="4">
                  <c:v>I am satisfied by the action taken by the operator</c:v>
                </c:pt>
                <c:pt idx="5">
                  <c:v>Information on how to contact the service provider is /weadily available</c:v>
                </c:pt>
                <c:pt idx="6">
                  <c:v>Waiting time was satisfactory</c:v>
                </c:pt>
                <c:pt idx="7">
                  <c:v>Information on procedures to file complaints is/w was readily available</c:v>
                </c:pt>
                <c:pt idx="8">
                  <c:v>Call center agent redirected me to use  (IVR, Internet, USSD etc) without answering the query.</c:v>
                </c:pt>
              </c:strCache>
            </c:strRef>
          </c:cat>
          <c:val>
            <c:numRef>
              <c:f>Sheet0!$B$467:$B$475</c:f>
              <c:numCache>
                <c:formatCode>0%</c:formatCode>
                <c:ptCount val="9"/>
                <c:pt idx="0">
                  <c:v>0.84600000000000042</c:v>
                </c:pt>
                <c:pt idx="1">
                  <c:v>0.70900000000000041</c:v>
                </c:pt>
                <c:pt idx="2">
                  <c:v>0.67500000000000071</c:v>
                </c:pt>
                <c:pt idx="3">
                  <c:v>0.57299999999999995</c:v>
                </c:pt>
                <c:pt idx="4">
                  <c:v>0.56399999999999995</c:v>
                </c:pt>
                <c:pt idx="5">
                  <c:v>0.36800000000000027</c:v>
                </c:pt>
                <c:pt idx="6">
                  <c:v>0.3500000000000002</c:v>
                </c:pt>
                <c:pt idx="7">
                  <c:v>0.32500000000000023</c:v>
                </c:pt>
                <c:pt idx="8">
                  <c:v>0.20500000000000004</c:v>
                </c:pt>
              </c:numCache>
            </c:numRef>
          </c:val>
        </c:ser>
        <c:ser>
          <c:idx val="1"/>
          <c:order val="1"/>
          <c:tx>
            <c:strRef>
              <c:f>Sheet0!$C$466</c:f>
              <c:strCache>
                <c:ptCount val="1"/>
                <c:pt idx="0">
                  <c:v>Weak cities</c:v>
                </c:pt>
              </c:strCache>
            </c:strRef>
          </c:tx>
          <c:spPr>
            <a:solidFill>
              <a:schemeClr val="bg1">
                <a:lumMod val="50000"/>
              </a:schemeClr>
            </a:solidFill>
          </c:spPr>
          <c:cat>
            <c:strRef>
              <c:f>Sheet0!$A$467:$A$475</c:f>
              <c:strCache>
                <c:ptCount val="9"/>
                <c:pt idx="0">
                  <c:v>I was treated politely </c:v>
                </c:pt>
                <c:pt idx="1">
                  <c:v>I find the automated responses (IVR) in call center helpline are clear</c:v>
                </c:pt>
                <c:pt idx="2">
                  <c:v>Information relevant was available easily</c:v>
                </c:pt>
                <c:pt idx="3">
                  <c:v>Time taken to resolve the problem was satisfactory</c:v>
                </c:pt>
                <c:pt idx="4">
                  <c:v>I am satisfied by the action taken by the operator</c:v>
                </c:pt>
                <c:pt idx="5">
                  <c:v>Information on how to contact the service provider is /weadily available</c:v>
                </c:pt>
                <c:pt idx="6">
                  <c:v>Waiting time was satisfactory</c:v>
                </c:pt>
                <c:pt idx="7">
                  <c:v>Information on procedures to file complaints is/w was readily available</c:v>
                </c:pt>
                <c:pt idx="8">
                  <c:v>Call center agent redirected me to use  (IVR, Internet, USSD etc) without answering the query.</c:v>
                </c:pt>
              </c:strCache>
            </c:strRef>
          </c:cat>
          <c:val>
            <c:numRef>
              <c:f>Sheet0!$C$467:$C$475</c:f>
              <c:numCache>
                <c:formatCode>0%</c:formatCode>
                <c:ptCount val="9"/>
                <c:pt idx="0">
                  <c:v>0.86700000000000044</c:v>
                </c:pt>
                <c:pt idx="1">
                  <c:v>0.7000000000000004</c:v>
                </c:pt>
                <c:pt idx="2">
                  <c:v>0.82199999999999995</c:v>
                </c:pt>
                <c:pt idx="3">
                  <c:v>0.74400000000000044</c:v>
                </c:pt>
                <c:pt idx="4">
                  <c:v>0.82199999999999995</c:v>
                </c:pt>
                <c:pt idx="5">
                  <c:v>0.5780000000000004</c:v>
                </c:pt>
                <c:pt idx="6">
                  <c:v>0.37800000000000022</c:v>
                </c:pt>
                <c:pt idx="7">
                  <c:v>0.74400000000000044</c:v>
                </c:pt>
                <c:pt idx="8">
                  <c:v>0.34400000000000008</c:v>
                </c:pt>
              </c:numCache>
            </c:numRef>
          </c:val>
        </c:ser>
        <c:dLbls/>
        <c:axId val="123899264"/>
        <c:axId val="123909248"/>
      </c:barChart>
      <c:catAx>
        <c:axId val="123899264"/>
        <c:scaling>
          <c:orientation val="minMax"/>
        </c:scaling>
        <c:axPos val="b"/>
        <c:numFmt formatCode="@" sourceLinked="1"/>
        <c:tickLblPos val="nextTo"/>
        <c:txPr>
          <a:bodyPr/>
          <a:lstStyle/>
          <a:p>
            <a:pPr>
              <a:defRPr sz="1400"/>
            </a:pPr>
            <a:endParaRPr lang="en-US"/>
          </a:p>
        </c:txPr>
        <c:crossAx val="123909248"/>
        <c:crosses val="autoZero"/>
        <c:auto val="1"/>
        <c:lblAlgn val="ctr"/>
        <c:lblOffset val="100"/>
      </c:catAx>
      <c:valAx>
        <c:axId val="123909248"/>
        <c:scaling>
          <c:orientation val="minMax"/>
        </c:scaling>
        <c:axPos val="l"/>
        <c:majorGridlines/>
        <c:numFmt formatCode="0%" sourceLinked="1"/>
        <c:tickLblPos val="nextTo"/>
        <c:crossAx val="123899264"/>
        <c:crosses val="autoZero"/>
        <c:crossBetween val="between"/>
      </c:valAx>
    </c:plotArea>
    <c:legend>
      <c:legendPos val="b"/>
      <c:txPr>
        <a:bodyPr/>
        <a:lstStyle/>
        <a:p>
          <a:pPr>
            <a:defRPr sz="1400"/>
          </a:pPr>
          <a:endParaRPr lang="en-US"/>
        </a:p>
      </c:txPr>
    </c:legend>
    <c:plotVisOnly val="1"/>
    <c:dispBlanksAs val="gap"/>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dPt>
            <c:idx val="0"/>
            <c:spPr>
              <a:solidFill>
                <a:srgbClr val="00B050"/>
              </a:solidFill>
            </c:spPr>
          </c:dPt>
          <c:dPt>
            <c:idx val="1"/>
            <c:spPr>
              <a:solidFill>
                <a:srgbClr val="FFC000"/>
              </a:solidFill>
            </c:spPr>
          </c:dPt>
          <c:dPt>
            <c:idx val="2"/>
            <c:spPr>
              <a:solidFill>
                <a:srgbClr val="0070C0"/>
              </a:solidFill>
            </c:spPr>
          </c:dPt>
          <c:cat>
            <c:strRef>
              <c:f>Sheet1!$B$250:$D$250</c:f>
              <c:strCache>
                <c:ptCount val="3"/>
                <c:pt idx="0">
                  <c:v>Bangladeshi cities</c:v>
                </c:pt>
                <c:pt idx="1">
                  <c:v>Indian cities</c:v>
                </c:pt>
                <c:pt idx="2">
                  <c:v>Sri Lankan cities</c:v>
                </c:pt>
              </c:strCache>
            </c:strRef>
          </c:cat>
          <c:val>
            <c:numRef>
              <c:f>Sheet1!$B$251:$D$251</c:f>
              <c:numCache>
                <c:formatCode>0%</c:formatCode>
                <c:ptCount val="3"/>
                <c:pt idx="0">
                  <c:v>0.27990970654627539</c:v>
                </c:pt>
                <c:pt idx="1">
                  <c:v>0.62534435261708421</c:v>
                </c:pt>
                <c:pt idx="2">
                  <c:v>0.34576271186440877</c:v>
                </c:pt>
              </c:numCache>
            </c:numRef>
          </c:val>
        </c:ser>
        <c:dLbls/>
        <c:axId val="123820672"/>
        <c:axId val="123830656"/>
      </c:barChart>
      <c:catAx>
        <c:axId val="123820672"/>
        <c:scaling>
          <c:orientation val="minMax"/>
        </c:scaling>
        <c:axPos val="b"/>
        <c:tickLblPos val="nextTo"/>
        <c:txPr>
          <a:bodyPr/>
          <a:lstStyle/>
          <a:p>
            <a:pPr>
              <a:defRPr sz="1500"/>
            </a:pPr>
            <a:endParaRPr lang="en-US"/>
          </a:p>
        </c:txPr>
        <c:crossAx val="123830656"/>
        <c:crosses val="autoZero"/>
        <c:auto val="1"/>
        <c:lblAlgn val="ctr"/>
        <c:lblOffset val="100"/>
      </c:catAx>
      <c:valAx>
        <c:axId val="123830656"/>
        <c:scaling>
          <c:orientation val="minMax"/>
          <c:max val="1"/>
        </c:scaling>
        <c:axPos val="l"/>
        <c:majorGridlines/>
        <c:numFmt formatCode="0%" sourceLinked="1"/>
        <c:tickLblPos val="nextTo"/>
        <c:crossAx val="123820672"/>
        <c:crosses val="autoZero"/>
        <c:crossBetween val="between"/>
      </c:valAx>
    </c:plotArea>
    <c:plotVisOnly val="1"/>
    <c:dispBlanksAs val="gap"/>
  </c:chart>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percentStacked"/>
        <c:ser>
          <c:idx val="0"/>
          <c:order val="0"/>
          <c:tx>
            <c:strRef>
              <c:f>Sheet1!$B$281</c:f>
              <c:strCache>
                <c:ptCount val="1"/>
                <c:pt idx="0">
                  <c:v>It's of no use/ did not think it was worth complaining</c:v>
                </c:pt>
              </c:strCache>
            </c:strRef>
          </c:tx>
          <c:spPr>
            <a:solidFill>
              <a:srgbClr val="C00000"/>
            </a:solidFill>
          </c:spPr>
          <c:dLbls>
            <c:txPr>
              <a:bodyPr/>
              <a:lstStyle/>
              <a:p>
                <a:pPr>
                  <a:defRPr sz="1300"/>
                </a:pPr>
                <a:endParaRPr lang="en-US"/>
              </a:p>
            </c:txPr>
            <c:showVal val="1"/>
          </c:dLbls>
          <c:cat>
            <c:strRef>
              <c:f>Sheet1!$C$280:$E$280</c:f>
              <c:strCache>
                <c:ptCount val="3"/>
                <c:pt idx="0">
                  <c:v>Bangladesh</c:v>
                </c:pt>
                <c:pt idx="1">
                  <c:v>India</c:v>
                </c:pt>
                <c:pt idx="2">
                  <c:v>Sri Lanka</c:v>
                </c:pt>
              </c:strCache>
            </c:strRef>
          </c:cat>
          <c:val>
            <c:numRef>
              <c:f>Sheet1!$C$281:$E$281</c:f>
              <c:numCache>
                <c:formatCode>0%</c:formatCode>
                <c:ptCount val="3"/>
                <c:pt idx="0">
                  <c:v>0.70846394984325645</c:v>
                </c:pt>
                <c:pt idx="1">
                  <c:v>0.49264705882352822</c:v>
                </c:pt>
                <c:pt idx="2">
                  <c:v>0.8290155440414505</c:v>
                </c:pt>
              </c:numCache>
            </c:numRef>
          </c:val>
        </c:ser>
        <c:ser>
          <c:idx val="1"/>
          <c:order val="1"/>
          <c:tx>
            <c:strRef>
              <c:f>Sheet1!$B$282</c:f>
              <c:strCache>
                <c:ptCount val="1"/>
                <c:pt idx="0">
                  <c:v>I do not know how to contact them</c:v>
                </c:pt>
              </c:strCache>
            </c:strRef>
          </c:tx>
          <c:spPr>
            <a:solidFill>
              <a:srgbClr val="D99694"/>
            </a:solidFill>
          </c:spPr>
          <c:dLbls>
            <c:txPr>
              <a:bodyPr/>
              <a:lstStyle/>
              <a:p>
                <a:pPr>
                  <a:defRPr sz="1300"/>
                </a:pPr>
                <a:endParaRPr lang="en-US"/>
              </a:p>
            </c:txPr>
            <c:showVal val="1"/>
          </c:dLbls>
          <c:cat>
            <c:strRef>
              <c:f>Sheet1!$C$280:$E$280</c:f>
              <c:strCache>
                <c:ptCount val="3"/>
                <c:pt idx="0">
                  <c:v>Bangladesh</c:v>
                </c:pt>
                <c:pt idx="1">
                  <c:v>India</c:v>
                </c:pt>
                <c:pt idx="2">
                  <c:v>Sri Lanka</c:v>
                </c:pt>
              </c:strCache>
            </c:strRef>
          </c:cat>
          <c:val>
            <c:numRef>
              <c:f>Sheet1!$C$282:$E$282</c:f>
              <c:numCache>
                <c:formatCode>0%</c:formatCode>
                <c:ptCount val="3"/>
                <c:pt idx="0">
                  <c:v>0.27272727272727282</c:v>
                </c:pt>
                <c:pt idx="1">
                  <c:v>0.50735294117647056</c:v>
                </c:pt>
                <c:pt idx="2">
                  <c:v>0.15025906735751296</c:v>
                </c:pt>
              </c:numCache>
            </c:numRef>
          </c:val>
        </c:ser>
        <c:ser>
          <c:idx val="2"/>
          <c:order val="2"/>
          <c:tx>
            <c:strRef>
              <c:f>Sheet1!$B$283</c:f>
              <c:strCache>
                <c:ptCount val="1"/>
                <c:pt idx="0">
                  <c:v>I am scared of them</c:v>
                </c:pt>
              </c:strCache>
            </c:strRef>
          </c:tx>
          <c:spPr>
            <a:solidFill>
              <a:schemeClr val="bg1">
                <a:lumMod val="50000"/>
              </a:schemeClr>
            </a:solidFill>
          </c:spPr>
          <c:cat>
            <c:strRef>
              <c:f>Sheet1!$C$280:$E$280</c:f>
              <c:strCache>
                <c:ptCount val="3"/>
                <c:pt idx="0">
                  <c:v>Bangladesh</c:v>
                </c:pt>
                <c:pt idx="1">
                  <c:v>India</c:v>
                </c:pt>
                <c:pt idx="2">
                  <c:v>Sri Lanka</c:v>
                </c:pt>
              </c:strCache>
            </c:strRef>
          </c:cat>
          <c:val>
            <c:numRef>
              <c:f>Sheet1!$C$283:$E$283</c:f>
              <c:numCache>
                <c:formatCode>0%</c:formatCode>
                <c:ptCount val="3"/>
                <c:pt idx="0">
                  <c:v>1.8808777429467197E-2</c:v>
                </c:pt>
                <c:pt idx="1">
                  <c:v>0</c:v>
                </c:pt>
                <c:pt idx="2">
                  <c:v>0</c:v>
                </c:pt>
              </c:numCache>
            </c:numRef>
          </c:val>
        </c:ser>
        <c:ser>
          <c:idx val="3"/>
          <c:order val="3"/>
          <c:tx>
            <c:strRef>
              <c:f>Sheet1!$B$284</c:f>
              <c:strCache>
                <c:ptCount val="1"/>
                <c:pt idx="0">
                  <c:v>Others</c:v>
                </c:pt>
              </c:strCache>
            </c:strRef>
          </c:tx>
          <c:spPr>
            <a:solidFill>
              <a:schemeClr val="bg1">
                <a:lumMod val="75000"/>
              </a:schemeClr>
            </a:solidFill>
          </c:spPr>
          <c:cat>
            <c:strRef>
              <c:f>Sheet1!$C$280:$E$280</c:f>
              <c:strCache>
                <c:ptCount val="3"/>
                <c:pt idx="0">
                  <c:v>Bangladesh</c:v>
                </c:pt>
                <c:pt idx="1">
                  <c:v>India</c:v>
                </c:pt>
                <c:pt idx="2">
                  <c:v>Sri Lanka</c:v>
                </c:pt>
              </c:strCache>
            </c:strRef>
          </c:cat>
          <c:val>
            <c:numRef>
              <c:f>Sheet1!$C$284:$E$284</c:f>
              <c:numCache>
                <c:formatCode>0%</c:formatCode>
                <c:ptCount val="3"/>
                <c:pt idx="0">
                  <c:v>0</c:v>
                </c:pt>
                <c:pt idx="1">
                  <c:v>0</c:v>
                </c:pt>
                <c:pt idx="2">
                  <c:v>2.072538860103627E-2</c:v>
                </c:pt>
              </c:numCache>
            </c:numRef>
          </c:val>
        </c:ser>
        <c:dLbls/>
        <c:gapWidth val="55"/>
        <c:overlap val="100"/>
        <c:axId val="124071936"/>
        <c:axId val="124073472"/>
      </c:barChart>
      <c:catAx>
        <c:axId val="124071936"/>
        <c:scaling>
          <c:orientation val="minMax"/>
        </c:scaling>
        <c:axPos val="b"/>
        <c:majorTickMark val="none"/>
        <c:tickLblPos val="nextTo"/>
        <c:txPr>
          <a:bodyPr/>
          <a:lstStyle/>
          <a:p>
            <a:pPr>
              <a:defRPr sz="1500"/>
            </a:pPr>
            <a:endParaRPr lang="en-US"/>
          </a:p>
        </c:txPr>
        <c:crossAx val="124073472"/>
        <c:crosses val="autoZero"/>
        <c:auto val="1"/>
        <c:lblAlgn val="ctr"/>
        <c:lblOffset val="100"/>
      </c:catAx>
      <c:valAx>
        <c:axId val="124073472"/>
        <c:scaling>
          <c:orientation val="minMax"/>
        </c:scaling>
        <c:axPos val="l"/>
        <c:majorGridlines/>
        <c:numFmt formatCode="0%" sourceLinked="1"/>
        <c:majorTickMark val="none"/>
        <c:tickLblPos val="nextTo"/>
        <c:crossAx val="124071936"/>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31881644032359102"/>
          <c:y val="8.8469488188976528E-2"/>
          <c:w val="0.48236665741031887"/>
          <c:h val="0.50246500437445318"/>
        </c:manualLayout>
      </c:layout>
      <c:pieChart>
        <c:varyColors val="1"/>
        <c:ser>
          <c:idx val="0"/>
          <c:order val="0"/>
          <c:spPr>
            <a:solidFill>
              <a:srgbClr val="00B050"/>
            </a:solidFill>
          </c:spPr>
          <c:explosion val="25"/>
          <c:dPt>
            <c:idx val="0"/>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Mobile!$A$334:$A$335</c:f>
              <c:strCache>
                <c:ptCount val="2"/>
                <c:pt idx="0">
                  <c:v>Complained about problems</c:v>
                </c:pt>
                <c:pt idx="1">
                  <c:v>Have not complained about problems</c:v>
                </c:pt>
              </c:strCache>
            </c:strRef>
          </c:cat>
          <c:val>
            <c:numRef>
              <c:f>Mobile!$B$334:$B$335</c:f>
              <c:numCache>
                <c:formatCode>0%</c:formatCode>
                <c:ptCount val="2"/>
                <c:pt idx="0">
                  <c:v>0.28000000000000008</c:v>
                </c:pt>
                <c:pt idx="1">
                  <c:v>0.72000000000000053</c:v>
                </c:pt>
              </c:numCache>
            </c:numRef>
          </c:val>
        </c:ser>
        <c:dLbls/>
        <c:firstSliceAng val="233"/>
      </c:pieChart>
    </c:plotArea>
    <c:legend>
      <c:legendPos val="b"/>
      <c:legendEntry>
        <c:idx val="0"/>
        <c:delete val="1"/>
      </c:legendEntry>
    </c:legend>
    <c:plotVisOnly val="1"/>
    <c:dispBlanksAs val="zero"/>
  </c:chart>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Sheet1!$G$388</c:f>
              <c:strCache>
                <c:ptCount val="1"/>
                <c:pt idx="0">
                  <c:v>Complaint has been attended</c:v>
                </c:pt>
              </c:strCache>
            </c:strRef>
          </c:tx>
          <c:spPr>
            <a:solidFill>
              <a:srgbClr val="C00000"/>
            </a:solidFill>
          </c:spPr>
          <c:cat>
            <c:strRef>
              <c:f>Sheet1!$H$387:$J$387</c:f>
              <c:strCache>
                <c:ptCount val="3"/>
                <c:pt idx="0">
                  <c:v>Bangladeshi cities</c:v>
                </c:pt>
                <c:pt idx="1">
                  <c:v>Indian cities</c:v>
                </c:pt>
                <c:pt idx="2">
                  <c:v>Sri Lankan cities</c:v>
                </c:pt>
              </c:strCache>
            </c:strRef>
          </c:cat>
          <c:val>
            <c:numRef>
              <c:f>Sheet1!$H$388:$J$388</c:f>
              <c:numCache>
                <c:formatCode>0%</c:formatCode>
                <c:ptCount val="3"/>
                <c:pt idx="0">
                  <c:v>9.695290858725808E-2</c:v>
                </c:pt>
                <c:pt idx="1">
                  <c:v>9.7922848664688728E-2</c:v>
                </c:pt>
                <c:pt idx="2">
                  <c:v>6.666666666666668E-2</c:v>
                </c:pt>
              </c:numCache>
            </c:numRef>
          </c:val>
        </c:ser>
        <c:ser>
          <c:idx val="1"/>
          <c:order val="1"/>
          <c:tx>
            <c:strRef>
              <c:f>Sheet1!$G$389</c:f>
              <c:strCache>
                <c:ptCount val="1"/>
                <c:pt idx="0">
                  <c:v>Complaint has not been attended</c:v>
                </c:pt>
              </c:strCache>
            </c:strRef>
          </c:tx>
          <c:spPr>
            <a:solidFill>
              <a:schemeClr val="bg1">
                <a:lumMod val="50000"/>
              </a:schemeClr>
            </a:solidFill>
          </c:spPr>
          <c:cat>
            <c:strRef>
              <c:f>Sheet1!$H$387:$J$387</c:f>
              <c:strCache>
                <c:ptCount val="3"/>
                <c:pt idx="0">
                  <c:v>Bangladeshi cities</c:v>
                </c:pt>
                <c:pt idx="1">
                  <c:v>Indian cities</c:v>
                </c:pt>
                <c:pt idx="2">
                  <c:v>Sri Lankan cities</c:v>
                </c:pt>
              </c:strCache>
            </c:strRef>
          </c:cat>
          <c:val>
            <c:numRef>
              <c:f>Sheet1!$H$389:$J$389</c:f>
              <c:numCache>
                <c:formatCode>0%</c:formatCode>
                <c:ptCount val="3"/>
                <c:pt idx="0">
                  <c:v>0.90304709141274242</c:v>
                </c:pt>
                <c:pt idx="1">
                  <c:v>0.90207715133531152</c:v>
                </c:pt>
                <c:pt idx="2">
                  <c:v>0.93333333333333335</c:v>
                </c:pt>
              </c:numCache>
            </c:numRef>
          </c:val>
        </c:ser>
        <c:dLbls/>
        <c:overlap val="100"/>
        <c:axId val="124138624"/>
        <c:axId val="124140160"/>
      </c:barChart>
      <c:catAx>
        <c:axId val="124138624"/>
        <c:scaling>
          <c:orientation val="minMax"/>
        </c:scaling>
        <c:axPos val="b"/>
        <c:tickLblPos val="nextTo"/>
        <c:txPr>
          <a:bodyPr/>
          <a:lstStyle/>
          <a:p>
            <a:pPr>
              <a:defRPr sz="1500"/>
            </a:pPr>
            <a:endParaRPr lang="en-US"/>
          </a:p>
        </c:txPr>
        <c:crossAx val="124140160"/>
        <c:crosses val="autoZero"/>
        <c:auto val="1"/>
        <c:lblAlgn val="ctr"/>
        <c:lblOffset val="100"/>
      </c:catAx>
      <c:valAx>
        <c:axId val="124140160"/>
        <c:scaling>
          <c:orientation val="minMax"/>
        </c:scaling>
        <c:axPos val="l"/>
        <c:majorGridlines/>
        <c:numFmt formatCode="0%" sourceLinked="1"/>
        <c:tickLblPos val="nextTo"/>
        <c:crossAx val="124138624"/>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4"/>
  <c:chart>
    <c:autoTitleDeleted val="1"/>
    <c:plotArea>
      <c:layout/>
      <c:barChart>
        <c:barDir val="col"/>
        <c:grouping val="percentStacked"/>
        <c:ser>
          <c:idx val="0"/>
          <c:order val="0"/>
          <c:tx>
            <c:strRef>
              <c:f>Sheet5!$H$33</c:f>
              <c:strCache>
                <c:ptCount val="1"/>
                <c:pt idx="0">
                  <c:v>From a part of my home that I own</c:v>
                </c:pt>
              </c:strCache>
            </c:strRef>
          </c:tx>
          <c:spPr>
            <a:solidFill>
              <a:srgbClr val="800000"/>
            </a:solidFill>
          </c:spPr>
          <c:dLbls>
            <c:dLbl>
              <c:idx val="1"/>
              <c:delete val="1"/>
            </c:dLbl>
            <c:dLbl>
              <c:idx val="2"/>
              <c:delete val="1"/>
            </c:dLbl>
            <c:txPr>
              <a:bodyPr/>
              <a:lstStyle/>
              <a:p>
                <a:pPr>
                  <a:defRPr sz="1300">
                    <a:solidFill>
                      <a:schemeClr val="bg1">
                        <a:lumMod val="95000"/>
                      </a:schemeClr>
                    </a:solidFill>
                  </a:defRPr>
                </a:pPr>
                <a:endParaRPr lang="en-US"/>
              </a:p>
            </c:txPr>
            <c:showVal val="1"/>
          </c:dLbls>
          <c:cat>
            <c:strRef>
              <c:f>Sheet5!$I$32:$K$32</c:f>
              <c:strCache>
                <c:ptCount val="3"/>
                <c:pt idx="0">
                  <c:v>Bangladeshi cities</c:v>
                </c:pt>
                <c:pt idx="1">
                  <c:v>Indian cities</c:v>
                </c:pt>
                <c:pt idx="2">
                  <c:v>Sri Lankan cities</c:v>
                </c:pt>
              </c:strCache>
            </c:strRef>
          </c:cat>
          <c:val>
            <c:numRef>
              <c:f>Sheet5!$I$33:$K$33</c:f>
              <c:numCache>
                <c:formatCode>0%</c:formatCode>
                <c:ptCount val="3"/>
                <c:pt idx="0">
                  <c:v>8.3060109289617726E-2</c:v>
                </c:pt>
                <c:pt idx="1">
                  <c:v>3.2056293979671642E-2</c:v>
                </c:pt>
                <c:pt idx="2">
                  <c:v>0.24442190669371197</c:v>
                </c:pt>
              </c:numCache>
            </c:numRef>
          </c:val>
        </c:ser>
        <c:ser>
          <c:idx val="1"/>
          <c:order val="1"/>
          <c:tx>
            <c:strRef>
              <c:f>Sheet5!$H$34</c:f>
              <c:strCache>
                <c:ptCount val="1"/>
                <c:pt idx="0">
                  <c:v>From a part of my rented home</c:v>
                </c:pt>
              </c:strCache>
            </c:strRef>
          </c:tx>
          <c:spPr>
            <a:solidFill>
              <a:srgbClr val="C00000"/>
            </a:solidFill>
          </c:spPr>
          <c:cat>
            <c:strRef>
              <c:f>Sheet5!$I$32:$K$32</c:f>
              <c:strCache>
                <c:ptCount val="3"/>
                <c:pt idx="0">
                  <c:v>Bangladeshi cities</c:v>
                </c:pt>
                <c:pt idx="1">
                  <c:v>Indian cities</c:v>
                </c:pt>
                <c:pt idx="2">
                  <c:v>Sri Lankan cities</c:v>
                </c:pt>
              </c:strCache>
            </c:strRef>
          </c:cat>
          <c:val>
            <c:numRef>
              <c:f>Sheet5!$I$34:$K$34</c:f>
              <c:numCache>
                <c:formatCode>0%</c:formatCode>
                <c:ptCount val="3"/>
                <c:pt idx="0">
                  <c:v>2.6229508196721311E-2</c:v>
                </c:pt>
                <c:pt idx="1">
                  <c:v>1.5637216575449472E-2</c:v>
                </c:pt>
                <c:pt idx="2">
                  <c:v>1.7241379310344827E-2</c:v>
                </c:pt>
              </c:numCache>
            </c:numRef>
          </c:val>
        </c:ser>
        <c:ser>
          <c:idx val="2"/>
          <c:order val="2"/>
          <c:tx>
            <c:strRef>
              <c:f>Sheet5!$H$35</c:f>
              <c:strCache>
                <c:ptCount val="1"/>
                <c:pt idx="0">
                  <c:v>From an fixed location that I own, outside my home</c:v>
                </c:pt>
              </c:strCache>
            </c:strRef>
          </c:tx>
          <c:spPr>
            <a:solidFill>
              <a:srgbClr val="D99694"/>
            </a:solidFill>
          </c:spPr>
          <c:cat>
            <c:strRef>
              <c:f>Sheet5!$I$32:$K$32</c:f>
              <c:strCache>
                <c:ptCount val="3"/>
                <c:pt idx="0">
                  <c:v>Bangladeshi cities</c:v>
                </c:pt>
                <c:pt idx="1">
                  <c:v>Indian cities</c:v>
                </c:pt>
                <c:pt idx="2">
                  <c:v>Sri Lankan cities</c:v>
                </c:pt>
              </c:strCache>
            </c:strRef>
          </c:cat>
          <c:val>
            <c:numRef>
              <c:f>Sheet5!$I$35:$K$35</c:f>
              <c:numCache>
                <c:formatCode>0%</c:formatCode>
                <c:ptCount val="3"/>
                <c:pt idx="0">
                  <c:v>4.6994535519125684E-2</c:v>
                </c:pt>
                <c:pt idx="1">
                  <c:v>0.16340891321344803</c:v>
                </c:pt>
                <c:pt idx="2">
                  <c:v>0.13184584178498984</c:v>
                </c:pt>
              </c:numCache>
            </c:numRef>
          </c:val>
        </c:ser>
        <c:ser>
          <c:idx val="3"/>
          <c:order val="3"/>
          <c:tx>
            <c:strRef>
              <c:f>Sheet5!$H$36</c:f>
              <c:strCache>
                <c:ptCount val="1"/>
                <c:pt idx="0">
                  <c:v>From a fixed location that I rent, outside my home</c:v>
                </c:pt>
              </c:strCache>
            </c:strRef>
          </c:tx>
          <c:spPr>
            <a:solidFill>
              <a:srgbClr val="ECCBCA"/>
            </a:solidFill>
          </c:spPr>
          <c:dLbls>
            <c:dLbl>
              <c:idx val="1"/>
              <c:delete val="1"/>
            </c:dLbl>
            <c:dLbl>
              <c:idx val="2"/>
              <c:delete val="1"/>
            </c:dLbl>
            <c:txPr>
              <a:bodyPr/>
              <a:lstStyle/>
              <a:p>
                <a:pPr>
                  <a:defRPr sz="1300">
                    <a:solidFill>
                      <a:schemeClr val="tx1">
                        <a:lumMod val="95000"/>
                        <a:lumOff val="5000"/>
                      </a:schemeClr>
                    </a:solidFill>
                  </a:defRPr>
                </a:pPr>
                <a:endParaRPr lang="en-US"/>
              </a:p>
            </c:txPr>
            <c:showVal val="1"/>
          </c:dLbls>
          <c:cat>
            <c:strRef>
              <c:f>Sheet5!$I$32:$K$32</c:f>
              <c:strCache>
                <c:ptCount val="3"/>
                <c:pt idx="0">
                  <c:v>Bangladeshi cities</c:v>
                </c:pt>
                <c:pt idx="1">
                  <c:v>Indian cities</c:v>
                </c:pt>
                <c:pt idx="2">
                  <c:v>Sri Lankan cities</c:v>
                </c:pt>
              </c:strCache>
            </c:strRef>
          </c:cat>
          <c:val>
            <c:numRef>
              <c:f>Sheet5!$I$36:$K$36</c:f>
              <c:numCache>
                <c:formatCode>0%</c:formatCode>
                <c:ptCount val="3"/>
                <c:pt idx="0">
                  <c:v>0.7114754098360655</c:v>
                </c:pt>
                <c:pt idx="1">
                  <c:v>0.17044566067240138</c:v>
                </c:pt>
                <c:pt idx="2">
                  <c:v>0.41277890466531436</c:v>
                </c:pt>
              </c:numCache>
            </c:numRef>
          </c:val>
        </c:ser>
        <c:ser>
          <c:idx val="4"/>
          <c:order val="4"/>
          <c:tx>
            <c:strRef>
              <c:f>Sheet5!$H$37</c:f>
              <c:strCache>
                <c:ptCount val="1"/>
                <c:pt idx="0">
                  <c:v>Variable location for which I pay</c:v>
                </c:pt>
              </c:strCache>
            </c:strRef>
          </c:tx>
          <c:spPr>
            <a:solidFill>
              <a:schemeClr val="tx1">
                <a:lumMod val="50000"/>
                <a:lumOff val="50000"/>
              </a:schemeClr>
            </a:solidFill>
          </c:spPr>
          <c:dLbls>
            <c:dLbl>
              <c:idx val="1"/>
              <c:showVal val="1"/>
            </c:dLbl>
            <c:delete val="1"/>
            <c:txPr>
              <a:bodyPr/>
              <a:lstStyle/>
              <a:p>
                <a:pPr>
                  <a:defRPr sz="1300"/>
                </a:pPr>
                <a:endParaRPr lang="en-US"/>
              </a:p>
            </c:txPr>
          </c:dLbls>
          <c:cat>
            <c:strRef>
              <c:f>Sheet5!$I$32:$K$32</c:f>
              <c:strCache>
                <c:ptCount val="3"/>
                <c:pt idx="0">
                  <c:v>Bangladeshi cities</c:v>
                </c:pt>
                <c:pt idx="1">
                  <c:v>Indian cities</c:v>
                </c:pt>
                <c:pt idx="2">
                  <c:v>Sri Lankan cities</c:v>
                </c:pt>
              </c:strCache>
            </c:strRef>
          </c:cat>
          <c:val>
            <c:numRef>
              <c:f>Sheet5!$I$37:$K$37</c:f>
              <c:numCache>
                <c:formatCode>0%</c:formatCode>
                <c:ptCount val="3"/>
                <c:pt idx="0">
                  <c:v>2.2950819672131192E-2</c:v>
                </c:pt>
                <c:pt idx="1">
                  <c:v>0.12587959343236904</c:v>
                </c:pt>
                <c:pt idx="2">
                  <c:v>0.10953346855983773</c:v>
                </c:pt>
              </c:numCache>
            </c:numRef>
          </c:val>
        </c:ser>
        <c:ser>
          <c:idx val="5"/>
          <c:order val="5"/>
          <c:tx>
            <c:strRef>
              <c:f>Sheet5!$H$38</c:f>
              <c:strCache>
                <c:ptCount val="1"/>
                <c:pt idx="0">
                  <c:v>Variable location for which I do not pay</c:v>
                </c:pt>
              </c:strCache>
            </c:strRef>
          </c:tx>
          <c:spPr>
            <a:solidFill>
              <a:schemeClr val="bg1">
                <a:lumMod val="65000"/>
              </a:schemeClr>
            </a:solidFill>
          </c:spPr>
          <c:dLbls>
            <c:dLbl>
              <c:idx val="2"/>
              <c:delete val="1"/>
            </c:dLbl>
            <c:txPr>
              <a:bodyPr/>
              <a:lstStyle/>
              <a:p>
                <a:pPr>
                  <a:defRPr sz="1300"/>
                </a:pPr>
                <a:endParaRPr lang="en-US"/>
              </a:p>
            </c:txPr>
            <c:showVal val="1"/>
          </c:dLbls>
          <c:cat>
            <c:strRef>
              <c:f>Sheet5!$I$32:$K$32</c:f>
              <c:strCache>
                <c:ptCount val="3"/>
                <c:pt idx="0">
                  <c:v>Bangladeshi cities</c:v>
                </c:pt>
                <c:pt idx="1">
                  <c:v>Indian cities</c:v>
                </c:pt>
                <c:pt idx="2">
                  <c:v>Sri Lankan cities</c:v>
                </c:pt>
              </c:strCache>
            </c:strRef>
          </c:cat>
          <c:val>
            <c:numRef>
              <c:f>Sheet5!$I$38:$K$38</c:f>
              <c:numCache>
                <c:formatCode>0%</c:formatCode>
                <c:ptCount val="3"/>
                <c:pt idx="0">
                  <c:v>0.10819672131147615</c:v>
                </c:pt>
                <c:pt idx="1">
                  <c:v>0.47928068803752932</c:v>
                </c:pt>
                <c:pt idx="2">
                  <c:v>8.4178498985801722E-2</c:v>
                </c:pt>
              </c:numCache>
            </c:numRef>
          </c:val>
        </c:ser>
        <c:ser>
          <c:idx val="6"/>
          <c:order val="6"/>
          <c:tx>
            <c:strRef>
              <c:f>Sheet5!$H$39</c:f>
              <c:strCache>
                <c:ptCount val="1"/>
                <c:pt idx="0">
                  <c:v>Others</c:v>
                </c:pt>
              </c:strCache>
            </c:strRef>
          </c:tx>
          <c:spPr>
            <a:solidFill>
              <a:schemeClr val="bg1">
                <a:lumMod val="85000"/>
              </a:schemeClr>
            </a:solidFill>
          </c:spPr>
          <c:cat>
            <c:strRef>
              <c:f>Sheet5!$I$32:$K$32</c:f>
              <c:strCache>
                <c:ptCount val="3"/>
                <c:pt idx="0">
                  <c:v>Bangladeshi cities</c:v>
                </c:pt>
                <c:pt idx="1">
                  <c:v>Indian cities</c:v>
                </c:pt>
                <c:pt idx="2">
                  <c:v>Sri Lankan cities</c:v>
                </c:pt>
              </c:strCache>
            </c:strRef>
          </c:cat>
          <c:val>
            <c:numRef>
              <c:f>Sheet5!$I$39:$K$39</c:f>
              <c:numCache>
                <c:formatCode>0%</c:formatCode>
                <c:ptCount val="3"/>
                <c:pt idx="0">
                  <c:v>1.0928961748633945E-3</c:v>
                </c:pt>
                <c:pt idx="1">
                  <c:v>1.3291634089132191E-2</c:v>
                </c:pt>
                <c:pt idx="2">
                  <c:v>0</c:v>
                </c:pt>
              </c:numCache>
            </c:numRef>
          </c:val>
        </c:ser>
        <c:dLbls/>
        <c:gapWidth val="55"/>
        <c:overlap val="100"/>
        <c:axId val="97765632"/>
        <c:axId val="97656832"/>
      </c:barChart>
      <c:catAx>
        <c:axId val="97765632"/>
        <c:scaling>
          <c:orientation val="minMax"/>
        </c:scaling>
        <c:axPos val="b"/>
        <c:majorTickMark val="none"/>
        <c:tickLblPos val="nextTo"/>
        <c:txPr>
          <a:bodyPr/>
          <a:lstStyle/>
          <a:p>
            <a:pPr>
              <a:defRPr sz="1500"/>
            </a:pPr>
            <a:endParaRPr lang="en-US"/>
          </a:p>
        </c:txPr>
        <c:crossAx val="97656832"/>
        <c:crosses val="autoZero"/>
        <c:auto val="1"/>
        <c:lblAlgn val="ctr"/>
        <c:lblOffset val="100"/>
      </c:catAx>
      <c:valAx>
        <c:axId val="97656832"/>
        <c:scaling>
          <c:orientation val="minMax"/>
        </c:scaling>
        <c:axPos val="l"/>
        <c:majorGridlines/>
        <c:numFmt formatCode="0%" sourceLinked="1"/>
        <c:majorTickMark val="none"/>
        <c:tickLblPos val="nextTo"/>
        <c:crossAx val="97765632"/>
        <c:crosses val="autoZero"/>
        <c:crossBetween val="between"/>
      </c:valAx>
    </c:plotArea>
    <c:legend>
      <c:legendPos val="b"/>
      <c:layout>
        <c:manualLayout>
          <c:xMode val="edge"/>
          <c:yMode val="edge"/>
          <c:x val="0.19419291338582678"/>
          <c:y val="0.576096688099487"/>
          <c:w val="0.64710800038884531"/>
          <c:h val="0.40848236872163396"/>
        </c:manualLayout>
      </c:layout>
      <c:txPr>
        <a:bodyPr/>
        <a:lstStyle/>
        <a:p>
          <a:pPr>
            <a:defRPr sz="1400"/>
          </a:pPr>
          <a:endParaRPr lang="en-US"/>
        </a:p>
      </c:txPr>
    </c:legend>
    <c:plotVisOnly val="1"/>
    <c:dispBlanksAs val="gap"/>
  </c:chart>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1"/>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Mobile!$A$334:$A$335</c:f>
              <c:strCache>
                <c:ptCount val="2"/>
                <c:pt idx="0">
                  <c:v>Complained about problems</c:v>
                </c:pt>
                <c:pt idx="1">
                  <c:v>Have not complained about problems</c:v>
                </c:pt>
              </c:strCache>
            </c:strRef>
          </c:cat>
          <c:val>
            <c:numRef>
              <c:f>Mobile!$B$334:$B$335</c:f>
              <c:numCache>
                <c:formatCode>0%</c:formatCode>
                <c:ptCount val="2"/>
                <c:pt idx="0">
                  <c:v>0.28000000000000008</c:v>
                </c:pt>
                <c:pt idx="1">
                  <c:v>0.72000000000000031</c:v>
                </c:pt>
              </c:numCache>
            </c:numRef>
          </c:val>
        </c:ser>
        <c:dLbls/>
        <c:firstSliceAng val="54"/>
      </c:pieChart>
    </c:plotArea>
    <c:legend>
      <c:legendPos val="b"/>
      <c:legendEntry>
        <c:idx val="1"/>
        <c:delete val="1"/>
      </c:legendEntry>
    </c:legend>
    <c:plotVisOnly val="1"/>
    <c:dispBlanksAs val="zero"/>
  </c:chart>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Sheet1!$I$400</c:f>
              <c:strCache>
                <c:ptCount val="1"/>
                <c:pt idx="0">
                  <c:v>Changed the provider</c:v>
                </c:pt>
              </c:strCache>
            </c:strRef>
          </c:tx>
          <c:spPr>
            <a:solidFill>
              <a:srgbClr val="C00000"/>
            </a:solidFill>
          </c:spPr>
          <c:dLbls>
            <c:txPr>
              <a:bodyPr/>
              <a:lstStyle/>
              <a:p>
                <a:pPr>
                  <a:defRPr sz="1300">
                    <a:solidFill>
                      <a:schemeClr val="bg1">
                        <a:lumMod val="85000"/>
                      </a:schemeClr>
                    </a:solidFill>
                  </a:defRPr>
                </a:pPr>
                <a:endParaRPr lang="en-US"/>
              </a:p>
            </c:txPr>
            <c:showVal val="1"/>
          </c:dLbls>
          <c:cat>
            <c:strRef>
              <c:f>Sheet1!$J$399:$L$399</c:f>
              <c:strCache>
                <c:ptCount val="3"/>
                <c:pt idx="0">
                  <c:v>Bangladeshi cities</c:v>
                </c:pt>
                <c:pt idx="1">
                  <c:v>Indian cities</c:v>
                </c:pt>
                <c:pt idx="2">
                  <c:v>Sri Lankan cities</c:v>
                </c:pt>
              </c:strCache>
            </c:strRef>
          </c:cat>
          <c:val>
            <c:numRef>
              <c:f>Sheet1!$J$400:$L$400</c:f>
              <c:numCache>
                <c:formatCode>0%</c:formatCode>
                <c:ptCount val="3"/>
                <c:pt idx="0">
                  <c:v>3.1941031941031942E-2</c:v>
                </c:pt>
                <c:pt idx="1">
                  <c:v>5.1127819548872057E-2</c:v>
                </c:pt>
                <c:pt idx="2">
                  <c:v>3.8709677419355042E-2</c:v>
                </c:pt>
              </c:numCache>
            </c:numRef>
          </c:val>
        </c:ser>
        <c:ser>
          <c:idx val="1"/>
          <c:order val="1"/>
          <c:tx>
            <c:strRef>
              <c:f>Sheet1!$I$401</c:f>
              <c:strCache>
                <c:ptCount val="1"/>
                <c:pt idx="0">
                  <c:v>Did not change the provider</c:v>
                </c:pt>
              </c:strCache>
            </c:strRef>
          </c:tx>
          <c:spPr>
            <a:solidFill>
              <a:schemeClr val="bg1">
                <a:lumMod val="50000"/>
              </a:schemeClr>
            </a:solidFill>
          </c:spPr>
          <c:cat>
            <c:strRef>
              <c:f>Sheet1!$J$399:$L$399</c:f>
              <c:strCache>
                <c:ptCount val="3"/>
                <c:pt idx="0">
                  <c:v>Bangladeshi cities</c:v>
                </c:pt>
                <c:pt idx="1">
                  <c:v>Indian cities</c:v>
                </c:pt>
                <c:pt idx="2">
                  <c:v>Sri Lankan cities</c:v>
                </c:pt>
              </c:strCache>
            </c:strRef>
          </c:cat>
          <c:val>
            <c:numRef>
              <c:f>Sheet1!$J$401:$L$401</c:f>
              <c:numCache>
                <c:formatCode>0%</c:formatCode>
                <c:ptCount val="3"/>
                <c:pt idx="0">
                  <c:v>0.96805896805896807</c:v>
                </c:pt>
                <c:pt idx="1">
                  <c:v>0.94887218045112787</c:v>
                </c:pt>
                <c:pt idx="2">
                  <c:v>0.96129032258064562</c:v>
                </c:pt>
              </c:numCache>
            </c:numRef>
          </c:val>
        </c:ser>
        <c:dLbls/>
        <c:overlap val="100"/>
        <c:axId val="123948032"/>
        <c:axId val="123966208"/>
      </c:barChart>
      <c:catAx>
        <c:axId val="123948032"/>
        <c:scaling>
          <c:orientation val="minMax"/>
        </c:scaling>
        <c:axPos val="b"/>
        <c:tickLblPos val="nextTo"/>
        <c:txPr>
          <a:bodyPr/>
          <a:lstStyle/>
          <a:p>
            <a:pPr>
              <a:defRPr sz="1500"/>
            </a:pPr>
            <a:endParaRPr lang="en-US"/>
          </a:p>
        </c:txPr>
        <c:crossAx val="123966208"/>
        <c:crosses val="autoZero"/>
        <c:auto val="1"/>
        <c:lblAlgn val="ctr"/>
        <c:lblOffset val="100"/>
      </c:catAx>
      <c:valAx>
        <c:axId val="123966208"/>
        <c:scaling>
          <c:orientation val="minMax"/>
        </c:scaling>
        <c:axPos val="l"/>
        <c:majorGridlines/>
        <c:numFmt formatCode="0%" sourceLinked="1"/>
        <c:tickLblPos val="nextTo"/>
        <c:crossAx val="123948032"/>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spPr>
            <a:solidFill>
              <a:srgbClr val="C00000"/>
            </a:solidFill>
          </c:spPr>
          <c:dPt>
            <c:idx val="0"/>
            <c:spPr>
              <a:solidFill>
                <a:srgbClr val="00B050"/>
              </a:solidFill>
            </c:spPr>
          </c:dPt>
          <c:dPt>
            <c:idx val="1"/>
            <c:spPr>
              <a:solidFill>
                <a:srgbClr val="FFC000"/>
              </a:solidFill>
            </c:spPr>
          </c:dPt>
          <c:dPt>
            <c:idx val="2"/>
            <c:spPr>
              <a:solidFill>
                <a:srgbClr val="0070C0"/>
              </a:solidFill>
            </c:spPr>
          </c:dPt>
          <c:cat>
            <c:strRef>
              <c:f>Sheet2!$R$3:$T$3</c:f>
              <c:strCache>
                <c:ptCount val="3"/>
                <c:pt idx="0">
                  <c:v>Bangladeshi cities</c:v>
                </c:pt>
                <c:pt idx="1">
                  <c:v>Indian cities</c:v>
                </c:pt>
                <c:pt idx="2">
                  <c:v>Sri Lankan cities</c:v>
                </c:pt>
              </c:strCache>
            </c:strRef>
          </c:cat>
          <c:val>
            <c:numRef>
              <c:f>Sheet2!$R$4:$T$4</c:f>
              <c:numCache>
                <c:formatCode>0%</c:formatCode>
                <c:ptCount val="3"/>
                <c:pt idx="0">
                  <c:v>0.91038251366120149</c:v>
                </c:pt>
                <c:pt idx="1">
                  <c:v>0.37060203283815485</c:v>
                </c:pt>
                <c:pt idx="2">
                  <c:v>0.83569979716024423</c:v>
                </c:pt>
              </c:numCache>
            </c:numRef>
          </c:val>
        </c:ser>
        <c:dLbls/>
        <c:axId val="124270080"/>
        <c:axId val="124271616"/>
      </c:barChart>
      <c:catAx>
        <c:axId val="124270080"/>
        <c:scaling>
          <c:orientation val="minMax"/>
        </c:scaling>
        <c:axPos val="b"/>
        <c:tickLblPos val="nextTo"/>
        <c:txPr>
          <a:bodyPr/>
          <a:lstStyle/>
          <a:p>
            <a:pPr>
              <a:defRPr sz="1500"/>
            </a:pPr>
            <a:endParaRPr lang="en-US"/>
          </a:p>
        </c:txPr>
        <c:crossAx val="124271616"/>
        <c:crosses val="autoZero"/>
        <c:auto val="1"/>
        <c:lblAlgn val="ctr"/>
        <c:lblOffset val="100"/>
      </c:catAx>
      <c:valAx>
        <c:axId val="124271616"/>
        <c:scaling>
          <c:orientation val="minMax"/>
        </c:scaling>
        <c:axPos val="l"/>
        <c:majorGridlines/>
        <c:numFmt formatCode="0%" sourceLinked="1"/>
        <c:tickLblPos val="nextTo"/>
        <c:crossAx val="124270080"/>
        <c:crosses val="autoZero"/>
        <c:crossBetween val="between"/>
      </c:valAx>
    </c:plotArea>
    <c:plotVisOnly val="1"/>
    <c:dispBlanksAs val="gap"/>
  </c:chart>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7033383467516023E-2"/>
          <c:y val="1.6951447277219443E-2"/>
          <c:w val="0.90798534312424428"/>
          <c:h val="0.542979340109217"/>
        </c:manualLayout>
      </c:layout>
      <c:barChart>
        <c:barDir val="col"/>
        <c:grouping val="percentStacked"/>
        <c:ser>
          <c:idx val="0"/>
          <c:order val="0"/>
          <c:tx>
            <c:strRef>
              <c:f>Sheet2!$G$29</c:f>
              <c:strCache>
                <c:ptCount val="1"/>
                <c:pt idx="0">
                  <c:v>I have no need for it</c:v>
                </c:pt>
              </c:strCache>
            </c:strRef>
          </c:tx>
          <c:spPr>
            <a:solidFill>
              <a:srgbClr val="800000"/>
            </a:solidFill>
          </c:spPr>
          <c:dLbls>
            <c:txPr>
              <a:bodyPr/>
              <a:lstStyle/>
              <a:p>
                <a:pPr>
                  <a:defRPr sz="1300">
                    <a:solidFill>
                      <a:schemeClr val="bg1">
                        <a:lumMod val="95000"/>
                      </a:schemeClr>
                    </a:solidFill>
                  </a:defRPr>
                </a:pPr>
                <a:endParaRPr lang="en-US"/>
              </a:p>
            </c:txPr>
            <c:showVal val="1"/>
          </c:dLbls>
          <c:cat>
            <c:strRef>
              <c:f>Sheet2!$H$28:$J$28</c:f>
              <c:strCache>
                <c:ptCount val="3"/>
                <c:pt idx="0">
                  <c:v>Bangladeshi cities</c:v>
                </c:pt>
                <c:pt idx="1">
                  <c:v>Indian cities</c:v>
                </c:pt>
                <c:pt idx="2">
                  <c:v>Sri Lankan cities</c:v>
                </c:pt>
              </c:strCache>
            </c:strRef>
          </c:cat>
          <c:val>
            <c:numRef>
              <c:f>Sheet2!$H$29:$J$29</c:f>
              <c:numCache>
                <c:formatCode>0%</c:formatCode>
                <c:ptCount val="3"/>
                <c:pt idx="0">
                  <c:v>0.84146341463414664</c:v>
                </c:pt>
                <c:pt idx="1">
                  <c:v>0.90186335403726581</c:v>
                </c:pt>
                <c:pt idx="2">
                  <c:v>0.77160493827160592</c:v>
                </c:pt>
              </c:numCache>
            </c:numRef>
          </c:val>
        </c:ser>
        <c:ser>
          <c:idx val="1"/>
          <c:order val="1"/>
          <c:tx>
            <c:strRef>
              <c:f>Sheet2!$G$30</c:f>
              <c:strCache>
                <c:ptCount val="1"/>
                <c:pt idx="0">
                  <c:v>I cannot get  a connection as I do not have required documentation</c:v>
                </c:pt>
              </c:strCache>
            </c:strRef>
          </c:tx>
          <c:spPr>
            <a:solidFill>
              <a:srgbClr val="C00000"/>
            </a:solidFill>
          </c:spPr>
          <c:dLbls>
            <c:txPr>
              <a:bodyPr/>
              <a:lstStyle/>
              <a:p>
                <a:pPr>
                  <a:defRPr sz="1300"/>
                </a:pPr>
                <a:endParaRPr lang="en-US"/>
              </a:p>
            </c:txPr>
            <c:showVal val="1"/>
          </c:dLbls>
          <c:cat>
            <c:strRef>
              <c:f>Sheet2!$H$28:$J$28</c:f>
              <c:strCache>
                <c:ptCount val="3"/>
                <c:pt idx="0">
                  <c:v>Bangladeshi cities</c:v>
                </c:pt>
                <c:pt idx="1">
                  <c:v>Indian cities</c:v>
                </c:pt>
                <c:pt idx="2">
                  <c:v>Sri Lankan cities</c:v>
                </c:pt>
              </c:strCache>
            </c:strRef>
          </c:cat>
          <c:val>
            <c:numRef>
              <c:f>Sheet2!$H$30:$J$30</c:f>
              <c:numCache>
                <c:formatCode>0%</c:formatCode>
                <c:ptCount val="3"/>
                <c:pt idx="0">
                  <c:v>3.658536585365859E-2</c:v>
                </c:pt>
                <c:pt idx="1">
                  <c:v>5.9627329192546652E-2</c:v>
                </c:pt>
                <c:pt idx="2">
                  <c:v>0.12345679012345678</c:v>
                </c:pt>
              </c:numCache>
            </c:numRef>
          </c:val>
        </c:ser>
        <c:ser>
          <c:idx val="2"/>
          <c:order val="2"/>
          <c:tx>
            <c:strRef>
              <c:f>Sheet2!$G$31</c:f>
              <c:strCache>
                <c:ptCount val="1"/>
                <c:pt idx="0">
                  <c:v>No source of electricity in my area</c:v>
                </c:pt>
              </c:strCache>
            </c:strRef>
          </c:tx>
          <c:spPr>
            <a:solidFill>
              <a:srgbClr val="D99694"/>
            </a:solidFill>
          </c:spPr>
          <c:cat>
            <c:strRef>
              <c:f>Sheet2!$H$28:$J$28</c:f>
              <c:strCache>
                <c:ptCount val="3"/>
                <c:pt idx="0">
                  <c:v>Bangladeshi cities</c:v>
                </c:pt>
                <c:pt idx="1">
                  <c:v>Indian cities</c:v>
                </c:pt>
                <c:pt idx="2">
                  <c:v>Sri Lankan cities</c:v>
                </c:pt>
              </c:strCache>
            </c:strRef>
          </c:cat>
          <c:val>
            <c:numRef>
              <c:f>Sheet2!$H$31:$J$31</c:f>
              <c:numCache>
                <c:formatCode>0%</c:formatCode>
                <c:ptCount val="3"/>
                <c:pt idx="0">
                  <c:v>4.8780487804878175E-2</c:v>
                </c:pt>
                <c:pt idx="1">
                  <c:v>1.2422360248447231E-3</c:v>
                </c:pt>
                <c:pt idx="2">
                  <c:v>2.4691358024691398E-2</c:v>
                </c:pt>
              </c:numCache>
            </c:numRef>
          </c:val>
        </c:ser>
        <c:ser>
          <c:idx val="3"/>
          <c:order val="3"/>
          <c:tx>
            <c:strRef>
              <c:f>Sheet2!$G$32</c:f>
              <c:strCache>
                <c:ptCount val="1"/>
                <c:pt idx="0">
                  <c:v>It's too expensive for me</c:v>
                </c:pt>
              </c:strCache>
            </c:strRef>
          </c:tx>
          <c:spPr>
            <a:solidFill>
              <a:schemeClr val="bg1">
                <a:lumMod val="50000"/>
              </a:schemeClr>
            </a:solidFill>
          </c:spPr>
          <c:cat>
            <c:strRef>
              <c:f>Sheet2!$H$28:$J$28</c:f>
              <c:strCache>
                <c:ptCount val="3"/>
                <c:pt idx="0">
                  <c:v>Bangladeshi cities</c:v>
                </c:pt>
                <c:pt idx="1">
                  <c:v>Indian cities</c:v>
                </c:pt>
                <c:pt idx="2">
                  <c:v>Sri Lankan cities</c:v>
                </c:pt>
              </c:strCache>
            </c:strRef>
          </c:cat>
          <c:val>
            <c:numRef>
              <c:f>Sheet2!$H$32:$J$32</c:f>
              <c:numCache>
                <c:formatCode>0%</c:formatCode>
                <c:ptCount val="3"/>
                <c:pt idx="0">
                  <c:v>7.3170731707317083E-2</c:v>
                </c:pt>
                <c:pt idx="1">
                  <c:v>3.6024844720496899E-2</c:v>
                </c:pt>
                <c:pt idx="2">
                  <c:v>7.407407407407407E-2</c:v>
                </c:pt>
              </c:numCache>
            </c:numRef>
          </c:val>
        </c:ser>
        <c:ser>
          <c:idx val="4"/>
          <c:order val="4"/>
          <c:tx>
            <c:strRef>
              <c:f>Sheet2!$G$33</c:f>
              <c:strCache>
                <c:ptCount val="1"/>
                <c:pt idx="0">
                  <c:v>Others</c:v>
                </c:pt>
              </c:strCache>
            </c:strRef>
          </c:tx>
          <c:spPr>
            <a:solidFill>
              <a:schemeClr val="bg1">
                <a:lumMod val="85000"/>
              </a:schemeClr>
            </a:solidFill>
          </c:spPr>
          <c:cat>
            <c:strRef>
              <c:f>Sheet2!$H$28:$J$28</c:f>
              <c:strCache>
                <c:ptCount val="3"/>
                <c:pt idx="0">
                  <c:v>Bangladeshi cities</c:v>
                </c:pt>
                <c:pt idx="1">
                  <c:v>Indian cities</c:v>
                </c:pt>
                <c:pt idx="2">
                  <c:v>Sri Lankan cities</c:v>
                </c:pt>
              </c:strCache>
            </c:strRef>
          </c:cat>
          <c:val>
            <c:numRef>
              <c:f>Sheet2!$H$33:$J$33</c:f>
              <c:numCache>
                <c:formatCode>0%</c:formatCode>
                <c:ptCount val="3"/>
                <c:pt idx="0">
                  <c:v>0</c:v>
                </c:pt>
                <c:pt idx="1">
                  <c:v>1.2422360248447231E-3</c:v>
                </c:pt>
                <c:pt idx="2">
                  <c:v>6.1728395061728392E-3</c:v>
                </c:pt>
              </c:numCache>
            </c:numRef>
          </c:val>
        </c:ser>
        <c:dLbls/>
        <c:overlap val="100"/>
        <c:axId val="138359168"/>
        <c:axId val="138360704"/>
      </c:barChart>
      <c:catAx>
        <c:axId val="138359168"/>
        <c:scaling>
          <c:orientation val="minMax"/>
        </c:scaling>
        <c:axPos val="b"/>
        <c:tickLblPos val="nextTo"/>
        <c:txPr>
          <a:bodyPr/>
          <a:lstStyle/>
          <a:p>
            <a:pPr>
              <a:defRPr sz="1500"/>
            </a:pPr>
            <a:endParaRPr lang="en-US"/>
          </a:p>
        </c:txPr>
        <c:crossAx val="138360704"/>
        <c:crosses val="autoZero"/>
        <c:auto val="1"/>
        <c:lblAlgn val="ctr"/>
        <c:lblOffset val="100"/>
      </c:catAx>
      <c:valAx>
        <c:axId val="138360704"/>
        <c:scaling>
          <c:orientation val="minMax"/>
        </c:scaling>
        <c:axPos val="l"/>
        <c:numFmt formatCode="0%" sourceLinked="1"/>
        <c:tickLblPos val="nextTo"/>
        <c:crossAx val="138359168"/>
        <c:crosses val="autoZero"/>
        <c:crossBetween val="between"/>
      </c:valAx>
    </c:plotArea>
    <c:legend>
      <c:legendPos val="b"/>
      <c:layout>
        <c:manualLayout>
          <c:xMode val="edge"/>
          <c:yMode val="edge"/>
          <c:x val="0.11642188147534192"/>
          <c:y val="0.64651341251835304"/>
          <c:w val="0.83786369400454164"/>
          <c:h val="0.33653743493927785"/>
        </c:manualLayout>
      </c:layout>
      <c:txPr>
        <a:bodyPr/>
        <a:lstStyle/>
        <a:p>
          <a:pPr>
            <a:defRPr sz="1400"/>
          </a:pPr>
          <a:endParaRPr lang="en-US"/>
        </a:p>
      </c:txPr>
    </c:legend>
    <c:plotVisOnly val="1"/>
    <c:dispBlanksAs val="gap"/>
  </c:chart>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0"/>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Electricity!$A$10:$A$11</c:f>
              <c:strCache>
                <c:ptCount val="2"/>
                <c:pt idx="0">
                  <c:v>Electricity for business</c:v>
                </c:pt>
                <c:pt idx="1">
                  <c:v>No electricity for business</c:v>
                </c:pt>
              </c:strCache>
            </c:strRef>
          </c:cat>
          <c:val>
            <c:numRef>
              <c:f>Electricity!$B$10:$B$11</c:f>
              <c:numCache>
                <c:formatCode>0%</c:formatCode>
                <c:ptCount val="2"/>
                <c:pt idx="0">
                  <c:v>0.9103825136612016</c:v>
                </c:pt>
                <c:pt idx="1">
                  <c:v>9.0000000000000024E-2</c:v>
                </c:pt>
              </c:numCache>
            </c:numRef>
          </c:val>
        </c:ser>
        <c:dLbls/>
        <c:firstSliceAng val="110"/>
      </c:pieChart>
    </c:plotArea>
    <c:legend>
      <c:legendPos val="b"/>
      <c:legendEntry>
        <c:idx val="0"/>
        <c:delete val="1"/>
      </c:legendEntry>
    </c:legend>
    <c:plotVisOnly val="1"/>
    <c:dispBlanksAs val="zero"/>
  </c:chart>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Sheet2!$H$1336</c:f>
              <c:strCache>
                <c:ptCount val="1"/>
                <c:pt idx="0">
                  <c:v>From a part of my home that I own</c:v>
                </c:pt>
              </c:strCache>
            </c:strRef>
          </c:tx>
          <c:spPr>
            <a:solidFill>
              <a:srgbClr val="800000"/>
            </a:solidFill>
          </c:spPr>
          <c:cat>
            <c:strRef>
              <c:f>Sheet2!$I$1335:$K$1335</c:f>
              <c:strCache>
                <c:ptCount val="3"/>
                <c:pt idx="0">
                  <c:v>Bangladesh</c:v>
                </c:pt>
                <c:pt idx="1">
                  <c:v>India</c:v>
                </c:pt>
                <c:pt idx="2">
                  <c:v>Sri Lanka</c:v>
                </c:pt>
              </c:strCache>
            </c:strRef>
          </c:cat>
          <c:val>
            <c:numRef>
              <c:f>Sheet2!$I$1336:$K$1336</c:f>
              <c:numCache>
                <c:formatCode>0%</c:formatCode>
                <c:ptCount val="3"/>
                <c:pt idx="0">
                  <c:v>0</c:v>
                </c:pt>
                <c:pt idx="1">
                  <c:v>9.6418732782369166E-3</c:v>
                </c:pt>
                <c:pt idx="2">
                  <c:v>4.8000000000000001E-2</c:v>
                </c:pt>
              </c:numCache>
            </c:numRef>
          </c:val>
        </c:ser>
        <c:ser>
          <c:idx val="1"/>
          <c:order val="1"/>
          <c:tx>
            <c:strRef>
              <c:f>Sheet2!$H$1337</c:f>
              <c:strCache>
                <c:ptCount val="1"/>
                <c:pt idx="0">
                  <c:v>From a part of my rented home</c:v>
                </c:pt>
              </c:strCache>
            </c:strRef>
          </c:tx>
          <c:cat>
            <c:strRef>
              <c:f>Sheet2!$I$1335:$K$1335</c:f>
              <c:strCache>
                <c:ptCount val="3"/>
                <c:pt idx="0">
                  <c:v>Bangladesh</c:v>
                </c:pt>
                <c:pt idx="1">
                  <c:v>India</c:v>
                </c:pt>
                <c:pt idx="2">
                  <c:v>Sri Lanka</c:v>
                </c:pt>
              </c:strCache>
            </c:strRef>
          </c:cat>
          <c:val>
            <c:numRef>
              <c:f>Sheet2!$I$1337:$K$1337</c:f>
              <c:numCache>
                <c:formatCode>0%</c:formatCode>
                <c:ptCount val="3"/>
                <c:pt idx="0">
                  <c:v>0</c:v>
                </c:pt>
                <c:pt idx="1">
                  <c:v>0</c:v>
                </c:pt>
                <c:pt idx="2">
                  <c:v>0</c:v>
                </c:pt>
              </c:numCache>
            </c:numRef>
          </c:val>
        </c:ser>
        <c:ser>
          <c:idx val="2"/>
          <c:order val="2"/>
          <c:tx>
            <c:strRef>
              <c:f>Sheet2!$H$1338</c:f>
              <c:strCache>
                <c:ptCount val="1"/>
                <c:pt idx="0">
                  <c:v>From an fixed location that I own, outside my home</c:v>
                </c:pt>
              </c:strCache>
            </c:strRef>
          </c:tx>
          <c:spPr>
            <a:solidFill>
              <a:srgbClr val="C00000"/>
            </a:solidFill>
          </c:spPr>
          <c:cat>
            <c:strRef>
              <c:f>Sheet2!$I$1335:$K$1335</c:f>
              <c:strCache>
                <c:ptCount val="3"/>
                <c:pt idx="0">
                  <c:v>Bangladesh</c:v>
                </c:pt>
                <c:pt idx="1">
                  <c:v>India</c:v>
                </c:pt>
                <c:pt idx="2">
                  <c:v>Sri Lanka</c:v>
                </c:pt>
              </c:strCache>
            </c:strRef>
          </c:cat>
          <c:val>
            <c:numRef>
              <c:f>Sheet2!$I$1338:$K$1338</c:f>
              <c:numCache>
                <c:formatCode>0%</c:formatCode>
                <c:ptCount val="3"/>
                <c:pt idx="0">
                  <c:v>0</c:v>
                </c:pt>
                <c:pt idx="1">
                  <c:v>0.12947658402203871</c:v>
                </c:pt>
                <c:pt idx="2">
                  <c:v>0.10400000000000002</c:v>
                </c:pt>
              </c:numCache>
            </c:numRef>
          </c:val>
        </c:ser>
        <c:ser>
          <c:idx val="3"/>
          <c:order val="3"/>
          <c:tx>
            <c:strRef>
              <c:f>Sheet2!$H$1339</c:f>
              <c:strCache>
                <c:ptCount val="1"/>
                <c:pt idx="0">
                  <c:v>From a fixed location that I rent, outside my home</c:v>
                </c:pt>
              </c:strCache>
            </c:strRef>
          </c:tx>
          <c:spPr>
            <a:solidFill>
              <a:srgbClr val="D99694"/>
            </a:solidFill>
          </c:spPr>
          <c:cat>
            <c:strRef>
              <c:f>Sheet2!$I$1335:$K$1335</c:f>
              <c:strCache>
                <c:ptCount val="3"/>
                <c:pt idx="0">
                  <c:v>Bangladesh</c:v>
                </c:pt>
                <c:pt idx="1">
                  <c:v>India</c:v>
                </c:pt>
                <c:pt idx="2">
                  <c:v>Sri Lanka</c:v>
                </c:pt>
              </c:strCache>
            </c:strRef>
          </c:cat>
          <c:val>
            <c:numRef>
              <c:f>Sheet2!$I$1339:$K$1339</c:f>
              <c:numCache>
                <c:formatCode>0%</c:formatCode>
                <c:ptCount val="3"/>
                <c:pt idx="0">
                  <c:v>4.3478260869565223E-2</c:v>
                </c:pt>
                <c:pt idx="1">
                  <c:v>5.2341597796143433E-2</c:v>
                </c:pt>
                <c:pt idx="2">
                  <c:v>0.17600000000000021</c:v>
                </c:pt>
              </c:numCache>
            </c:numRef>
          </c:val>
        </c:ser>
        <c:ser>
          <c:idx val="4"/>
          <c:order val="4"/>
          <c:tx>
            <c:strRef>
              <c:f>Sheet2!$H$1340</c:f>
              <c:strCache>
                <c:ptCount val="1"/>
                <c:pt idx="0">
                  <c:v>Variable location for which I pay</c:v>
                </c:pt>
              </c:strCache>
            </c:strRef>
          </c:tx>
          <c:spPr>
            <a:solidFill>
              <a:schemeClr val="tx1">
                <a:lumMod val="75000"/>
                <a:lumOff val="25000"/>
              </a:schemeClr>
            </a:solidFill>
          </c:spPr>
          <c:dLbls>
            <c:txPr>
              <a:bodyPr/>
              <a:lstStyle/>
              <a:p>
                <a:pPr>
                  <a:defRPr sz="1300"/>
                </a:pPr>
                <a:endParaRPr lang="en-US"/>
              </a:p>
            </c:txPr>
            <c:showVal val="1"/>
          </c:dLbls>
          <c:cat>
            <c:strRef>
              <c:f>Sheet2!$I$1335:$K$1335</c:f>
              <c:strCache>
                <c:ptCount val="3"/>
                <c:pt idx="0">
                  <c:v>Bangladesh</c:v>
                </c:pt>
                <c:pt idx="1">
                  <c:v>India</c:v>
                </c:pt>
                <c:pt idx="2">
                  <c:v>Sri Lanka</c:v>
                </c:pt>
              </c:strCache>
            </c:strRef>
          </c:cat>
          <c:val>
            <c:numRef>
              <c:f>Sheet2!$I$1340:$K$1340</c:f>
              <c:numCache>
                <c:formatCode>0%</c:formatCode>
                <c:ptCount val="3"/>
                <c:pt idx="0">
                  <c:v>0.11594202898550726</c:v>
                </c:pt>
                <c:pt idx="1">
                  <c:v>0.13223140495867769</c:v>
                </c:pt>
                <c:pt idx="2">
                  <c:v>0.224</c:v>
                </c:pt>
              </c:numCache>
            </c:numRef>
          </c:val>
        </c:ser>
        <c:ser>
          <c:idx val="5"/>
          <c:order val="5"/>
          <c:tx>
            <c:strRef>
              <c:f>Sheet2!$H$1341</c:f>
              <c:strCache>
                <c:ptCount val="1"/>
                <c:pt idx="0">
                  <c:v>Variable location for which I do not pay</c:v>
                </c:pt>
              </c:strCache>
            </c:strRef>
          </c:tx>
          <c:spPr>
            <a:solidFill>
              <a:schemeClr val="bg1">
                <a:lumMod val="50000"/>
              </a:schemeClr>
            </a:solidFill>
          </c:spPr>
          <c:dLbls>
            <c:txPr>
              <a:bodyPr/>
              <a:lstStyle/>
              <a:p>
                <a:pPr>
                  <a:defRPr sz="1300"/>
                </a:pPr>
                <a:endParaRPr lang="en-US"/>
              </a:p>
            </c:txPr>
            <c:showVal val="1"/>
          </c:dLbls>
          <c:cat>
            <c:strRef>
              <c:f>Sheet2!$I$1335:$K$1335</c:f>
              <c:strCache>
                <c:ptCount val="3"/>
                <c:pt idx="0">
                  <c:v>Bangladesh</c:v>
                </c:pt>
                <c:pt idx="1">
                  <c:v>India</c:v>
                </c:pt>
                <c:pt idx="2">
                  <c:v>Sri Lanka</c:v>
                </c:pt>
              </c:strCache>
            </c:strRef>
          </c:cat>
          <c:val>
            <c:numRef>
              <c:f>Sheet2!$I$1341:$K$1341</c:f>
              <c:numCache>
                <c:formatCode>0%</c:formatCode>
                <c:ptCount val="3"/>
                <c:pt idx="0">
                  <c:v>0.84057971014492761</c:v>
                </c:pt>
                <c:pt idx="1">
                  <c:v>0.66115702479339145</c:v>
                </c:pt>
                <c:pt idx="2">
                  <c:v>0.44800000000000001</c:v>
                </c:pt>
              </c:numCache>
            </c:numRef>
          </c:val>
        </c:ser>
        <c:ser>
          <c:idx val="6"/>
          <c:order val="6"/>
          <c:tx>
            <c:strRef>
              <c:f>Sheet2!$H$1342</c:f>
              <c:strCache>
                <c:ptCount val="1"/>
                <c:pt idx="0">
                  <c:v>Others</c:v>
                </c:pt>
              </c:strCache>
            </c:strRef>
          </c:tx>
          <c:spPr>
            <a:solidFill>
              <a:schemeClr val="bg1">
                <a:lumMod val="75000"/>
              </a:schemeClr>
            </a:solidFill>
          </c:spPr>
          <c:cat>
            <c:strRef>
              <c:f>Sheet2!$I$1335:$K$1335</c:f>
              <c:strCache>
                <c:ptCount val="3"/>
                <c:pt idx="0">
                  <c:v>Bangladesh</c:v>
                </c:pt>
                <c:pt idx="1">
                  <c:v>India</c:v>
                </c:pt>
                <c:pt idx="2">
                  <c:v>Sri Lanka</c:v>
                </c:pt>
              </c:strCache>
            </c:strRef>
          </c:cat>
          <c:val>
            <c:numRef>
              <c:f>Sheet2!$I$1342:$K$1342</c:f>
              <c:numCache>
                <c:formatCode>0%</c:formatCode>
                <c:ptCount val="3"/>
                <c:pt idx="0">
                  <c:v>0</c:v>
                </c:pt>
                <c:pt idx="1">
                  <c:v>1.5151515151515181E-2</c:v>
                </c:pt>
                <c:pt idx="2">
                  <c:v>0</c:v>
                </c:pt>
              </c:numCache>
            </c:numRef>
          </c:val>
        </c:ser>
        <c:dLbls/>
        <c:overlap val="100"/>
        <c:axId val="138509312"/>
        <c:axId val="138527488"/>
      </c:barChart>
      <c:catAx>
        <c:axId val="138509312"/>
        <c:scaling>
          <c:orientation val="minMax"/>
        </c:scaling>
        <c:axPos val="b"/>
        <c:tickLblPos val="nextTo"/>
        <c:txPr>
          <a:bodyPr/>
          <a:lstStyle/>
          <a:p>
            <a:pPr>
              <a:defRPr sz="1500"/>
            </a:pPr>
            <a:endParaRPr lang="en-US"/>
          </a:p>
        </c:txPr>
        <c:crossAx val="138527488"/>
        <c:crosses val="autoZero"/>
        <c:auto val="1"/>
        <c:lblAlgn val="ctr"/>
        <c:lblOffset val="100"/>
      </c:catAx>
      <c:valAx>
        <c:axId val="138527488"/>
        <c:scaling>
          <c:orientation val="minMax"/>
        </c:scaling>
        <c:axPos val="l"/>
        <c:majorGridlines/>
        <c:numFmt formatCode="0%" sourceLinked="1"/>
        <c:tickLblPos val="nextTo"/>
        <c:crossAx val="138509312"/>
        <c:crosses val="autoZero"/>
        <c:crossBetween val="between"/>
      </c:valAx>
    </c:plotArea>
    <c:legend>
      <c:legendPos val="b"/>
      <c:legendEntry>
        <c:idx val="5"/>
        <c:delete val="1"/>
      </c:legendEntry>
      <c:txPr>
        <a:bodyPr/>
        <a:lstStyle/>
        <a:p>
          <a:pPr>
            <a:defRPr sz="1500"/>
          </a:pPr>
          <a:endParaRPr lang="en-US"/>
        </a:p>
      </c:txPr>
    </c:legend>
    <c:plotVisOnly val="1"/>
    <c:dispBlanksAs val="gap"/>
  </c:chart>
  <c:externalData r:id="rId1"/>
</c:chartSpace>
</file>

<file path=ppt/charts/chart46.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0"/>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'[ME survey analysis_rsp_march13.xlsx]Sheet2'!$A$10:$A$11</c:f>
              <c:strCache>
                <c:ptCount val="2"/>
                <c:pt idx="0">
                  <c:v>Electricity for business</c:v>
                </c:pt>
                <c:pt idx="1">
                  <c:v>No electricity for business</c:v>
                </c:pt>
              </c:strCache>
            </c:strRef>
          </c:cat>
          <c:val>
            <c:numRef>
              <c:f>'[ME survey analysis_rsp_march13.xlsx]Sheet2'!$B$10:$B$11</c:f>
              <c:numCache>
                <c:formatCode>0%</c:formatCode>
                <c:ptCount val="2"/>
                <c:pt idx="0">
                  <c:v>0.91038251366120149</c:v>
                </c:pt>
                <c:pt idx="1">
                  <c:v>9.0000000000000024E-2</c:v>
                </c:pt>
              </c:numCache>
            </c:numRef>
          </c:val>
        </c:ser>
        <c:dLbls/>
        <c:firstSliceAng val="110"/>
      </c:pieChart>
    </c:plotArea>
    <c:legend>
      <c:legendPos val="b"/>
      <c:legendEntry>
        <c:idx val="0"/>
        <c:delete val="1"/>
      </c:legendEntry>
    </c:legend>
    <c:plotVisOnly val="1"/>
    <c:dispBlanksAs val="zero"/>
  </c:chart>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Sheet2!$A$86</c:f>
              <c:strCache>
                <c:ptCount val="1"/>
                <c:pt idx="0">
                  <c:v>Separate connection for business</c:v>
                </c:pt>
              </c:strCache>
            </c:strRef>
          </c:tx>
          <c:spPr>
            <a:solidFill>
              <a:srgbClr val="800000"/>
            </a:solidFill>
          </c:spPr>
          <c:dLbls>
            <c:txPr>
              <a:bodyPr/>
              <a:lstStyle/>
              <a:p>
                <a:pPr>
                  <a:defRPr sz="1300">
                    <a:solidFill>
                      <a:schemeClr val="bg1">
                        <a:lumMod val="95000"/>
                      </a:schemeClr>
                    </a:solidFill>
                  </a:defRPr>
                </a:pPr>
                <a:endParaRPr lang="en-US"/>
              </a:p>
            </c:txPr>
            <c:showVal val="1"/>
          </c:dLbls>
          <c:cat>
            <c:strRef>
              <c:f>Sheet2!$B$85:$D$85</c:f>
              <c:strCache>
                <c:ptCount val="3"/>
                <c:pt idx="0">
                  <c:v>Bangladeshi cities</c:v>
                </c:pt>
                <c:pt idx="1">
                  <c:v>Indian cities</c:v>
                </c:pt>
                <c:pt idx="2">
                  <c:v>Sri Lankan cities</c:v>
                </c:pt>
              </c:strCache>
            </c:strRef>
          </c:cat>
          <c:val>
            <c:numRef>
              <c:f>Sheet2!$B$86:$D$86</c:f>
              <c:numCache>
                <c:formatCode>0%</c:formatCode>
                <c:ptCount val="3"/>
                <c:pt idx="0">
                  <c:v>0.5138055222088872</c:v>
                </c:pt>
                <c:pt idx="1">
                  <c:v>0.56751054852320659</c:v>
                </c:pt>
                <c:pt idx="2">
                  <c:v>0.66990291262136192</c:v>
                </c:pt>
              </c:numCache>
            </c:numRef>
          </c:val>
        </c:ser>
        <c:ser>
          <c:idx val="1"/>
          <c:order val="1"/>
          <c:tx>
            <c:strRef>
              <c:f>Sheet2!$A$87</c:f>
              <c:strCache>
                <c:ptCount val="1"/>
                <c:pt idx="0">
                  <c:v>Shared connection for business</c:v>
                </c:pt>
              </c:strCache>
            </c:strRef>
          </c:tx>
          <c:spPr>
            <a:solidFill>
              <a:srgbClr val="C00000"/>
            </a:solidFill>
          </c:spPr>
          <c:dLbls>
            <c:txPr>
              <a:bodyPr/>
              <a:lstStyle/>
              <a:p>
                <a:pPr>
                  <a:defRPr sz="1300">
                    <a:solidFill>
                      <a:schemeClr val="bg1">
                        <a:lumMod val="95000"/>
                      </a:schemeClr>
                    </a:solidFill>
                  </a:defRPr>
                </a:pPr>
                <a:endParaRPr lang="en-US"/>
              </a:p>
            </c:txPr>
            <c:showVal val="1"/>
          </c:dLbls>
          <c:cat>
            <c:strRef>
              <c:f>Sheet2!$B$85:$D$85</c:f>
              <c:strCache>
                <c:ptCount val="3"/>
                <c:pt idx="0">
                  <c:v>Bangladeshi cities</c:v>
                </c:pt>
                <c:pt idx="1">
                  <c:v>Indian cities</c:v>
                </c:pt>
                <c:pt idx="2">
                  <c:v>Sri Lankan cities</c:v>
                </c:pt>
              </c:strCache>
            </c:strRef>
          </c:cat>
          <c:val>
            <c:numRef>
              <c:f>Sheet2!$B$87:$D$87</c:f>
              <c:numCache>
                <c:formatCode>0%</c:formatCode>
                <c:ptCount val="3"/>
                <c:pt idx="0">
                  <c:v>0.48619447779111646</c:v>
                </c:pt>
                <c:pt idx="1">
                  <c:v>0.4324894514767933</c:v>
                </c:pt>
                <c:pt idx="2">
                  <c:v>0.33009708737864302</c:v>
                </c:pt>
              </c:numCache>
            </c:numRef>
          </c:val>
        </c:ser>
        <c:dLbls/>
        <c:overlap val="100"/>
        <c:axId val="138552448"/>
        <c:axId val="138553984"/>
      </c:barChart>
      <c:catAx>
        <c:axId val="138552448"/>
        <c:scaling>
          <c:orientation val="minMax"/>
        </c:scaling>
        <c:axPos val="b"/>
        <c:tickLblPos val="nextTo"/>
        <c:txPr>
          <a:bodyPr/>
          <a:lstStyle/>
          <a:p>
            <a:pPr>
              <a:defRPr sz="1500"/>
            </a:pPr>
            <a:endParaRPr lang="en-US"/>
          </a:p>
        </c:txPr>
        <c:crossAx val="138553984"/>
        <c:crosses val="autoZero"/>
        <c:auto val="1"/>
        <c:lblAlgn val="ctr"/>
        <c:lblOffset val="100"/>
      </c:catAx>
      <c:valAx>
        <c:axId val="138553984"/>
        <c:scaling>
          <c:orientation val="minMax"/>
        </c:scaling>
        <c:axPos val="l"/>
        <c:majorGridlines/>
        <c:numFmt formatCode="0%" sourceLinked="1"/>
        <c:tickLblPos val="nextTo"/>
        <c:crossAx val="138552448"/>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8851584524156703E-2"/>
          <c:y val="3.1154032854444458E-2"/>
          <c:w val="0.922629896957328"/>
          <c:h val="0.52347820784217669"/>
        </c:manualLayout>
      </c:layout>
      <c:barChart>
        <c:barDir val="col"/>
        <c:grouping val="percentStacked"/>
        <c:ser>
          <c:idx val="0"/>
          <c:order val="0"/>
          <c:tx>
            <c:strRef>
              <c:f>Sheet2!$H$117</c:f>
              <c:strCache>
                <c:ptCount val="1"/>
                <c:pt idx="0">
                  <c:v>It's cheaper than any other connection</c:v>
                </c:pt>
              </c:strCache>
            </c:strRef>
          </c:tx>
          <c:spPr>
            <a:solidFill>
              <a:srgbClr val="C00000"/>
            </a:solidFill>
          </c:spPr>
          <c:dLbls>
            <c:txPr>
              <a:bodyPr/>
              <a:lstStyle/>
              <a:p>
                <a:pPr>
                  <a:defRPr sz="1300">
                    <a:solidFill>
                      <a:schemeClr val="bg1">
                        <a:lumMod val="85000"/>
                      </a:schemeClr>
                    </a:solidFill>
                  </a:defRPr>
                </a:pPr>
                <a:endParaRPr lang="en-US"/>
              </a:p>
            </c:txPr>
            <c:showVal val="1"/>
          </c:dLbls>
          <c:cat>
            <c:strRef>
              <c:f>Sheet2!$I$116:$K$116</c:f>
              <c:strCache>
                <c:ptCount val="3"/>
                <c:pt idx="0">
                  <c:v>Bangladeshi cities</c:v>
                </c:pt>
                <c:pt idx="1">
                  <c:v>Indian cities</c:v>
                </c:pt>
                <c:pt idx="2">
                  <c:v>Sri Lankan cities</c:v>
                </c:pt>
              </c:strCache>
            </c:strRef>
          </c:cat>
          <c:val>
            <c:numRef>
              <c:f>Sheet2!$I$117:$K$117</c:f>
              <c:numCache>
                <c:formatCode>0%</c:formatCode>
                <c:ptCount val="3"/>
                <c:pt idx="0">
                  <c:v>7.2429906542056083E-2</c:v>
                </c:pt>
                <c:pt idx="1">
                  <c:v>0.50929368029739752</c:v>
                </c:pt>
                <c:pt idx="2">
                  <c:v>0.18840579710145025</c:v>
                </c:pt>
              </c:numCache>
            </c:numRef>
          </c:val>
        </c:ser>
        <c:ser>
          <c:idx val="1"/>
          <c:order val="1"/>
          <c:tx>
            <c:strRef>
              <c:f>Sheet2!$H$118</c:f>
              <c:strCache>
                <c:ptCount val="1"/>
                <c:pt idx="0">
                  <c:v>I am required (by the landlord/government/third party) to get a separate connection for business</c:v>
                </c:pt>
              </c:strCache>
            </c:strRef>
          </c:tx>
          <c:spPr>
            <a:solidFill>
              <a:srgbClr val="D99694"/>
            </a:solidFill>
          </c:spPr>
          <c:dLbls>
            <c:txPr>
              <a:bodyPr/>
              <a:lstStyle/>
              <a:p>
                <a:pPr>
                  <a:defRPr sz="1300"/>
                </a:pPr>
                <a:endParaRPr lang="en-US"/>
              </a:p>
            </c:txPr>
            <c:showVal val="1"/>
          </c:dLbls>
          <c:cat>
            <c:strRef>
              <c:f>Sheet2!$I$116:$K$116</c:f>
              <c:strCache>
                <c:ptCount val="3"/>
                <c:pt idx="0">
                  <c:v>Bangladeshi cities</c:v>
                </c:pt>
                <c:pt idx="1">
                  <c:v>Indian cities</c:v>
                </c:pt>
                <c:pt idx="2">
                  <c:v>Sri Lankan cities</c:v>
                </c:pt>
              </c:strCache>
            </c:strRef>
          </c:cat>
          <c:val>
            <c:numRef>
              <c:f>Sheet2!$I$118:$K$118</c:f>
              <c:numCache>
                <c:formatCode>0%</c:formatCode>
                <c:ptCount val="3"/>
                <c:pt idx="0">
                  <c:v>0.55373831775700932</c:v>
                </c:pt>
                <c:pt idx="1">
                  <c:v>0.39033457249070752</c:v>
                </c:pt>
                <c:pt idx="2">
                  <c:v>0.49456521739130438</c:v>
                </c:pt>
              </c:numCache>
            </c:numRef>
          </c:val>
        </c:ser>
        <c:ser>
          <c:idx val="2"/>
          <c:order val="2"/>
          <c:tx>
            <c:strRef>
              <c:f>Sheet2!$H$119</c:f>
              <c:strCache>
                <c:ptCount val="1"/>
                <c:pt idx="0">
                  <c:v>I got it because I want to keep my business expense separate from personal expenses</c:v>
                </c:pt>
              </c:strCache>
            </c:strRef>
          </c:tx>
          <c:spPr>
            <a:solidFill>
              <a:schemeClr val="tx1">
                <a:lumMod val="50000"/>
                <a:lumOff val="50000"/>
              </a:schemeClr>
            </a:solidFill>
          </c:spPr>
          <c:dLbls>
            <c:txPr>
              <a:bodyPr/>
              <a:lstStyle/>
              <a:p>
                <a:pPr>
                  <a:defRPr sz="1300"/>
                </a:pPr>
                <a:endParaRPr lang="en-US"/>
              </a:p>
            </c:txPr>
            <c:showVal val="1"/>
          </c:dLbls>
          <c:cat>
            <c:strRef>
              <c:f>Sheet2!$I$116:$K$116</c:f>
              <c:strCache>
                <c:ptCount val="3"/>
                <c:pt idx="0">
                  <c:v>Bangladeshi cities</c:v>
                </c:pt>
                <c:pt idx="1">
                  <c:v>Indian cities</c:v>
                </c:pt>
                <c:pt idx="2">
                  <c:v>Sri Lankan cities</c:v>
                </c:pt>
              </c:strCache>
            </c:strRef>
          </c:cat>
          <c:val>
            <c:numRef>
              <c:f>Sheet2!$I$119:$K$119</c:f>
              <c:numCache>
                <c:formatCode>0%</c:formatCode>
                <c:ptCount val="3"/>
                <c:pt idx="0">
                  <c:v>0.36682242990654423</c:v>
                </c:pt>
                <c:pt idx="1">
                  <c:v>9.2936802973978092E-2</c:v>
                </c:pt>
                <c:pt idx="2">
                  <c:v>0.31702898550724934</c:v>
                </c:pt>
              </c:numCache>
            </c:numRef>
          </c:val>
        </c:ser>
        <c:ser>
          <c:idx val="3"/>
          <c:order val="3"/>
          <c:tx>
            <c:strRef>
              <c:f>Sheet2!$H$120</c:f>
              <c:strCache>
                <c:ptCount val="1"/>
                <c:pt idx="0">
                  <c:v>Other </c:v>
                </c:pt>
              </c:strCache>
            </c:strRef>
          </c:tx>
          <c:spPr>
            <a:solidFill>
              <a:schemeClr val="bg1">
                <a:lumMod val="85000"/>
              </a:schemeClr>
            </a:solidFill>
          </c:spPr>
          <c:cat>
            <c:strRef>
              <c:f>Sheet2!$I$116:$K$116</c:f>
              <c:strCache>
                <c:ptCount val="3"/>
                <c:pt idx="0">
                  <c:v>Bangladeshi cities</c:v>
                </c:pt>
                <c:pt idx="1">
                  <c:v>Indian cities</c:v>
                </c:pt>
                <c:pt idx="2">
                  <c:v>Sri Lankan cities</c:v>
                </c:pt>
              </c:strCache>
            </c:strRef>
          </c:cat>
          <c:val>
            <c:numRef>
              <c:f>Sheet2!$I$120:$K$120</c:f>
              <c:numCache>
                <c:formatCode>0%</c:formatCode>
                <c:ptCount val="3"/>
                <c:pt idx="0">
                  <c:v>7.0093457943925762E-3</c:v>
                </c:pt>
                <c:pt idx="1">
                  <c:v>7.4349442379182153E-3</c:v>
                </c:pt>
                <c:pt idx="2">
                  <c:v>0</c:v>
                </c:pt>
              </c:numCache>
            </c:numRef>
          </c:val>
        </c:ser>
        <c:dLbls/>
        <c:overlap val="100"/>
        <c:axId val="138599424"/>
        <c:axId val="138629888"/>
      </c:barChart>
      <c:catAx>
        <c:axId val="138599424"/>
        <c:scaling>
          <c:orientation val="minMax"/>
        </c:scaling>
        <c:axPos val="b"/>
        <c:tickLblPos val="nextTo"/>
        <c:txPr>
          <a:bodyPr/>
          <a:lstStyle/>
          <a:p>
            <a:pPr>
              <a:defRPr sz="1500"/>
            </a:pPr>
            <a:endParaRPr lang="en-US"/>
          </a:p>
        </c:txPr>
        <c:crossAx val="138629888"/>
        <c:crosses val="autoZero"/>
        <c:auto val="1"/>
        <c:lblAlgn val="ctr"/>
        <c:lblOffset val="100"/>
      </c:catAx>
      <c:valAx>
        <c:axId val="138629888"/>
        <c:scaling>
          <c:orientation val="minMax"/>
        </c:scaling>
        <c:axPos val="l"/>
        <c:majorGridlines/>
        <c:numFmt formatCode="0%" sourceLinked="1"/>
        <c:tickLblPos val="nextTo"/>
        <c:crossAx val="138599424"/>
        <c:crosses val="autoZero"/>
        <c:crossBetween val="between"/>
      </c:valAx>
    </c:plotArea>
    <c:legend>
      <c:legendPos val="b"/>
      <c:layout>
        <c:manualLayout>
          <c:xMode val="edge"/>
          <c:yMode val="edge"/>
          <c:x val="2.1327938174394882E-2"/>
          <c:y val="0.66558683289589071"/>
          <c:w val="0.9780231846019245"/>
          <c:h val="0.30354680664916983"/>
        </c:manualLayout>
      </c:layout>
      <c:txPr>
        <a:bodyPr/>
        <a:lstStyle/>
        <a:p>
          <a:pPr>
            <a:defRPr sz="1300"/>
          </a:pPr>
          <a:endParaRPr lang="en-US"/>
        </a:p>
      </c:txPr>
    </c:legend>
    <c:plotVisOnly val="1"/>
    <c:dispBlanksAs val="gap"/>
  </c:chart>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1"/>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Electricity!$A$122:$A$123</c:f>
              <c:strCache>
                <c:ptCount val="2"/>
                <c:pt idx="0">
                  <c:v>Separate connection for business</c:v>
                </c:pt>
                <c:pt idx="1">
                  <c:v>Shared connection for business</c:v>
                </c:pt>
              </c:strCache>
            </c:strRef>
          </c:cat>
          <c:val>
            <c:numRef>
              <c:f>Electricity!$B$122:$B$123</c:f>
              <c:numCache>
                <c:formatCode>0%</c:formatCode>
                <c:ptCount val="2"/>
                <c:pt idx="0">
                  <c:v>0.51380552220888442</c:v>
                </c:pt>
                <c:pt idx="1">
                  <c:v>0.48619447779111646</c:v>
                </c:pt>
              </c:numCache>
            </c:numRef>
          </c:val>
        </c:ser>
        <c:dLbls/>
        <c:firstSliceAng val="0"/>
      </c:pieChart>
    </c:plotArea>
    <c:legend>
      <c:legendPos val="b"/>
      <c:legendEntry>
        <c:idx val="1"/>
        <c:delete val="1"/>
      </c:legendEntry>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Sheet0!$B$5</c:f>
              <c:strCache>
                <c:ptCount val="1"/>
                <c:pt idx="0">
                  <c:v>From a part of my home that I own</c:v>
                </c:pt>
              </c:strCache>
            </c:strRef>
          </c:tx>
          <c:spPr>
            <a:solidFill>
              <a:srgbClr val="800000"/>
            </a:solidFill>
          </c:spPr>
          <c:cat>
            <c:multiLvlStrRef>
              <c:f>Sheet0!$C$3:$H$4</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Sheet0!$C$5:$H$5</c:f>
              <c:numCache>
                <c:formatCode>0%</c:formatCode>
                <c:ptCount val="6"/>
                <c:pt idx="0">
                  <c:v>2.4E-2</c:v>
                </c:pt>
                <c:pt idx="1">
                  <c:v>0.14300000000000004</c:v>
                </c:pt>
                <c:pt idx="2">
                  <c:v>2.5000000000000001E-2</c:v>
                </c:pt>
                <c:pt idx="3">
                  <c:v>3.9000000000000014E-2</c:v>
                </c:pt>
                <c:pt idx="4">
                  <c:v>0.25700000000000001</c:v>
                </c:pt>
                <c:pt idx="5">
                  <c:v>0.23100000000000001</c:v>
                </c:pt>
              </c:numCache>
            </c:numRef>
          </c:val>
        </c:ser>
        <c:ser>
          <c:idx val="1"/>
          <c:order val="1"/>
          <c:tx>
            <c:strRef>
              <c:f>Sheet0!$B$6</c:f>
              <c:strCache>
                <c:ptCount val="1"/>
                <c:pt idx="0">
                  <c:v>From a part of my rented home</c:v>
                </c:pt>
              </c:strCache>
            </c:strRef>
          </c:tx>
          <c:spPr>
            <a:solidFill>
              <a:srgbClr val="C00000"/>
            </a:solidFill>
          </c:spPr>
          <c:cat>
            <c:multiLvlStrRef>
              <c:f>Sheet0!$C$3:$H$4</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Sheet0!$C$6:$H$6</c:f>
              <c:numCache>
                <c:formatCode>0%</c:formatCode>
                <c:ptCount val="6"/>
                <c:pt idx="0">
                  <c:v>3.500000000000001E-2</c:v>
                </c:pt>
                <c:pt idx="1">
                  <c:v>1.7999999999999999E-2</c:v>
                </c:pt>
                <c:pt idx="2">
                  <c:v>6.0000000000000045E-3</c:v>
                </c:pt>
                <c:pt idx="3">
                  <c:v>2.5000000000000001E-2</c:v>
                </c:pt>
                <c:pt idx="4">
                  <c:v>2.4E-2</c:v>
                </c:pt>
                <c:pt idx="5">
                  <c:v>1.0000000000000005E-2</c:v>
                </c:pt>
              </c:numCache>
            </c:numRef>
          </c:val>
        </c:ser>
        <c:ser>
          <c:idx val="2"/>
          <c:order val="2"/>
          <c:tx>
            <c:strRef>
              <c:f>Sheet0!$B$7</c:f>
              <c:strCache>
                <c:ptCount val="1"/>
                <c:pt idx="0">
                  <c:v>From an fixed location that I own, outside my home</c:v>
                </c:pt>
              </c:strCache>
            </c:strRef>
          </c:tx>
          <c:spPr>
            <a:solidFill>
              <a:srgbClr val="D99694"/>
            </a:solidFill>
          </c:spPr>
          <c:cat>
            <c:multiLvlStrRef>
              <c:f>Sheet0!$C$3:$H$4</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Sheet0!$C$7:$H$7</c:f>
              <c:numCache>
                <c:formatCode>0%</c:formatCode>
                <c:ptCount val="6"/>
                <c:pt idx="0">
                  <c:v>1.4999999999999998E-2</c:v>
                </c:pt>
                <c:pt idx="1">
                  <c:v>7.900000000000007E-2</c:v>
                </c:pt>
                <c:pt idx="2">
                  <c:v>4.3999999999999997E-2</c:v>
                </c:pt>
                <c:pt idx="3">
                  <c:v>0.28400000000000025</c:v>
                </c:pt>
                <c:pt idx="4">
                  <c:v>8.6000000000000021E-2</c:v>
                </c:pt>
                <c:pt idx="5">
                  <c:v>0.17900000000000013</c:v>
                </c:pt>
              </c:numCache>
            </c:numRef>
          </c:val>
        </c:ser>
        <c:ser>
          <c:idx val="3"/>
          <c:order val="3"/>
          <c:tx>
            <c:strRef>
              <c:f>Sheet0!$B$8</c:f>
              <c:strCache>
                <c:ptCount val="1"/>
                <c:pt idx="0">
                  <c:v>From a fixed location that I rent, outside my home</c:v>
                </c:pt>
              </c:strCache>
            </c:strRef>
          </c:tx>
          <c:spPr>
            <a:solidFill>
              <a:srgbClr val="ECCBCA"/>
            </a:solidFill>
          </c:spPr>
          <c:dLbls>
            <c:dLbl>
              <c:idx val="0"/>
              <c:showVal val="1"/>
            </c:dLbl>
            <c:dLbl>
              <c:idx val="1"/>
              <c:showVal val="1"/>
            </c:dLbl>
            <c:delete val="1"/>
            <c:txPr>
              <a:bodyPr/>
              <a:lstStyle/>
              <a:p>
                <a:pPr>
                  <a:defRPr sz="1300"/>
                </a:pPr>
                <a:endParaRPr lang="en-US"/>
              </a:p>
            </c:txPr>
          </c:dLbls>
          <c:cat>
            <c:multiLvlStrRef>
              <c:f>Sheet0!$C$3:$H$4</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Sheet0!$C$8:$H$8</c:f>
              <c:numCache>
                <c:formatCode>0%</c:formatCode>
                <c:ptCount val="6"/>
                <c:pt idx="0">
                  <c:v>0.81699999999999995</c:v>
                </c:pt>
                <c:pt idx="1">
                  <c:v>0.60400000000000054</c:v>
                </c:pt>
                <c:pt idx="2">
                  <c:v>0.12300000000000007</c:v>
                </c:pt>
                <c:pt idx="3">
                  <c:v>0.21800000000000014</c:v>
                </c:pt>
                <c:pt idx="4">
                  <c:v>0.43500000000000028</c:v>
                </c:pt>
                <c:pt idx="5">
                  <c:v>0.39000000000000035</c:v>
                </c:pt>
              </c:numCache>
            </c:numRef>
          </c:val>
        </c:ser>
        <c:ser>
          <c:idx val="4"/>
          <c:order val="4"/>
          <c:tx>
            <c:strRef>
              <c:f>Sheet0!$B$9</c:f>
              <c:strCache>
                <c:ptCount val="1"/>
                <c:pt idx="0">
                  <c:v>Variable location for which I pay</c:v>
                </c:pt>
              </c:strCache>
            </c:strRef>
          </c:tx>
          <c:spPr>
            <a:solidFill>
              <a:schemeClr val="tx1">
                <a:lumMod val="50000"/>
                <a:lumOff val="50000"/>
              </a:schemeClr>
            </a:solidFill>
          </c:spPr>
          <c:cat>
            <c:multiLvlStrRef>
              <c:f>Sheet0!$C$3:$H$4</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Sheet0!$C$9:$H$9</c:f>
              <c:numCache>
                <c:formatCode>0%</c:formatCode>
                <c:ptCount val="6"/>
                <c:pt idx="0">
                  <c:v>1.7000000000000001E-2</c:v>
                </c:pt>
                <c:pt idx="1">
                  <c:v>2.9000000000000001E-2</c:v>
                </c:pt>
                <c:pt idx="2">
                  <c:v>0.20700000000000013</c:v>
                </c:pt>
                <c:pt idx="3">
                  <c:v>4.3999999999999997E-2</c:v>
                </c:pt>
                <c:pt idx="4">
                  <c:v>9.4000000000000028E-2</c:v>
                </c:pt>
                <c:pt idx="5">
                  <c:v>0.126</c:v>
                </c:pt>
              </c:numCache>
            </c:numRef>
          </c:val>
        </c:ser>
        <c:ser>
          <c:idx val="5"/>
          <c:order val="5"/>
          <c:tx>
            <c:strRef>
              <c:f>Sheet0!$B$10</c:f>
              <c:strCache>
                <c:ptCount val="1"/>
                <c:pt idx="0">
                  <c:v>Variable location for which I do not pay</c:v>
                </c:pt>
              </c:strCache>
            </c:strRef>
          </c:tx>
          <c:spPr>
            <a:solidFill>
              <a:schemeClr val="bg1">
                <a:lumMod val="65000"/>
              </a:schemeClr>
            </a:solidFill>
          </c:spPr>
          <c:cat>
            <c:multiLvlStrRef>
              <c:f>Sheet0!$C$3:$H$4</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Sheet0!$C$10:$H$10</c:f>
              <c:numCache>
                <c:formatCode>0%</c:formatCode>
                <c:ptCount val="6"/>
                <c:pt idx="0">
                  <c:v>9.1000000000000025E-2</c:v>
                </c:pt>
                <c:pt idx="1">
                  <c:v>0.125</c:v>
                </c:pt>
                <c:pt idx="2">
                  <c:v>0.58499999999999996</c:v>
                </c:pt>
                <c:pt idx="3">
                  <c:v>0.37300000000000028</c:v>
                </c:pt>
                <c:pt idx="4">
                  <c:v>0.10400000000000002</c:v>
                </c:pt>
                <c:pt idx="5">
                  <c:v>6.4000000000000071E-2</c:v>
                </c:pt>
              </c:numCache>
            </c:numRef>
          </c:val>
        </c:ser>
        <c:ser>
          <c:idx val="6"/>
          <c:order val="6"/>
          <c:tx>
            <c:strRef>
              <c:f>Sheet0!$B$11</c:f>
              <c:strCache>
                <c:ptCount val="1"/>
                <c:pt idx="0">
                  <c:v>Others</c:v>
                </c:pt>
              </c:strCache>
            </c:strRef>
          </c:tx>
          <c:spPr>
            <a:solidFill>
              <a:schemeClr val="bg1">
                <a:lumMod val="85000"/>
              </a:schemeClr>
            </a:solidFill>
          </c:spPr>
          <c:cat>
            <c:multiLvlStrRef>
              <c:f>Sheet0!$C$3:$H$4</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Sheet0!$C$11:$H$11</c:f>
              <c:numCache>
                <c:formatCode>0%</c:formatCode>
                <c:ptCount val="6"/>
                <c:pt idx="0">
                  <c:v>0</c:v>
                </c:pt>
                <c:pt idx="1">
                  <c:v>2.0000000000000022E-3</c:v>
                </c:pt>
                <c:pt idx="2">
                  <c:v>9.0000000000000028E-3</c:v>
                </c:pt>
                <c:pt idx="3">
                  <c:v>1.7000000000000001E-2</c:v>
                </c:pt>
                <c:pt idx="4">
                  <c:v>0</c:v>
                </c:pt>
                <c:pt idx="5">
                  <c:v>0</c:v>
                </c:pt>
              </c:numCache>
            </c:numRef>
          </c:val>
        </c:ser>
        <c:dLbls/>
        <c:overlap val="100"/>
        <c:axId val="97709056"/>
        <c:axId val="97813248"/>
      </c:barChart>
      <c:catAx>
        <c:axId val="97709056"/>
        <c:scaling>
          <c:orientation val="minMax"/>
        </c:scaling>
        <c:axPos val="b"/>
        <c:tickLblPos val="nextTo"/>
        <c:txPr>
          <a:bodyPr/>
          <a:lstStyle/>
          <a:p>
            <a:pPr>
              <a:defRPr sz="1500"/>
            </a:pPr>
            <a:endParaRPr lang="en-US"/>
          </a:p>
        </c:txPr>
        <c:crossAx val="97813248"/>
        <c:crosses val="autoZero"/>
        <c:auto val="1"/>
        <c:lblAlgn val="ctr"/>
        <c:lblOffset val="100"/>
      </c:catAx>
      <c:valAx>
        <c:axId val="97813248"/>
        <c:scaling>
          <c:orientation val="minMax"/>
        </c:scaling>
        <c:axPos val="l"/>
        <c:majorGridlines/>
        <c:numFmt formatCode="0%" sourceLinked="1"/>
        <c:tickLblPos val="nextTo"/>
        <c:crossAx val="97709056"/>
        <c:crosses val="autoZero"/>
        <c:crossBetween val="between"/>
      </c:valAx>
    </c:plotArea>
    <c:legend>
      <c:legendPos val="b"/>
      <c:txPr>
        <a:bodyPr/>
        <a:lstStyle/>
        <a:p>
          <a:pPr>
            <a:defRPr sz="1400"/>
          </a:pPr>
          <a:endParaRPr lang="en-US"/>
        </a:p>
      </c:txPr>
    </c:legend>
    <c:plotVisOnly val="1"/>
    <c:dispBlanksAs val="gap"/>
  </c:chart>
  <c:externalData r:id="rId1"/>
</c:chartSpace>
</file>

<file path=ppt/charts/chart50.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Sheet2!$H$139</c:f>
              <c:strCache>
                <c:ptCount val="1"/>
                <c:pt idx="0">
                  <c:v>It's cheaper than any other connection</c:v>
                </c:pt>
              </c:strCache>
            </c:strRef>
          </c:tx>
          <c:spPr>
            <a:solidFill>
              <a:srgbClr val="800000"/>
            </a:solidFill>
          </c:spPr>
          <c:cat>
            <c:strRef>
              <c:f>Sheet2!$I$138:$K$138</c:f>
              <c:strCache>
                <c:ptCount val="3"/>
                <c:pt idx="0">
                  <c:v>Bangladeshi cities</c:v>
                </c:pt>
                <c:pt idx="1">
                  <c:v>Indian cities</c:v>
                </c:pt>
                <c:pt idx="2">
                  <c:v>Sri Lankan cities</c:v>
                </c:pt>
              </c:strCache>
            </c:strRef>
          </c:cat>
          <c:val>
            <c:numRef>
              <c:f>Sheet2!$I$139:$K$139</c:f>
              <c:numCache>
                <c:formatCode>0%</c:formatCode>
                <c:ptCount val="3"/>
                <c:pt idx="0">
                  <c:v>0.10864197530864207</c:v>
                </c:pt>
                <c:pt idx="1">
                  <c:v>0.43902439024390327</c:v>
                </c:pt>
                <c:pt idx="2">
                  <c:v>0.17647058823529421</c:v>
                </c:pt>
              </c:numCache>
            </c:numRef>
          </c:val>
        </c:ser>
        <c:ser>
          <c:idx val="1"/>
          <c:order val="1"/>
          <c:tx>
            <c:strRef>
              <c:f>Sheet2!$H$140</c:f>
              <c:strCache>
                <c:ptCount val="1"/>
                <c:pt idx="0">
                  <c:v>It's difficult to get any other connection</c:v>
                </c:pt>
              </c:strCache>
            </c:strRef>
          </c:tx>
          <c:spPr>
            <a:solidFill>
              <a:srgbClr val="C00000"/>
            </a:solidFill>
          </c:spPr>
          <c:cat>
            <c:strRef>
              <c:f>Sheet2!$I$138:$K$138</c:f>
              <c:strCache>
                <c:ptCount val="3"/>
                <c:pt idx="0">
                  <c:v>Bangladeshi cities</c:v>
                </c:pt>
                <c:pt idx="1">
                  <c:v>Indian cities</c:v>
                </c:pt>
                <c:pt idx="2">
                  <c:v>Sri Lankan cities</c:v>
                </c:pt>
              </c:strCache>
            </c:strRef>
          </c:cat>
          <c:val>
            <c:numRef>
              <c:f>Sheet2!$I$140:$K$140</c:f>
              <c:numCache>
                <c:formatCode>0%</c:formatCode>
                <c:ptCount val="3"/>
                <c:pt idx="0">
                  <c:v>6.4197530864197647E-2</c:v>
                </c:pt>
                <c:pt idx="1">
                  <c:v>0.24878048780487838</c:v>
                </c:pt>
                <c:pt idx="2">
                  <c:v>0.21323529411764744</c:v>
                </c:pt>
              </c:numCache>
            </c:numRef>
          </c:val>
        </c:ser>
        <c:ser>
          <c:idx val="2"/>
          <c:order val="2"/>
          <c:tx>
            <c:strRef>
              <c:f>Sheet2!$H$141</c:f>
              <c:strCache>
                <c:ptCount val="1"/>
                <c:pt idx="0">
                  <c:v>I cannot get  a connection as I do not have required documentation</c:v>
                </c:pt>
              </c:strCache>
            </c:strRef>
          </c:tx>
          <c:spPr>
            <a:solidFill>
              <a:srgbClr val="D99694"/>
            </a:solidFill>
          </c:spPr>
          <c:cat>
            <c:strRef>
              <c:f>Sheet2!$I$138:$K$138</c:f>
              <c:strCache>
                <c:ptCount val="3"/>
                <c:pt idx="0">
                  <c:v>Bangladeshi cities</c:v>
                </c:pt>
                <c:pt idx="1">
                  <c:v>Indian cities</c:v>
                </c:pt>
                <c:pt idx="2">
                  <c:v>Sri Lankan cities</c:v>
                </c:pt>
              </c:strCache>
            </c:strRef>
          </c:cat>
          <c:val>
            <c:numRef>
              <c:f>Sheet2!$I$141:$K$141</c:f>
              <c:numCache>
                <c:formatCode>0%</c:formatCode>
                <c:ptCount val="3"/>
                <c:pt idx="0">
                  <c:v>9.8765432098765621E-2</c:v>
                </c:pt>
                <c:pt idx="1">
                  <c:v>0.18048780487804891</c:v>
                </c:pt>
                <c:pt idx="2">
                  <c:v>8.8235294117647203E-2</c:v>
                </c:pt>
              </c:numCache>
            </c:numRef>
          </c:val>
        </c:ser>
        <c:ser>
          <c:idx val="3"/>
          <c:order val="3"/>
          <c:tx>
            <c:strRef>
              <c:f>Sheet2!$H$142</c:f>
              <c:strCache>
                <c:ptCount val="1"/>
                <c:pt idx="0">
                  <c:v>It's easier than having two connections</c:v>
                </c:pt>
              </c:strCache>
            </c:strRef>
          </c:tx>
          <c:spPr>
            <a:solidFill>
              <a:schemeClr val="tx1">
                <a:lumMod val="50000"/>
                <a:lumOff val="50000"/>
              </a:schemeClr>
            </a:solidFill>
          </c:spPr>
          <c:cat>
            <c:strRef>
              <c:f>Sheet2!$I$138:$K$138</c:f>
              <c:strCache>
                <c:ptCount val="3"/>
                <c:pt idx="0">
                  <c:v>Bangladeshi cities</c:v>
                </c:pt>
                <c:pt idx="1">
                  <c:v>Indian cities</c:v>
                </c:pt>
                <c:pt idx="2">
                  <c:v>Sri Lankan cities</c:v>
                </c:pt>
              </c:strCache>
            </c:strRef>
          </c:cat>
          <c:val>
            <c:numRef>
              <c:f>Sheet2!$I$142:$K$142</c:f>
              <c:numCache>
                <c:formatCode>0%</c:formatCode>
                <c:ptCount val="3"/>
                <c:pt idx="0">
                  <c:v>0.17037037037037039</c:v>
                </c:pt>
                <c:pt idx="1">
                  <c:v>5.3658536585365846E-2</c:v>
                </c:pt>
                <c:pt idx="2">
                  <c:v>0.36029411764705882</c:v>
                </c:pt>
              </c:numCache>
            </c:numRef>
          </c:val>
        </c:ser>
        <c:ser>
          <c:idx val="4"/>
          <c:order val="4"/>
          <c:tx>
            <c:strRef>
              <c:f>Sheet2!$H$143</c:f>
              <c:strCache>
                <c:ptCount val="1"/>
                <c:pt idx="0">
                  <c:v>I don't have a choice</c:v>
                </c:pt>
              </c:strCache>
            </c:strRef>
          </c:tx>
          <c:spPr>
            <a:solidFill>
              <a:schemeClr val="bg1">
                <a:lumMod val="75000"/>
              </a:schemeClr>
            </a:solidFill>
          </c:spPr>
          <c:cat>
            <c:strRef>
              <c:f>Sheet2!$I$138:$K$138</c:f>
              <c:strCache>
                <c:ptCount val="3"/>
                <c:pt idx="0">
                  <c:v>Bangladeshi cities</c:v>
                </c:pt>
                <c:pt idx="1">
                  <c:v>Indian cities</c:v>
                </c:pt>
                <c:pt idx="2">
                  <c:v>Sri Lankan cities</c:v>
                </c:pt>
              </c:strCache>
            </c:strRef>
          </c:cat>
          <c:val>
            <c:numRef>
              <c:f>Sheet2!$I$143:$K$143</c:f>
              <c:numCache>
                <c:formatCode>0%</c:formatCode>
                <c:ptCount val="3"/>
                <c:pt idx="0">
                  <c:v>0.55802469135802546</c:v>
                </c:pt>
                <c:pt idx="1">
                  <c:v>7.8048780487804878E-2</c:v>
                </c:pt>
                <c:pt idx="2">
                  <c:v>0.16176470588235312</c:v>
                </c:pt>
              </c:numCache>
            </c:numRef>
          </c:val>
        </c:ser>
        <c:dLbls/>
        <c:overlap val="100"/>
        <c:axId val="138740096"/>
        <c:axId val="138741632"/>
      </c:barChart>
      <c:catAx>
        <c:axId val="138740096"/>
        <c:scaling>
          <c:orientation val="minMax"/>
        </c:scaling>
        <c:axPos val="b"/>
        <c:tickLblPos val="nextTo"/>
        <c:txPr>
          <a:bodyPr/>
          <a:lstStyle/>
          <a:p>
            <a:pPr>
              <a:defRPr sz="1500"/>
            </a:pPr>
            <a:endParaRPr lang="en-US"/>
          </a:p>
        </c:txPr>
        <c:crossAx val="138741632"/>
        <c:crosses val="autoZero"/>
        <c:auto val="1"/>
        <c:lblAlgn val="ctr"/>
        <c:lblOffset val="100"/>
      </c:catAx>
      <c:valAx>
        <c:axId val="138741632"/>
        <c:scaling>
          <c:orientation val="minMax"/>
        </c:scaling>
        <c:axPos val="l"/>
        <c:majorGridlines/>
        <c:numFmt formatCode="0%" sourceLinked="1"/>
        <c:tickLblPos val="nextTo"/>
        <c:crossAx val="138740096"/>
        <c:crosses val="autoZero"/>
        <c:crossBetween val="between"/>
      </c:valAx>
    </c:plotArea>
    <c:legend>
      <c:legendPos val="b"/>
      <c:txPr>
        <a:bodyPr/>
        <a:lstStyle/>
        <a:p>
          <a:pPr>
            <a:defRPr sz="1400"/>
          </a:pPr>
          <a:endParaRPr lang="en-US"/>
        </a:p>
      </c:txPr>
    </c:legend>
    <c:plotVisOnly val="1"/>
    <c:dispBlanksAs val="gap"/>
  </c:chart>
  <c:externalData r:id="rId1"/>
</c:chartSpace>
</file>

<file path=ppt/charts/chart5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0784313725490199"/>
          <c:y val="0.14146349761835336"/>
          <c:w val="0.59803921568627461"/>
          <c:h val="0.37654320987654338"/>
        </c:manualLayout>
      </c:layout>
      <c:pieChart>
        <c:varyColors val="1"/>
        <c:ser>
          <c:idx val="0"/>
          <c:order val="0"/>
          <c:spPr>
            <a:solidFill>
              <a:srgbClr val="00B050"/>
            </a:solidFill>
          </c:spPr>
          <c:explosion val="25"/>
          <c:dPt>
            <c:idx val="0"/>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Electricity!$A$122:$A$123</c:f>
              <c:strCache>
                <c:ptCount val="2"/>
                <c:pt idx="0">
                  <c:v>Separate connection for business</c:v>
                </c:pt>
                <c:pt idx="1">
                  <c:v>Shared connection for business</c:v>
                </c:pt>
              </c:strCache>
            </c:strRef>
          </c:cat>
          <c:val>
            <c:numRef>
              <c:f>Electricity!$B$122:$B$123</c:f>
              <c:numCache>
                <c:formatCode>0%</c:formatCode>
                <c:ptCount val="2"/>
                <c:pt idx="0">
                  <c:v>0.51380552220888442</c:v>
                </c:pt>
                <c:pt idx="1">
                  <c:v>0.48619447779111646</c:v>
                </c:pt>
              </c:numCache>
            </c:numRef>
          </c:val>
        </c:ser>
        <c:dLbls/>
        <c:firstSliceAng val="192"/>
      </c:pieChart>
    </c:plotArea>
    <c:legend>
      <c:legendPos val="b"/>
      <c:legendEntry>
        <c:idx val="0"/>
        <c:delete val="1"/>
      </c:legendEntry>
    </c:legend>
    <c:plotVisOnly val="1"/>
    <c:dispBlanksAs val="zero"/>
  </c:chart>
  <c:externalData r:id="rId1"/>
</c:chartSpace>
</file>

<file path=ppt/charts/chart5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percentStacked"/>
        <c:ser>
          <c:idx val="0"/>
          <c:order val="0"/>
          <c:tx>
            <c:strRef>
              <c:f>Sheet2!$G$186</c:f>
              <c:strCache>
                <c:ptCount val="1"/>
                <c:pt idx="0">
                  <c:v>Electricity company</c:v>
                </c:pt>
              </c:strCache>
            </c:strRef>
          </c:tx>
          <c:spPr>
            <a:solidFill>
              <a:srgbClr val="C00000"/>
            </a:solidFill>
          </c:spPr>
          <c:cat>
            <c:strRef>
              <c:f>Sheet2!$H$185:$J$185</c:f>
              <c:strCache>
                <c:ptCount val="3"/>
                <c:pt idx="0">
                  <c:v>Bangladeshi cities</c:v>
                </c:pt>
                <c:pt idx="1">
                  <c:v>Indian cities</c:v>
                </c:pt>
                <c:pt idx="2">
                  <c:v>Sri Lankan cities</c:v>
                </c:pt>
              </c:strCache>
            </c:strRef>
          </c:cat>
          <c:val>
            <c:numRef>
              <c:f>Sheet2!$H$186:$J$186</c:f>
              <c:numCache>
                <c:formatCode>0%</c:formatCode>
                <c:ptCount val="3"/>
                <c:pt idx="0">
                  <c:v>0.99759903961584662</c:v>
                </c:pt>
                <c:pt idx="1">
                  <c:v>0.66033755274261607</c:v>
                </c:pt>
                <c:pt idx="2">
                  <c:v>0.99878640776698957</c:v>
                </c:pt>
              </c:numCache>
            </c:numRef>
          </c:val>
        </c:ser>
        <c:ser>
          <c:idx val="1"/>
          <c:order val="1"/>
          <c:tx>
            <c:strRef>
              <c:f>Sheet2!$G$187</c:f>
              <c:strCache>
                <c:ptCount val="1"/>
                <c:pt idx="0">
                  <c:v>Battery</c:v>
                </c:pt>
              </c:strCache>
            </c:strRef>
          </c:tx>
          <c:spPr>
            <a:solidFill>
              <a:srgbClr val="D99694"/>
            </a:solidFill>
          </c:spPr>
          <c:cat>
            <c:strRef>
              <c:f>Sheet2!$H$185:$J$185</c:f>
              <c:strCache>
                <c:ptCount val="3"/>
                <c:pt idx="0">
                  <c:v>Bangladeshi cities</c:v>
                </c:pt>
                <c:pt idx="1">
                  <c:v>Indian cities</c:v>
                </c:pt>
                <c:pt idx="2">
                  <c:v>Sri Lankan cities</c:v>
                </c:pt>
              </c:strCache>
            </c:strRef>
          </c:cat>
          <c:val>
            <c:numRef>
              <c:f>Sheet2!$H$187:$J$187</c:f>
              <c:numCache>
                <c:formatCode>0%</c:formatCode>
                <c:ptCount val="3"/>
                <c:pt idx="0">
                  <c:v>0</c:v>
                </c:pt>
                <c:pt idx="1">
                  <c:v>0.22151898734177244</c:v>
                </c:pt>
                <c:pt idx="2">
                  <c:v>1.2135922330097088E-3</c:v>
                </c:pt>
              </c:numCache>
            </c:numRef>
          </c:val>
        </c:ser>
        <c:ser>
          <c:idx val="2"/>
          <c:order val="2"/>
          <c:tx>
            <c:strRef>
              <c:f>Sheet2!$G$188</c:f>
              <c:strCache>
                <c:ptCount val="1"/>
                <c:pt idx="0">
                  <c:v>Diesel generator</c:v>
                </c:pt>
              </c:strCache>
            </c:strRef>
          </c:tx>
          <c:spPr>
            <a:solidFill>
              <a:schemeClr val="bg1">
                <a:lumMod val="50000"/>
              </a:schemeClr>
            </a:solidFill>
          </c:spPr>
          <c:cat>
            <c:strRef>
              <c:f>Sheet2!$H$185:$J$185</c:f>
              <c:strCache>
                <c:ptCount val="3"/>
                <c:pt idx="0">
                  <c:v>Bangladeshi cities</c:v>
                </c:pt>
                <c:pt idx="1">
                  <c:v>Indian cities</c:v>
                </c:pt>
                <c:pt idx="2">
                  <c:v>Sri Lankan cities</c:v>
                </c:pt>
              </c:strCache>
            </c:strRef>
          </c:cat>
          <c:val>
            <c:numRef>
              <c:f>Sheet2!$H$188:$J$188</c:f>
              <c:numCache>
                <c:formatCode>0%</c:formatCode>
                <c:ptCount val="3"/>
                <c:pt idx="0">
                  <c:v>1.2004801920768341E-3</c:v>
                </c:pt>
                <c:pt idx="1">
                  <c:v>8.0168776371308009E-2</c:v>
                </c:pt>
                <c:pt idx="2">
                  <c:v>0</c:v>
                </c:pt>
              </c:numCache>
            </c:numRef>
          </c:val>
        </c:ser>
        <c:ser>
          <c:idx val="3"/>
          <c:order val="3"/>
          <c:tx>
            <c:strRef>
              <c:f>Sheet2!$G$189</c:f>
              <c:strCache>
                <c:ptCount val="1"/>
                <c:pt idx="0">
                  <c:v>Solar</c:v>
                </c:pt>
              </c:strCache>
            </c:strRef>
          </c:tx>
          <c:spPr>
            <a:solidFill>
              <a:schemeClr val="bg1">
                <a:lumMod val="85000"/>
              </a:schemeClr>
            </a:solidFill>
          </c:spPr>
          <c:cat>
            <c:strRef>
              <c:f>Sheet2!$H$185:$J$185</c:f>
              <c:strCache>
                <c:ptCount val="3"/>
                <c:pt idx="0">
                  <c:v>Bangladeshi cities</c:v>
                </c:pt>
                <c:pt idx="1">
                  <c:v>Indian cities</c:v>
                </c:pt>
                <c:pt idx="2">
                  <c:v>Sri Lankan cities</c:v>
                </c:pt>
              </c:strCache>
            </c:strRef>
          </c:cat>
          <c:val>
            <c:numRef>
              <c:f>Sheet2!$H$189:$J$189</c:f>
              <c:numCache>
                <c:formatCode>0%</c:formatCode>
                <c:ptCount val="3"/>
                <c:pt idx="0">
                  <c:v>1.2004801920768341E-3</c:v>
                </c:pt>
                <c:pt idx="1">
                  <c:v>3.7974683544303806E-2</c:v>
                </c:pt>
                <c:pt idx="2">
                  <c:v>0</c:v>
                </c:pt>
              </c:numCache>
            </c:numRef>
          </c:val>
        </c:ser>
        <c:dLbls/>
        <c:overlap val="100"/>
        <c:axId val="138695424"/>
        <c:axId val="138696960"/>
      </c:barChart>
      <c:catAx>
        <c:axId val="138695424"/>
        <c:scaling>
          <c:orientation val="minMax"/>
        </c:scaling>
        <c:axPos val="b"/>
        <c:tickLblPos val="nextTo"/>
        <c:txPr>
          <a:bodyPr/>
          <a:lstStyle/>
          <a:p>
            <a:pPr>
              <a:defRPr sz="1500"/>
            </a:pPr>
            <a:endParaRPr lang="en-US"/>
          </a:p>
        </c:txPr>
        <c:crossAx val="138696960"/>
        <c:crosses val="autoZero"/>
        <c:auto val="1"/>
        <c:lblAlgn val="ctr"/>
        <c:lblOffset val="100"/>
      </c:catAx>
      <c:valAx>
        <c:axId val="138696960"/>
        <c:scaling>
          <c:orientation val="minMax"/>
        </c:scaling>
        <c:axPos val="l"/>
        <c:majorGridlines/>
        <c:numFmt formatCode="0%" sourceLinked="1"/>
        <c:tickLblPos val="nextTo"/>
        <c:crossAx val="138695424"/>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5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Sheet2!$B$233</c:f>
              <c:strCache>
                <c:ptCount val="1"/>
                <c:pt idx="0">
                  <c:v>Connection is in ME's or businesses name</c:v>
                </c:pt>
              </c:strCache>
            </c:strRef>
          </c:tx>
          <c:spPr>
            <a:solidFill>
              <a:srgbClr val="C00000"/>
            </a:solidFill>
          </c:spPr>
          <c:cat>
            <c:strRef>
              <c:f>Sheet2!$C$232:$E$232</c:f>
              <c:strCache>
                <c:ptCount val="3"/>
                <c:pt idx="0">
                  <c:v>Bangladeshi cities</c:v>
                </c:pt>
                <c:pt idx="1">
                  <c:v>Indian cities</c:v>
                </c:pt>
                <c:pt idx="2">
                  <c:v>Sri Lankan cities</c:v>
                </c:pt>
              </c:strCache>
            </c:strRef>
          </c:cat>
          <c:val>
            <c:numRef>
              <c:f>Sheet2!$C$233:$E$233</c:f>
              <c:numCache>
                <c:formatCode>0%</c:formatCode>
                <c:ptCount val="3"/>
                <c:pt idx="0">
                  <c:v>0.29482551143201086</c:v>
                </c:pt>
                <c:pt idx="1">
                  <c:v>0.37060702875399359</c:v>
                </c:pt>
                <c:pt idx="2">
                  <c:v>0.37059538274605108</c:v>
                </c:pt>
              </c:numCache>
            </c:numRef>
          </c:val>
        </c:ser>
        <c:ser>
          <c:idx val="1"/>
          <c:order val="1"/>
          <c:tx>
            <c:strRef>
              <c:f>Sheet2!$B$234</c:f>
              <c:strCache>
                <c:ptCount val="1"/>
                <c:pt idx="0">
                  <c:v>Connection is not in ME's or businesses name</c:v>
                </c:pt>
              </c:strCache>
            </c:strRef>
          </c:tx>
          <c:spPr>
            <a:solidFill>
              <a:schemeClr val="bg1">
                <a:lumMod val="50000"/>
              </a:schemeClr>
            </a:solidFill>
          </c:spPr>
          <c:cat>
            <c:strRef>
              <c:f>Sheet2!$C$232:$E$232</c:f>
              <c:strCache>
                <c:ptCount val="3"/>
                <c:pt idx="0">
                  <c:v>Bangladeshi cities</c:v>
                </c:pt>
                <c:pt idx="1">
                  <c:v>Indian cities</c:v>
                </c:pt>
                <c:pt idx="2">
                  <c:v>Sri Lankan cities</c:v>
                </c:pt>
              </c:strCache>
            </c:strRef>
          </c:cat>
          <c:val>
            <c:numRef>
              <c:f>Sheet2!$C$234:$E$234</c:f>
              <c:numCache>
                <c:formatCode>0%</c:formatCode>
                <c:ptCount val="3"/>
                <c:pt idx="0">
                  <c:v>0.7051744885679907</c:v>
                </c:pt>
                <c:pt idx="1">
                  <c:v>0.62939297124600668</c:v>
                </c:pt>
                <c:pt idx="2">
                  <c:v>0.62940461725395114</c:v>
                </c:pt>
              </c:numCache>
            </c:numRef>
          </c:val>
        </c:ser>
        <c:dLbls/>
        <c:overlap val="100"/>
        <c:axId val="139026816"/>
        <c:axId val="139028352"/>
      </c:barChart>
      <c:catAx>
        <c:axId val="139026816"/>
        <c:scaling>
          <c:orientation val="minMax"/>
        </c:scaling>
        <c:axPos val="b"/>
        <c:tickLblPos val="nextTo"/>
        <c:txPr>
          <a:bodyPr/>
          <a:lstStyle/>
          <a:p>
            <a:pPr>
              <a:defRPr sz="1500"/>
            </a:pPr>
            <a:endParaRPr lang="en-US"/>
          </a:p>
        </c:txPr>
        <c:crossAx val="139028352"/>
        <c:crosses val="autoZero"/>
        <c:auto val="1"/>
        <c:lblAlgn val="ctr"/>
        <c:lblOffset val="100"/>
      </c:catAx>
      <c:valAx>
        <c:axId val="139028352"/>
        <c:scaling>
          <c:orientation val="minMax"/>
        </c:scaling>
        <c:axPos val="l"/>
        <c:majorGridlines/>
        <c:numFmt formatCode="0%" sourceLinked="1"/>
        <c:tickLblPos val="nextTo"/>
        <c:crossAx val="139026816"/>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5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Sheet1!$A$44</c:f>
              <c:strCache>
                <c:ptCount val="1"/>
                <c:pt idx="0">
                  <c:v>Connection is in ME's or businesses name</c:v>
                </c:pt>
              </c:strCache>
            </c:strRef>
          </c:tx>
          <c:spPr>
            <a:solidFill>
              <a:srgbClr val="C00000"/>
            </a:solidFill>
          </c:spPr>
          <c:cat>
            <c:multiLvlStrRef>
              <c:f>Sheet1!$B$42:$G$43</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Sheet1!$B$44:$G$44</c:f>
              <c:numCache>
                <c:formatCode>0%</c:formatCode>
                <c:ptCount val="6"/>
                <c:pt idx="0">
                  <c:v>0.13600000000000001</c:v>
                </c:pt>
                <c:pt idx="1">
                  <c:v>0.45700000000000002</c:v>
                </c:pt>
                <c:pt idx="2">
                  <c:v>0.37600000000000022</c:v>
                </c:pt>
                <c:pt idx="3">
                  <c:v>0.36700000000000027</c:v>
                </c:pt>
                <c:pt idx="4">
                  <c:v>0.3460000000000002</c:v>
                </c:pt>
                <c:pt idx="5">
                  <c:v>0.39500000000000035</c:v>
                </c:pt>
              </c:numCache>
            </c:numRef>
          </c:val>
        </c:ser>
        <c:ser>
          <c:idx val="1"/>
          <c:order val="1"/>
          <c:tx>
            <c:strRef>
              <c:f>Sheet1!$A$45</c:f>
              <c:strCache>
                <c:ptCount val="1"/>
                <c:pt idx="0">
                  <c:v>Connection is not in ME's or businesses name</c:v>
                </c:pt>
              </c:strCache>
            </c:strRef>
          </c:tx>
          <c:spPr>
            <a:solidFill>
              <a:schemeClr val="bg1">
                <a:lumMod val="50000"/>
              </a:schemeClr>
            </a:solidFill>
          </c:spPr>
          <c:cat>
            <c:multiLvlStrRef>
              <c:f>Sheet1!$B$42:$G$43</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Sheet1!$B$45:$G$45</c:f>
              <c:numCache>
                <c:formatCode>0%</c:formatCode>
                <c:ptCount val="6"/>
                <c:pt idx="0">
                  <c:v>0.86400000000000043</c:v>
                </c:pt>
                <c:pt idx="1">
                  <c:v>0.54300000000000004</c:v>
                </c:pt>
                <c:pt idx="2">
                  <c:v>0.62400000000000044</c:v>
                </c:pt>
                <c:pt idx="3">
                  <c:v>0.63300000000000045</c:v>
                </c:pt>
                <c:pt idx="4">
                  <c:v>0.65400000000000058</c:v>
                </c:pt>
                <c:pt idx="5">
                  <c:v>0.60500000000000043</c:v>
                </c:pt>
              </c:numCache>
            </c:numRef>
          </c:val>
        </c:ser>
        <c:dLbls/>
        <c:overlap val="100"/>
        <c:axId val="139064832"/>
        <c:axId val="139066368"/>
      </c:barChart>
      <c:catAx>
        <c:axId val="139064832"/>
        <c:scaling>
          <c:orientation val="minMax"/>
        </c:scaling>
        <c:axPos val="b"/>
        <c:tickLblPos val="nextTo"/>
        <c:txPr>
          <a:bodyPr/>
          <a:lstStyle/>
          <a:p>
            <a:pPr>
              <a:defRPr sz="1500"/>
            </a:pPr>
            <a:endParaRPr lang="en-US"/>
          </a:p>
        </c:txPr>
        <c:crossAx val="139066368"/>
        <c:crosses val="autoZero"/>
        <c:auto val="1"/>
        <c:lblAlgn val="ctr"/>
        <c:lblOffset val="100"/>
      </c:catAx>
      <c:valAx>
        <c:axId val="139066368"/>
        <c:scaling>
          <c:orientation val="minMax"/>
        </c:scaling>
        <c:axPos val="l"/>
        <c:majorGridlines/>
        <c:numFmt formatCode="0%" sourceLinked="1"/>
        <c:tickLblPos val="nextTo"/>
        <c:crossAx val="139064832"/>
        <c:crosses val="autoZero"/>
        <c:crossBetween val="between"/>
      </c:valAx>
    </c:plotArea>
    <c:legend>
      <c:legendPos val="b"/>
      <c:txPr>
        <a:bodyPr/>
        <a:lstStyle/>
        <a:p>
          <a:pPr>
            <a:defRPr sz="1500"/>
          </a:pPr>
          <a:endParaRPr lang="en-US"/>
        </a:p>
      </c:txPr>
    </c:legend>
    <c:plotVisOnly val="1"/>
    <c:dispBlanksAs val="gap"/>
  </c:chart>
  <c:externalData r:id="rId1"/>
  <c:userShapes r:id="rId2"/>
</c:chartSpace>
</file>

<file path=ppt/charts/chart5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Sheet2!$H$274</c:f>
              <c:strCache>
                <c:ptCount val="1"/>
                <c:pt idx="0">
                  <c:v>Connection was already there and I didn't change ownership</c:v>
                </c:pt>
              </c:strCache>
            </c:strRef>
          </c:tx>
          <c:spPr>
            <a:solidFill>
              <a:srgbClr val="800000"/>
            </a:solidFill>
          </c:spPr>
          <c:dLbls>
            <c:dLbl>
              <c:idx val="0"/>
              <c:showVal val="1"/>
            </c:dLbl>
            <c:delete val="1"/>
            <c:txPr>
              <a:bodyPr/>
              <a:lstStyle/>
              <a:p>
                <a:pPr>
                  <a:defRPr sz="1300">
                    <a:solidFill>
                      <a:schemeClr val="bg1">
                        <a:lumMod val="95000"/>
                      </a:schemeClr>
                    </a:solidFill>
                  </a:defRPr>
                </a:pPr>
                <a:endParaRPr lang="en-US"/>
              </a:p>
            </c:txPr>
          </c:dLbls>
          <c:cat>
            <c:strRef>
              <c:f>Sheet2!$I$273:$K$273</c:f>
              <c:strCache>
                <c:ptCount val="3"/>
                <c:pt idx="0">
                  <c:v>Bangladeshi cities</c:v>
                </c:pt>
                <c:pt idx="1">
                  <c:v>Indian cities</c:v>
                </c:pt>
                <c:pt idx="2">
                  <c:v>Sri Lankan cities</c:v>
                </c:pt>
              </c:strCache>
            </c:strRef>
          </c:cat>
          <c:val>
            <c:numRef>
              <c:f>Sheet2!$I$274:$K$274</c:f>
              <c:numCache>
                <c:formatCode>0%</c:formatCode>
                <c:ptCount val="3"/>
                <c:pt idx="0">
                  <c:v>0.35494880546075236</c:v>
                </c:pt>
                <c:pt idx="1">
                  <c:v>0.25888324873096447</c:v>
                </c:pt>
                <c:pt idx="2">
                  <c:v>0.25868725868725867</c:v>
                </c:pt>
              </c:numCache>
            </c:numRef>
          </c:val>
        </c:ser>
        <c:ser>
          <c:idx val="1"/>
          <c:order val="1"/>
          <c:tx>
            <c:strRef>
              <c:f>Sheet2!$H$275</c:f>
              <c:strCache>
                <c:ptCount val="1"/>
                <c:pt idx="0">
                  <c:v>It's in the landlord's name and I can't  change it even if I wanted</c:v>
                </c:pt>
              </c:strCache>
            </c:strRef>
          </c:tx>
          <c:spPr>
            <a:solidFill>
              <a:srgbClr val="C00000"/>
            </a:solidFill>
          </c:spPr>
          <c:dLbls>
            <c:dLbl>
              <c:idx val="0"/>
              <c:showVal val="1"/>
            </c:dLbl>
            <c:delete val="1"/>
            <c:txPr>
              <a:bodyPr/>
              <a:lstStyle/>
              <a:p>
                <a:pPr>
                  <a:defRPr sz="1300">
                    <a:solidFill>
                      <a:schemeClr val="bg1">
                        <a:lumMod val="95000"/>
                      </a:schemeClr>
                    </a:solidFill>
                  </a:defRPr>
                </a:pPr>
                <a:endParaRPr lang="en-US"/>
              </a:p>
            </c:txPr>
          </c:dLbls>
          <c:cat>
            <c:strRef>
              <c:f>Sheet2!$I$273:$K$273</c:f>
              <c:strCache>
                <c:ptCount val="3"/>
                <c:pt idx="0">
                  <c:v>Bangladeshi cities</c:v>
                </c:pt>
                <c:pt idx="1">
                  <c:v>Indian cities</c:v>
                </c:pt>
                <c:pt idx="2">
                  <c:v>Sri Lankan cities</c:v>
                </c:pt>
              </c:strCache>
            </c:strRef>
          </c:cat>
          <c:val>
            <c:numRef>
              <c:f>Sheet2!$I$275:$K$275</c:f>
              <c:numCache>
                <c:formatCode>0%</c:formatCode>
                <c:ptCount val="3"/>
                <c:pt idx="0">
                  <c:v>0.38225255972696248</c:v>
                </c:pt>
                <c:pt idx="1">
                  <c:v>0.36040609137056062</c:v>
                </c:pt>
                <c:pt idx="2">
                  <c:v>0.41119691119691132</c:v>
                </c:pt>
              </c:numCache>
            </c:numRef>
          </c:val>
        </c:ser>
        <c:ser>
          <c:idx val="2"/>
          <c:order val="2"/>
          <c:tx>
            <c:strRef>
              <c:f>Sheet2!$H$276</c:f>
              <c:strCache>
                <c:ptCount val="1"/>
                <c:pt idx="0">
                  <c:v>I do not have necessary documents to obtain it in my name</c:v>
                </c:pt>
              </c:strCache>
            </c:strRef>
          </c:tx>
          <c:spPr>
            <a:solidFill>
              <a:srgbClr val="D99694"/>
            </a:solidFill>
          </c:spPr>
          <c:dLbls>
            <c:dLbl>
              <c:idx val="1"/>
              <c:delete val="1"/>
            </c:dLbl>
            <c:dLbl>
              <c:idx val="2"/>
              <c:delete val="1"/>
            </c:dLbl>
            <c:txPr>
              <a:bodyPr/>
              <a:lstStyle/>
              <a:p>
                <a:pPr>
                  <a:defRPr sz="1300"/>
                </a:pPr>
                <a:endParaRPr lang="en-US"/>
              </a:p>
            </c:txPr>
            <c:showVal val="1"/>
          </c:dLbls>
          <c:cat>
            <c:strRef>
              <c:f>Sheet2!$I$273:$K$273</c:f>
              <c:strCache>
                <c:ptCount val="3"/>
                <c:pt idx="0">
                  <c:v>Bangladeshi cities</c:v>
                </c:pt>
                <c:pt idx="1">
                  <c:v>Indian cities</c:v>
                </c:pt>
                <c:pt idx="2">
                  <c:v>Sri Lankan cities</c:v>
                </c:pt>
              </c:strCache>
            </c:strRef>
          </c:cat>
          <c:val>
            <c:numRef>
              <c:f>Sheet2!$I$276:$K$276</c:f>
              <c:numCache>
                <c:formatCode>0%</c:formatCode>
                <c:ptCount val="3"/>
                <c:pt idx="0">
                  <c:v>9.2150170648464216E-2</c:v>
                </c:pt>
                <c:pt idx="1">
                  <c:v>0.11167512690355373</c:v>
                </c:pt>
                <c:pt idx="2">
                  <c:v>0.12741312741312741</c:v>
                </c:pt>
              </c:numCache>
            </c:numRef>
          </c:val>
        </c:ser>
        <c:ser>
          <c:idx val="3"/>
          <c:order val="3"/>
          <c:tx>
            <c:strRef>
              <c:f>Sheet2!$H$277</c:f>
              <c:strCache>
                <c:ptCount val="1"/>
                <c:pt idx="0">
                  <c:v>Procedures are too long</c:v>
                </c:pt>
              </c:strCache>
            </c:strRef>
          </c:tx>
          <c:spPr>
            <a:solidFill>
              <a:schemeClr val="tx1">
                <a:lumMod val="75000"/>
                <a:lumOff val="25000"/>
              </a:schemeClr>
            </a:solidFill>
          </c:spPr>
          <c:cat>
            <c:strRef>
              <c:f>Sheet2!$I$273:$K$273</c:f>
              <c:strCache>
                <c:ptCount val="3"/>
                <c:pt idx="0">
                  <c:v>Bangladeshi cities</c:v>
                </c:pt>
                <c:pt idx="1">
                  <c:v>Indian cities</c:v>
                </c:pt>
                <c:pt idx="2">
                  <c:v>Sri Lankan cities</c:v>
                </c:pt>
              </c:strCache>
            </c:strRef>
          </c:cat>
          <c:val>
            <c:numRef>
              <c:f>Sheet2!$I$277:$K$277</c:f>
              <c:numCache>
                <c:formatCode>0%</c:formatCode>
                <c:ptCount val="3"/>
                <c:pt idx="0">
                  <c:v>4.4368600682593934E-2</c:v>
                </c:pt>
                <c:pt idx="1">
                  <c:v>9.6446700507614211E-2</c:v>
                </c:pt>
                <c:pt idx="2">
                  <c:v>1.1583011583011589E-2</c:v>
                </c:pt>
              </c:numCache>
            </c:numRef>
          </c:val>
        </c:ser>
        <c:ser>
          <c:idx val="4"/>
          <c:order val="4"/>
          <c:tx>
            <c:strRef>
              <c:f>Sheet2!$H$278</c:f>
              <c:strCache>
                <c:ptCount val="1"/>
                <c:pt idx="0">
                  <c:v>No particular reason</c:v>
                </c:pt>
              </c:strCache>
            </c:strRef>
          </c:tx>
          <c:spPr>
            <a:solidFill>
              <a:schemeClr val="bg1">
                <a:lumMod val="50000"/>
              </a:schemeClr>
            </a:solidFill>
          </c:spPr>
          <c:cat>
            <c:strRef>
              <c:f>Sheet2!$I$273:$K$273</c:f>
              <c:strCache>
                <c:ptCount val="3"/>
                <c:pt idx="0">
                  <c:v>Bangladeshi cities</c:v>
                </c:pt>
                <c:pt idx="1">
                  <c:v>Indian cities</c:v>
                </c:pt>
                <c:pt idx="2">
                  <c:v>Sri Lankan cities</c:v>
                </c:pt>
              </c:strCache>
            </c:strRef>
          </c:cat>
          <c:val>
            <c:numRef>
              <c:f>Sheet2!$I$278:$K$278</c:f>
              <c:numCache>
                <c:formatCode>0%</c:formatCode>
                <c:ptCount val="3"/>
                <c:pt idx="0">
                  <c:v>3.2423208191126408E-2</c:v>
                </c:pt>
                <c:pt idx="1">
                  <c:v>0.14720812182741208</c:v>
                </c:pt>
                <c:pt idx="2">
                  <c:v>4.2471042471042456E-2</c:v>
                </c:pt>
              </c:numCache>
            </c:numRef>
          </c:val>
        </c:ser>
        <c:ser>
          <c:idx val="5"/>
          <c:order val="5"/>
          <c:tx>
            <c:strRef>
              <c:f>Sheet2!$H$279</c:f>
              <c:strCache>
                <c:ptCount val="1"/>
                <c:pt idx="0">
                  <c:v>It's in my parents/ spouses name</c:v>
                </c:pt>
              </c:strCache>
            </c:strRef>
          </c:tx>
          <c:spPr>
            <a:solidFill>
              <a:schemeClr val="bg1">
                <a:lumMod val="65000"/>
              </a:schemeClr>
            </a:solidFill>
          </c:spPr>
          <c:cat>
            <c:strRef>
              <c:f>Sheet2!$I$273:$K$273</c:f>
              <c:strCache>
                <c:ptCount val="3"/>
                <c:pt idx="0">
                  <c:v>Bangladeshi cities</c:v>
                </c:pt>
                <c:pt idx="1">
                  <c:v>Indian cities</c:v>
                </c:pt>
                <c:pt idx="2">
                  <c:v>Sri Lankan cities</c:v>
                </c:pt>
              </c:strCache>
            </c:strRef>
          </c:cat>
          <c:val>
            <c:numRef>
              <c:f>Sheet2!$I$279:$K$279</c:f>
              <c:numCache>
                <c:formatCode>0%</c:formatCode>
                <c:ptCount val="3"/>
                <c:pt idx="0">
                  <c:v>9.0443686006825397E-2</c:v>
                </c:pt>
                <c:pt idx="1">
                  <c:v>1.5228426395939135E-2</c:v>
                </c:pt>
                <c:pt idx="2">
                  <c:v>0.13899613899613994</c:v>
                </c:pt>
              </c:numCache>
            </c:numRef>
          </c:val>
        </c:ser>
        <c:ser>
          <c:idx val="6"/>
          <c:order val="6"/>
          <c:tx>
            <c:strRef>
              <c:f>Sheet2!$H$280</c:f>
              <c:strCache>
                <c:ptCount val="1"/>
                <c:pt idx="0">
                  <c:v>I do not want to say</c:v>
                </c:pt>
              </c:strCache>
            </c:strRef>
          </c:tx>
          <c:spPr>
            <a:solidFill>
              <a:schemeClr val="bg1">
                <a:lumMod val="75000"/>
              </a:schemeClr>
            </a:solidFill>
          </c:spPr>
          <c:cat>
            <c:strRef>
              <c:f>Sheet2!$I$273:$K$273</c:f>
              <c:strCache>
                <c:ptCount val="3"/>
                <c:pt idx="0">
                  <c:v>Bangladeshi cities</c:v>
                </c:pt>
                <c:pt idx="1">
                  <c:v>Indian cities</c:v>
                </c:pt>
                <c:pt idx="2">
                  <c:v>Sri Lankan cities</c:v>
                </c:pt>
              </c:strCache>
            </c:strRef>
          </c:cat>
          <c:val>
            <c:numRef>
              <c:f>Sheet2!$I$280:$K$280</c:f>
              <c:numCache>
                <c:formatCode>0%</c:formatCode>
                <c:ptCount val="3"/>
                <c:pt idx="0">
                  <c:v>3.4129692832764592E-3</c:v>
                </c:pt>
                <c:pt idx="1">
                  <c:v>1.0152284263959395E-2</c:v>
                </c:pt>
                <c:pt idx="2">
                  <c:v>9.652509652509746E-3</c:v>
                </c:pt>
              </c:numCache>
            </c:numRef>
          </c:val>
        </c:ser>
        <c:dLbls/>
        <c:overlap val="100"/>
        <c:axId val="139103232"/>
        <c:axId val="139150080"/>
      </c:barChart>
      <c:catAx>
        <c:axId val="139103232"/>
        <c:scaling>
          <c:orientation val="minMax"/>
        </c:scaling>
        <c:axPos val="b"/>
        <c:tickLblPos val="nextTo"/>
        <c:txPr>
          <a:bodyPr/>
          <a:lstStyle/>
          <a:p>
            <a:pPr>
              <a:defRPr sz="1500"/>
            </a:pPr>
            <a:endParaRPr lang="en-US"/>
          </a:p>
        </c:txPr>
        <c:crossAx val="139150080"/>
        <c:crosses val="autoZero"/>
        <c:auto val="1"/>
        <c:lblAlgn val="ctr"/>
        <c:lblOffset val="100"/>
      </c:catAx>
      <c:valAx>
        <c:axId val="139150080"/>
        <c:scaling>
          <c:orientation val="minMax"/>
        </c:scaling>
        <c:axPos val="l"/>
        <c:majorGridlines/>
        <c:numFmt formatCode="0%" sourceLinked="1"/>
        <c:tickLblPos val="nextTo"/>
        <c:crossAx val="139103232"/>
        <c:crosses val="autoZero"/>
        <c:crossBetween val="between"/>
      </c:valAx>
    </c:plotArea>
    <c:legend>
      <c:legendPos val="b"/>
      <c:txPr>
        <a:bodyPr/>
        <a:lstStyle/>
        <a:p>
          <a:pPr>
            <a:defRPr sz="1400"/>
          </a:pPr>
          <a:endParaRPr lang="en-US"/>
        </a:p>
      </c:txPr>
    </c:legend>
    <c:plotVisOnly val="1"/>
    <c:dispBlanksAs val="gap"/>
  </c:chart>
  <c:externalData r:id="rId1"/>
</c:chartSpace>
</file>

<file path=ppt/charts/chart56.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0"/>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Electricity!$H$284:$H$285</c:f>
              <c:strCache>
                <c:ptCount val="2"/>
                <c:pt idx="0">
                  <c:v>Connection is in ME's or businesses name</c:v>
                </c:pt>
                <c:pt idx="1">
                  <c:v>Connection is not in ME's or businesses name</c:v>
                </c:pt>
              </c:strCache>
            </c:strRef>
          </c:cat>
          <c:val>
            <c:numRef>
              <c:f>Electricity!$I$284:$I$285</c:f>
              <c:numCache>
                <c:formatCode>0%</c:formatCode>
                <c:ptCount val="2"/>
                <c:pt idx="0">
                  <c:v>0.29482551143200997</c:v>
                </c:pt>
                <c:pt idx="1">
                  <c:v>0.7051744885679907</c:v>
                </c:pt>
              </c:numCache>
            </c:numRef>
          </c:val>
        </c:ser>
        <c:dLbls/>
        <c:firstSliceAng val="221"/>
      </c:pieChart>
    </c:plotArea>
    <c:legend>
      <c:legendPos val="b"/>
      <c:legendEntry>
        <c:idx val="0"/>
        <c:delete val="1"/>
      </c:legendEntry>
    </c:legend>
    <c:plotVisOnly val="1"/>
    <c:dispBlanksAs val="zero"/>
  </c:chart>
  <c:externalData r:id="rId1"/>
</c:chartSpace>
</file>

<file path=ppt/charts/chart57.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Sheet1!$B$64</c:f>
              <c:strCache>
                <c:ptCount val="1"/>
                <c:pt idx="0">
                  <c:v>Connection was already there and I didn't change ownership</c:v>
                </c:pt>
              </c:strCache>
            </c:strRef>
          </c:tx>
          <c:spPr>
            <a:solidFill>
              <a:srgbClr val="800000"/>
            </a:solidFill>
          </c:spPr>
          <c:dLbls>
            <c:dLbl>
              <c:idx val="0"/>
              <c:showVal val="1"/>
            </c:dLbl>
            <c:dLbl>
              <c:idx val="1"/>
              <c:showVal val="1"/>
            </c:dLbl>
            <c:delete val="1"/>
            <c:txPr>
              <a:bodyPr/>
              <a:lstStyle/>
              <a:p>
                <a:pPr>
                  <a:defRPr sz="1300">
                    <a:solidFill>
                      <a:schemeClr val="bg1">
                        <a:lumMod val="85000"/>
                      </a:schemeClr>
                    </a:solidFill>
                  </a:defRPr>
                </a:pPr>
                <a:endParaRPr lang="en-US"/>
              </a:p>
            </c:txPr>
          </c:dLbls>
          <c:cat>
            <c:multiLvlStrRef>
              <c:f>Sheet1!$C$62:$H$63</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Sheet1!$C$64:$H$64</c:f>
              <c:numCache>
                <c:formatCode>0%</c:formatCode>
                <c:ptCount val="6"/>
                <c:pt idx="0">
                  <c:v>0.28100000000000008</c:v>
                </c:pt>
                <c:pt idx="1">
                  <c:v>0.4750000000000002</c:v>
                </c:pt>
                <c:pt idx="2">
                  <c:v>0.2880000000000002</c:v>
                </c:pt>
                <c:pt idx="3">
                  <c:v>0.2420000000000001</c:v>
                </c:pt>
                <c:pt idx="4">
                  <c:v>0.18100000000000011</c:v>
                </c:pt>
                <c:pt idx="5">
                  <c:v>0.34300000000000008</c:v>
                </c:pt>
              </c:numCache>
            </c:numRef>
          </c:val>
        </c:ser>
        <c:ser>
          <c:idx val="1"/>
          <c:order val="1"/>
          <c:tx>
            <c:strRef>
              <c:f>Sheet1!$B$65</c:f>
              <c:strCache>
                <c:ptCount val="1"/>
                <c:pt idx="0">
                  <c:v>I do not have necessary documents to obtain it in my name</c:v>
                </c:pt>
              </c:strCache>
            </c:strRef>
          </c:tx>
          <c:spPr>
            <a:solidFill>
              <a:srgbClr val="C00000"/>
            </a:solidFill>
          </c:spPr>
          <c:cat>
            <c:multiLvlStrRef>
              <c:f>Sheet1!$C$62:$H$63</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Sheet1!$C$65:$H$65</c:f>
              <c:numCache>
                <c:formatCode>0%</c:formatCode>
                <c:ptCount val="6"/>
                <c:pt idx="0">
                  <c:v>0.127</c:v>
                </c:pt>
                <c:pt idx="1">
                  <c:v>3.5999999999999997E-2</c:v>
                </c:pt>
                <c:pt idx="2">
                  <c:v>0.11</c:v>
                </c:pt>
                <c:pt idx="3">
                  <c:v>0.113</c:v>
                </c:pt>
                <c:pt idx="4">
                  <c:v>9.6000000000000002E-2</c:v>
                </c:pt>
                <c:pt idx="5">
                  <c:v>0.161</c:v>
                </c:pt>
              </c:numCache>
            </c:numRef>
          </c:val>
        </c:ser>
        <c:ser>
          <c:idx val="2"/>
          <c:order val="2"/>
          <c:tx>
            <c:strRef>
              <c:f>Sheet1!$B$66</c:f>
              <c:strCache>
                <c:ptCount val="1"/>
                <c:pt idx="0">
                  <c:v>Procedures is too long are long</c:v>
                </c:pt>
              </c:strCache>
            </c:strRef>
          </c:tx>
          <c:spPr>
            <a:solidFill>
              <a:srgbClr val="D99694"/>
            </a:solidFill>
          </c:spPr>
          <c:cat>
            <c:multiLvlStrRef>
              <c:f>Sheet1!$C$62:$H$63</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Sheet1!$C$66:$H$66</c:f>
              <c:numCache>
                <c:formatCode>0%</c:formatCode>
                <c:ptCount val="6"/>
                <c:pt idx="0">
                  <c:v>2.1999999999999999E-2</c:v>
                </c:pt>
                <c:pt idx="1">
                  <c:v>8.1000000000000003E-2</c:v>
                </c:pt>
                <c:pt idx="2">
                  <c:v>1.4E-2</c:v>
                </c:pt>
                <c:pt idx="3">
                  <c:v>0.1450000000000001</c:v>
                </c:pt>
                <c:pt idx="4">
                  <c:v>1.0999999999999998E-2</c:v>
                </c:pt>
                <c:pt idx="5">
                  <c:v>1.2E-2</c:v>
                </c:pt>
              </c:numCache>
            </c:numRef>
          </c:val>
        </c:ser>
        <c:ser>
          <c:idx val="3"/>
          <c:order val="3"/>
          <c:tx>
            <c:strRef>
              <c:f>Sheet1!$B$67</c:f>
              <c:strCache>
                <c:ptCount val="1"/>
                <c:pt idx="0">
                  <c:v>No particular reason</c:v>
                </c:pt>
              </c:strCache>
            </c:strRef>
          </c:tx>
          <c:spPr>
            <a:solidFill>
              <a:srgbClr val="ECCBCA"/>
            </a:solidFill>
          </c:spPr>
          <c:cat>
            <c:multiLvlStrRef>
              <c:f>Sheet1!$C$62:$H$63</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Sheet1!$C$67:$H$67</c:f>
              <c:numCache>
                <c:formatCode>0%</c:formatCode>
                <c:ptCount val="6"/>
                <c:pt idx="0">
                  <c:v>3.3000000000000002E-2</c:v>
                </c:pt>
                <c:pt idx="1">
                  <c:v>3.1000000000000017E-2</c:v>
                </c:pt>
                <c:pt idx="2">
                  <c:v>4.1000000000000002E-2</c:v>
                </c:pt>
                <c:pt idx="3">
                  <c:v>0.2100000000000001</c:v>
                </c:pt>
                <c:pt idx="4">
                  <c:v>7.0000000000000021E-2</c:v>
                </c:pt>
                <c:pt idx="5">
                  <c:v>1.2E-2</c:v>
                </c:pt>
              </c:numCache>
            </c:numRef>
          </c:val>
        </c:ser>
        <c:ser>
          <c:idx val="4"/>
          <c:order val="4"/>
          <c:tx>
            <c:strRef>
              <c:f>Sheet1!$B$68</c:f>
              <c:strCache>
                <c:ptCount val="1"/>
                <c:pt idx="0">
                  <c:v>It's in the landlord's name and I can't  change it even if I wanted</c:v>
                </c:pt>
              </c:strCache>
            </c:strRef>
          </c:tx>
          <c:spPr>
            <a:solidFill>
              <a:schemeClr val="tx1">
                <a:lumMod val="75000"/>
                <a:lumOff val="25000"/>
              </a:schemeClr>
            </a:solidFill>
          </c:spPr>
          <c:dLbls>
            <c:dLbl>
              <c:idx val="0"/>
              <c:showVal val="1"/>
            </c:dLbl>
            <c:delete val="1"/>
            <c:txPr>
              <a:bodyPr/>
              <a:lstStyle/>
              <a:p>
                <a:pPr>
                  <a:defRPr sz="1300">
                    <a:solidFill>
                      <a:schemeClr val="bg1">
                        <a:lumMod val="85000"/>
                      </a:schemeClr>
                    </a:solidFill>
                  </a:defRPr>
                </a:pPr>
                <a:endParaRPr lang="en-US"/>
              </a:p>
            </c:txPr>
          </c:dLbls>
          <c:cat>
            <c:multiLvlStrRef>
              <c:f>Sheet1!$C$62:$H$63</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Sheet1!$C$68:$H$68</c:f>
              <c:numCache>
                <c:formatCode>0%</c:formatCode>
                <c:ptCount val="6"/>
                <c:pt idx="0">
                  <c:v>0.51800000000000002</c:v>
                </c:pt>
                <c:pt idx="1">
                  <c:v>0.161</c:v>
                </c:pt>
                <c:pt idx="2">
                  <c:v>0.53400000000000003</c:v>
                </c:pt>
                <c:pt idx="3">
                  <c:v>0.25800000000000001</c:v>
                </c:pt>
                <c:pt idx="4">
                  <c:v>0.5</c:v>
                </c:pt>
                <c:pt idx="5">
                  <c:v>0.31500000000000022</c:v>
                </c:pt>
              </c:numCache>
            </c:numRef>
          </c:val>
        </c:ser>
        <c:ser>
          <c:idx val="5"/>
          <c:order val="5"/>
          <c:tx>
            <c:strRef>
              <c:f>Sheet1!$B$69</c:f>
              <c:strCache>
                <c:ptCount val="1"/>
                <c:pt idx="0">
                  <c:v>It's in my parents/ spouses name</c:v>
                </c:pt>
              </c:strCache>
            </c:strRef>
          </c:tx>
          <c:spPr>
            <a:solidFill>
              <a:schemeClr val="bg1">
                <a:lumMod val="50000"/>
              </a:schemeClr>
            </a:solidFill>
          </c:spPr>
          <c:dLbls>
            <c:dLbl>
              <c:idx val="1"/>
              <c:showVal val="1"/>
            </c:dLbl>
            <c:delete val="1"/>
            <c:txPr>
              <a:bodyPr/>
              <a:lstStyle/>
              <a:p>
                <a:pPr>
                  <a:defRPr sz="1300"/>
                </a:pPr>
                <a:endParaRPr lang="en-US"/>
              </a:p>
            </c:txPr>
          </c:dLbls>
          <c:cat>
            <c:multiLvlStrRef>
              <c:f>Sheet1!$C$62:$H$63</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Sheet1!$C$69:$H$69</c:f>
              <c:numCache>
                <c:formatCode>0%</c:formatCode>
                <c:ptCount val="6"/>
                <c:pt idx="0">
                  <c:v>1.7000000000000001E-2</c:v>
                </c:pt>
                <c:pt idx="1">
                  <c:v>0.2110000000000001</c:v>
                </c:pt>
                <c:pt idx="2">
                  <c:v>0</c:v>
                </c:pt>
                <c:pt idx="3">
                  <c:v>2.4E-2</c:v>
                </c:pt>
                <c:pt idx="4">
                  <c:v>0.14100000000000001</c:v>
                </c:pt>
                <c:pt idx="5">
                  <c:v>0.13700000000000001</c:v>
                </c:pt>
              </c:numCache>
            </c:numRef>
          </c:val>
        </c:ser>
        <c:ser>
          <c:idx val="6"/>
          <c:order val="6"/>
          <c:tx>
            <c:strRef>
              <c:f>Sheet1!$B$70</c:f>
              <c:strCache>
                <c:ptCount val="1"/>
                <c:pt idx="0">
                  <c:v>I do not want to say</c:v>
                </c:pt>
              </c:strCache>
            </c:strRef>
          </c:tx>
          <c:spPr>
            <a:solidFill>
              <a:schemeClr val="bg1">
                <a:lumMod val="85000"/>
              </a:schemeClr>
            </a:solidFill>
          </c:spPr>
          <c:cat>
            <c:multiLvlStrRef>
              <c:f>Sheet1!$C$62:$H$63</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Sheet1!$C$70:$H$70</c:f>
              <c:numCache>
                <c:formatCode>0%</c:formatCode>
                <c:ptCount val="6"/>
                <c:pt idx="0">
                  <c:v>3.0000000000000018E-3</c:v>
                </c:pt>
                <c:pt idx="1">
                  <c:v>4.0000000000000036E-3</c:v>
                </c:pt>
                <c:pt idx="2">
                  <c:v>1.4E-2</c:v>
                </c:pt>
                <c:pt idx="3">
                  <c:v>8.0000000000000088E-3</c:v>
                </c:pt>
                <c:pt idx="4">
                  <c:v>0</c:v>
                </c:pt>
                <c:pt idx="5">
                  <c:v>2.0000000000000011E-2</c:v>
                </c:pt>
              </c:numCache>
            </c:numRef>
          </c:val>
        </c:ser>
        <c:dLbls/>
        <c:overlap val="100"/>
        <c:axId val="139282304"/>
        <c:axId val="139283840"/>
      </c:barChart>
      <c:catAx>
        <c:axId val="139282304"/>
        <c:scaling>
          <c:orientation val="minMax"/>
        </c:scaling>
        <c:axPos val="b"/>
        <c:tickLblPos val="nextTo"/>
        <c:txPr>
          <a:bodyPr/>
          <a:lstStyle/>
          <a:p>
            <a:pPr>
              <a:defRPr sz="1500"/>
            </a:pPr>
            <a:endParaRPr lang="en-US"/>
          </a:p>
        </c:txPr>
        <c:crossAx val="139283840"/>
        <c:crosses val="autoZero"/>
        <c:auto val="1"/>
        <c:lblAlgn val="ctr"/>
        <c:lblOffset val="100"/>
      </c:catAx>
      <c:valAx>
        <c:axId val="139283840"/>
        <c:scaling>
          <c:orientation val="minMax"/>
        </c:scaling>
        <c:axPos val="l"/>
        <c:majorGridlines/>
        <c:numFmt formatCode="0%" sourceLinked="1"/>
        <c:tickLblPos val="nextTo"/>
        <c:crossAx val="139282304"/>
        <c:crosses val="autoZero"/>
        <c:crossBetween val="between"/>
      </c:valAx>
    </c:plotArea>
    <c:legend>
      <c:legendPos val="b"/>
      <c:txPr>
        <a:bodyPr/>
        <a:lstStyle/>
        <a:p>
          <a:pPr>
            <a:defRPr sz="1400"/>
          </a:pPr>
          <a:endParaRPr lang="en-US"/>
        </a:p>
      </c:txPr>
    </c:legend>
    <c:plotVisOnly val="1"/>
    <c:dispBlanksAs val="gap"/>
  </c:chart>
  <c:externalData r:id="rId1"/>
</c:chartSpace>
</file>

<file path=ppt/charts/chart58.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0"/>
            <c:explosion val="0"/>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dPt>
            <c:idx val="1"/>
            <c:explosion val="34"/>
          </c:dPt>
          <c:cat>
            <c:strRef>
              <c:f>Electricity!$H$284:$H$285</c:f>
              <c:strCache>
                <c:ptCount val="2"/>
                <c:pt idx="0">
                  <c:v>Connection is in ME's or businesses name</c:v>
                </c:pt>
                <c:pt idx="1">
                  <c:v>Connection is not in ME's or businesses name</c:v>
                </c:pt>
              </c:strCache>
            </c:strRef>
          </c:cat>
          <c:val>
            <c:numRef>
              <c:f>Electricity!$I$284:$I$285</c:f>
              <c:numCache>
                <c:formatCode>0%</c:formatCode>
                <c:ptCount val="2"/>
                <c:pt idx="0">
                  <c:v>0.29482551143200997</c:v>
                </c:pt>
                <c:pt idx="1">
                  <c:v>0.7051744885679907</c:v>
                </c:pt>
              </c:numCache>
            </c:numRef>
          </c:val>
        </c:ser>
        <c:dLbls/>
        <c:firstSliceAng val="222"/>
      </c:pieChart>
    </c:plotArea>
    <c:legend>
      <c:legendPos val="b"/>
      <c:legendEntry>
        <c:idx val="0"/>
        <c:delete val="1"/>
      </c:legendEntry>
    </c:legend>
    <c:plotVisOnly val="1"/>
    <c:dispBlanksAs val="zero"/>
  </c:chart>
  <c:externalData r:id="rId1"/>
</c:chartSpace>
</file>

<file path=ppt/charts/chart59.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spPr>
            <a:solidFill>
              <a:srgbClr val="C00000"/>
            </a:solidFill>
          </c:spPr>
          <c:dPt>
            <c:idx val="0"/>
            <c:spPr>
              <a:solidFill>
                <a:srgbClr val="00B050"/>
              </a:solidFill>
            </c:spPr>
          </c:dPt>
          <c:dPt>
            <c:idx val="1"/>
            <c:spPr>
              <a:solidFill>
                <a:srgbClr val="FFC000"/>
              </a:solidFill>
            </c:spPr>
          </c:dPt>
          <c:dPt>
            <c:idx val="2"/>
            <c:spPr>
              <a:solidFill>
                <a:srgbClr val="0070C0"/>
              </a:solidFill>
            </c:spPr>
          </c:dPt>
          <c:cat>
            <c:strRef>
              <c:f>Sheet2!$B$376:$D$376</c:f>
              <c:strCache>
                <c:ptCount val="3"/>
                <c:pt idx="0">
                  <c:v>Bangladeshi cities</c:v>
                </c:pt>
                <c:pt idx="1">
                  <c:v>Indian cities</c:v>
                </c:pt>
                <c:pt idx="2">
                  <c:v>Sri Lankan cities</c:v>
                </c:pt>
              </c:strCache>
            </c:strRef>
          </c:cat>
          <c:val>
            <c:numRef>
              <c:f>Sheet2!$B$377:$D$377</c:f>
              <c:numCache>
                <c:formatCode>General</c:formatCode>
                <c:ptCount val="3"/>
                <c:pt idx="0">
                  <c:v>9.41</c:v>
                </c:pt>
                <c:pt idx="1">
                  <c:v>9.09</c:v>
                </c:pt>
                <c:pt idx="2">
                  <c:v>23.36</c:v>
                </c:pt>
              </c:numCache>
            </c:numRef>
          </c:val>
        </c:ser>
        <c:dLbls/>
        <c:axId val="139223424"/>
        <c:axId val="139224960"/>
      </c:barChart>
      <c:catAx>
        <c:axId val="139223424"/>
        <c:scaling>
          <c:orientation val="minMax"/>
        </c:scaling>
        <c:axPos val="b"/>
        <c:tickLblPos val="nextTo"/>
        <c:txPr>
          <a:bodyPr/>
          <a:lstStyle/>
          <a:p>
            <a:pPr>
              <a:defRPr sz="1500"/>
            </a:pPr>
            <a:endParaRPr lang="en-US"/>
          </a:p>
        </c:txPr>
        <c:crossAx val="139224960"/>
        <c:crosses val="autoZero"/>
        <c:auto val="1"/>
        <c:lblAlgn val="ctr"/>
        <c:lblOffset val="100"/>
      </c:catAx>
      <c:valAx>
        <c:axId val="139224960"/>
        <c:scaling>
          <c:orientation val="minMax"/>
        </c:scaling>
        <c:axPos val="l"/>
        <c:majorGridlines/>
        <c:numFmt formatCode="General" sourceLinked="1"/>
        <c:tickLblPos val="nextTo"/>
        <c:txPr>
          <a:bodyPr/>
          <a:lstStyle/>
          <a:p>
            <a:pPr>
              <a:defRPr sz="1300"/>
            </a:pPr>
            <a:endParaRPr lang="en-US"/>
          </a:p>
        </c:txPr>
        <c:crossAx val="139223424"/>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Sheet6!$B$41</c:f>
              <c:strCache>
                <c:ptCount val="1"/>
                <c:pt idx="0">
                  <c:v>Own savings</c:v>
                </c:pt>
              </c:strCache>
            </c:strRef>
          </c:tx>
          <c:spPr>
            <a:solidFill>
              <a:srgbClr val="800000"/>
            </a:solidFill>
          </c:spPr>
          <c:dLbls>
            <c:txPr>
              <a:bodyPr/>
              <a:lstStyle/>
              <a:p>
                <a:pPr>
                  <a:defRPr sz="1300">
                    <a:solidFill>
                      <a:schemeClr val="bg1">
                        <a:lumMod val="85000"/>
                      </a:schemeClr>
                    </a:solidFill>
                  </a:defRPr>
                </a:pPr>
                <a:endParaRPr lang="en-US"/>
              </a:p>
            </c:txPr>
            <c:showVal val="1"/>
          </c:dLbls>
          <c:cat>
            <c:strRef>
              <c:f>Sheet6!$C$40:$E$40</c:f>
              <c:strCache>
                <c:ptCount val="3"/>
                <c:pt idx="0">
                  <c:v>Bangladeshi cities</c:v>
                </c:pt>
                <c:pt idx="1">
                  <c:v>Indian cities</c:v>
                </c:pt>
                <c:pt idx="2">
                  <c:v>Sri Lankan cities</c:v>
                </c:pt>
              </c:strCache>
            </c:strRef>
          </c:cat>
          <c:val>
            <c:numRef>
              <c:f>Sheet6!$C$41:$E$41</c:f>
              <c:numCache>
                <c:formatCode>0%</c:formatCode>
                <c:ptCount val="3"/>
                <c:pt idx="0">
                  <c:v>0.46557377049180332</c:v>
                </c:pt>
                <c:pt idx="1">
                  <c:v>0.68412822517591854</c:v>
                </c:pt>
                <c:pt idx="2">
                  <c:v>0.46551724137931155</c:v>
                </c:pt>
              </c:numCache>
            </c:numRef>
          </c:val>
        </c:ser>
        <c:ser>
          <c:idx val="1"/>
          <c:order val="1"/>
          <c:tx>
            <c:strRef>
              <c:f>Sheet6!$B$42</c:f>
              <c:strCache>
                <c:ptCount val="1"/>
                <c:pt idx="0">
                  <c:v>Inherited</c:v>
                </c:pt>
              </c:strCache>
            </c:strRef>
          </c:tx>
          <c:spPr>
            <a:solidFill>
              <a:srgbClr val="C00000"/>
            </a:solidFill>
          </c:spPr>
          <c:dLbls>
            <c:dLbl>
              <c:idx val="1"/>
              <c:delete val="1"/>
            </c:dLbl>
            <c:dLbl>
              <c:idx val="2"/>
              <c:delete val="1"/>
            </c:dLbl>
            <c:showVal val="1"/>
          </c:dLbls>
          <c:cat>
            <c:strRef>
              <c:f>Sheet6!$C$40:$E$40</c:f>
              <c:strCache>
                <c:ptCount val="3"/>
                <c:pt idx="0">
                  <c:v>Bangladeshi cities</c:v>
                </c:pt>
                <c:pt idx="1">
                  <c:v>Indian cities</c:v>
                </c:pt>
                <c:pt idx="2">
                  <c:v>Sri Lankan cities</c:v>
                </c:pt>
              </c:strCache>
            </c:strRef>
          </c:cat>
          <c:val>
            <c:numRef>
              <c:f>Sheet6!$C$42:$E$42</c:f>
              <c:numCache>
                <c:formatCode>0%</c:formatCode>
                <c:ptCount val="3"/>
                <c:pt idx="0">
                  <c:v>0.25027322404371449</c:v>
                </c:pt>
                <c:pt idx="1">
                  <c:v>6.9585613760750592E-2</c:v>
                </c:pt>
                <c:pt idx="2">
                  <c:v>0.14198782961460438</c:v>
                </c:pt>
              </c:numCache>
            </c:numRef>
          </c:val>
        </c:ser>
        <c:ser>
          <c:idx val="2"/>
          <c:order val="2"/>
          <c:tx>
            <c:strRef>
              <c:f>Sheet6!$B$43</c:f>
              <c:strCache>
                <c:ptCount val="1"/>
                <c:pt idx="0">
                  <c:v>Gifted</c:v>
                </c:pt>
              </c:strCache>
            </c:strRef>
          </c:tx>
          <c:spPr>
            <a:solidFill>
              <a:srgbClr val="D99694"/>
            </a:solidFill>
          </c:spPr>
          <c:cat>
            <c:strRef>
              <c:f>Sheet6!$C$40:$E$40</c:f>
              <c:strCache>
                <c:ptCount val="3"/>
                <c:pt idx="0">
                  <c:v>Bangladeshi cities</c:v>
                </c:pt>
                <c:pt idx="1">
                  <c:v>Indian cities</c:v>
                </c:pt>
                <c:pt idx="2">
                  <c:v>Sri Lankan cities</c:v>
                </c:pt>
              </c:strCache>
            </c:strRef>
          </c:cat>
          <c:val>
            <c:numRef>
              <c:f>Sheet6!$C$43:$E$43</c:f>
              <c:numCache>
                <c:formatCode>0%</c:formatCode>
                <c:ptCount val="3"/>
                <c:pt idx="0">
                  <c:v>1.9672131147541062E-2</c:v>
                </c:pt>
                <c:pt idx="1">
                  <c:v>6.2548866301798314E-3</c:v>
                </c:pt>
                <c:pt idx="2">
                  <c:v>1.6227180527383381E-2</c:v>
                </c:pt>
              </c:numCache>
            </c:numRef>
          </c:val>
        </c:ser>
        <c:ser>
          <c:idx val="3"/>
          <c:order val="3"/>
          <c:tx>
            <c:strRef>
              <c:f>Sheet6!$B$44</c:f>
              <c:strCache>
                <c:ptCount val="1"/>
                <c:pt idx="0">
                  <c:v>Borrowing from friends and relatives</c:v>
                </c:pt>
              </c:strCache>
            </c:strRef>
          </c:tx>
          <c:spPr>
            <a:solidFill>
              <a:schemeClr val="tx1">
                <a:lumMod val="85000"/>
                <a:lumOff val="15000"/>
              </a:schemeClr>
            </a:solidFill>
          </c:spPr>
          <c:dLbls>
            <c:dLbl>
              <c:idx val="0"/>
              <c:spPr/>
              <c:txPr>
                <a:bodyPr/>
                <a:lstStyle/>
                <a:p>
                  <a:pPr>
                    <a:defRPr>
                      <a:solidFill>
                        <a:schemeClr val="bg1"/>
                      </a:solidFill>
                    </a:defRPr>
                  </a:pPr>
                  <a:endParaRPr lang="en-US"/>
                </a:p>
              </c:txPr>
            </c:dLbl>
            <c:dLbl>
              <c:idx val="1"/>
              <c:delete val="1"/>
            </c:dLbl>
            <c:dLbl>
              <c:idx val="2"/>
              <c:delete val="1"/>
            </c:dLbl>
            <c:showVal val="1"/>
          </c:dLbls>
          <c:cat>
            <c:strRef>
              <c:f>Sheet6!$C$40:$E$40</c:f>
              <c:strCache>
                <c:ptCount val="3"/>
                <c:pt idx="0">
                  <c:v>Bangladeshi cities</c:v>
                </c:pt>
                <c:pt idx="1">
                  <c:v>Indian cities</c:v>
                </c:pt>
                <c:pt idx="2">
                  <c:v>Sri Lankan cities</c:v>
                </c:pt>
              </c:strCache>
            </c:strRef>
          </c:cat>
          <c:val>
            <c:numRef>
              <c:f>Sheet6!$C$44:$E$44</c:f>
              <c:numCache>
                <c:formatCode>0%</c:formatCode>
                <c:ptCount val="3"/>
                <c:pt idx="0">
                  <c:v>0.12021857923497267</c:v>
                </c:pt>
                <c:pt idx="1">
                  <c:v>0.18999218139171362</c:v>
                </c:pt>
                <c:pt idx="2">
                  <c:v>0.16632860040567937</c:v>
                </c:pt>
              </c:numCache>
            </c:numRef>
          </c:val>
        </c:ser>
        <c:ser>
          <c:idx val="4"/>
          <c:order val="4"/>
          <c:tx>
            <c:strRef>
              <c:f>Sheet6!$B$45</c:f>
              <c:strCache>
                <c:ptCount val="1"/>
                <c:pt idx="0">
                  <c:v>Bank loan</c:v>
                </c:pt>
              </c:strCache>
            </c:strRef>
          </c:tx>
          <c:spPr>
            <a:solidFill>
              <a:schemeClr val="tx1">
                <a:lumMod val="65000"/>
                <a:lumOff val="35000"/>
              </a:schemeClr>
            </a:solidFill>
          </c:spPr>
          <c:cat>
            <c:strRef>
              <c:f>Sheet6!$C$40:$E$40</c:f>
              <c:strCache>
                <c:ptCount val="3"/>
                <c:pt idx="0">
                  <c:v>Bangladeshi cities</c:v>
                </c:pt>
                <c:pt idx="1">
                  <c:v>Indian cities</c:v>
                </c:pt>
                <c:pt idx="2">
                  <c:v>Sri Lankan cities</c:v>
                </c:pt>
              </c:strCache>
            </c:strRef>
          </c:cat>
          <c:val>
            <c:numRef>
              <c:f>Sheet6!$C$45:$E$45</c:f>
              <c:numCache>
                <c:formatCode>0%</c:formatCode>
                <c:ptCount val="3"/>
                <c:pt idx="0">
                  <c:v>3.169398907103825E-2</c:v>
                </c:pt>
                <c:pt idx="1">
                  <c:v>7.0367474589523573E-3</c:v>
                </c:pt>
                <c:pt idx="2">
                  <c:v>0.10953346855983773</c:v>
                </c:pt>
              </c:numCache>
            </c:numRef>
          </c:val>
        </c:ser>
        <c:ser>
          <c:idx val="5"/>
          <c:order val="5"/>
          <c:tx>
            <c:strRef>
              <c:f>Sheet6!$B$46</c:f>
              <c:strCache>
                <c:ptCount val="1"/>
                <c:pt idx="0">
                  <c:v>Loan from a local money lender/NGO/Other</c:v>
                </c:pt>
              </c:strCache>
            </c:strRef>
          </c:tx>
          <c:spPr>
            <a:solidFill>
              <a:schemeClr val="bg1">
                <a:lumMod val="50000"/>
              </a:schemeClr>
            </a:solidFill>
          </c:spPr>
          <c:cat>
            <c:strRef>
              <c:f>Sheet6!$C$40:$E$40</c:f>
              <c:strCache>
                <c:ptCount val="3"/>
                <c:pt idx="0">
                  <c:v>Bangladeshi cities</c:v>
                </c:pt>
                <c:pt idx="1">
                  <c:v>Indian cities</c:v>
                </c:pt>
                <c:pt idx="2">
                  <c:v>Sri Lankan cities</c:v>
                </c:pt>
              </c:strCache>
            </c:strRef>
          </c:cat>
          <c:val>
            <c:numRef>
              <c:f>Sheet6!$C$46:$E$46</c:f>
              <c:numCache>
                <c:formatCode>0%</c:formatCode>
                <c:ptCount val="3"/>
                <c:pt idx="0">
                  <c:v>8.8524590163935366E-2</c:v>
                </c:pt>
                <c:pt idx="1">
                  <c:v>2.9710711493354192E-2</c:v>
                </c:pt>
                <c:pt idx="2">
                  <c:v>5.2738336713995984E-2</c:v>
                </c:pt>
              </c:numCache>
            </c:numRef>
          </c:val>
        </c:ser>
        <c:ser>
          <c:idx val="6"/>
          <c:order val="6"/>
          <c:tx>
            <c:strRef>
              <c:f>Sheet6!$B$47</c:f>
              <c:strCache>
                <c:ptCount val="1"/>
                <c:pt idx="0">
                  <c:v>Sale or mortgaged the assets</c:v>
                </c:pt>
              </c:strCache>
            </c:strRef>
          </c:tx>
          <c:spPr>
            <a:solidFill>
              <a:schemeClr val="bg1">
                <a:lumMod val="85000"/>
              </a:schemeClr>
            </a:solidFill>
          </c:spPr>
          <c:cat>
            <c:strRef>
              <c:f>Sheet6!$C$40:$E$40</c:f>
              <c:strCache>
                <c:ptCount val="3"/>
                <c:pt idx="0">
                  <c:v>Bangladeshi cities</c:v>
                </c:pt>
                <c:pt idx="1">
                  <c:v>Indian cities</c:v>
                </c:pt>
                <c:pt idx="2">
                  <c:v>Sri Lankan cities</c:v>
                </c:pt>
              </c:strCache>
            </c:strRef>
          </c:cat>
          <c:val>
            <c:numRef>
              <c:f>Sheet6!$C$47:$E$47</c:f>
              <c:numCache>
                <c:formatCode>0%</c:formatCode>
                <c:ptCount val="3"/>
                <c:pt idx="0">
                  <c:v>2.4043715846994666E-2</c:v>
                </c:pt>
                <c:pt idx="1">
                  <c:v>1.3291634089132191E-2</c:v>
                </c:pt>
                <c:pt idx="2">
                  <c:v>4.766734279918864E-2</c:v>
                </c:pt>
              </c:numCache>
            </c:numRef>
          </c:val>
        </c:ser>
        <c:dLbls/>
        <c:overlap val="100"/>
        <c:axId val="102142336"/>
        <c:axId val="102143872"/>
      </c:barChart>
      <c:catAx>
        <c:axId val="102142336"/>
        <c:scaling>
          <c:orientation val="minMax"/>
        </c:scaling>
        <c:axPos val="b"/>
        <c:tickLblPos val="nextTo"/>
        <c:txPr>
          <a:bodyPr/>
          <a:lstStyle/>
          <a:p>
            <a:pPr>
              <a:defRPr sz="1500"/>
            </a:pPr>
            <a:endParaRPr lang="en-US"/>
          </a:p>
        </c:txPr>
        <c:crossAx val="102143872"/>
        <c:crosses val="autoZero"/>
        <c:auto val="1"/>
        <c:lblAlgn val="ctr"/>
        <c:lblOffset val="100"/>
      </c:catAx>
      <c:valAx>
        <c:axId val="102143872"/>
        <c:scaling>
          <c:orientation val="minMax"/>
        </c:scaling>
        <c:axPos val="l"/>
        <c:numFmt formatCode="0%" sourceLinked="1"/>
        <c:tickLblPos val="nextTo"/>
        <c:crossAx val="102142336"/>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60.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Sheet2!$G$414</c:f>
              <c:strCache>
                <c:ptCount val="1"/>
                <c:pt idx="0">
                  <c:v>Physically go and pay to electricity company</c:v>
                </c:pt>
              </c:strCache>
            </c:strRef>
          </c:tx>
          <c:spPr>
            <a:solidFill>
              <a:srgbClr val="800000"/>
            </a:solidFill>
          </c:spPr>
          <c:cat>
            <c:strRef>
              <c:f>Sheet2!$H$413:$J$413</c:f>
              <c:strCache>
                <c:ptCount val="3"/>
                <c:pt idx="0">
                  <c:v>Bangladeshi cities</c:v>
                </c:pt>
                <c:pt idx="1">
                  <c:v>Indian cities</c:v>
                </c:pt>
                <c:pt idx="2">
                  <c:v>Sri Lankan cities</c:v>
                </c:pt>
              </c:strCache>
            </c:strRef>
          </c:cat>
          <c:val>
            <c:numRef>
              <c:f>Sheet2!$H$414:$J$414</c:f>
              <c:numCache>
                <c:formatCode>0%</c:formatCode>
                <c:ptCount val="3"/>
                <c:pt idx="0">
                  <c:v>0.11325301204819277</c:v>
                </c:pt>
                <c:pt idx="1">
                  <c:v>0.40255591054313</c:v>
                </c:pt>
                <c:pt idx="2">
                  <c:v>0.61239368165249164</c:v>
                </c:pt>
              </c:numCache>
            </c:numRef>
          </c:val>
        </c:ser>
        <c:ser>
          <c:idx val="1"/>
          <c:order val="1"/>
          <c:tx>
            <c:strRef>
              <c:f>Sheet2!$G$415</c:f>
              <c:strCache>
                <c:ptCount val="1"/>
                <c:pt idx="0">
                  <c:v>Pay to a  company designated payment point</c:v>
                </c:pt>
              </c:strCache>
            </c:strRef>
          </c:tx>
          <c:spPr>
            <a:solidFill>
              <a:srgbClr val="C00000"/>
            </a:solidFill>
          </c:spPr>
          <c:cat>
            <c:strRef>
              <c:f>Sheet2!$H$413:$J$413</c:f>
              <c:strCache>
                <c:ptCount val="3"/>
                <c:pt idx="0">
                  <c:v>Bangladeshi cities</c:v>
                </c:pt>
                <c:pt idx="1">
                  <c:v>Indian cities</c:v>
                </c:pt>
                <c:pt idx="2">
                  <c:v>Sri Lankan cities</c:v>
                </c:pt>
              </c:strCache>
            </c:strRef>
          </c:cat>
          <c:val>
            <c:numRef>
              <c:f>Sheet2!$H$415:$J$415</c:f>
              <c:numCache>
                <c:formatCode>0%</c:formatCode>
                <c:ptCount val="3"/>
                <c:pt idx="0">
                  <c:v>2.6506024096385538E-2</c:v>
                </c:pt>
                <c:pt idx="1">
                  <c:v>6.0702875399361034E-2</c:v>
                </c:pt>
                <c:pt idx="2">
                  <c:v>0.11300121506682867</c:v>
                </c:pt>
              </c:numCache>
            </c:numRef>
          </c:val>
        </c:ser>
        <c:ser>
          <c:idx val="2"/>
          <c:order val="2"/>
          <c:tx>
            <c:strRef>
              <c:f>Sheet2!$G$416</c:f>
              <c:strCache>
                <c:ptCount val="1"/>
                <c:pt idx="0">
                  <c:v>Online to electricity company</c:v>
                </c:pt>
              </c:strCache>
            </c:strRef>
          </c:tx>
          <c:spPr>
            <a:solidFill>
              <a:srgbClr val="D99694"/>
            </a:solidFill>
          </c:spPr>
          <c:cat>
            <c:strRef>
              <c:f>Sheet2!$H$413:$J$413</c:f>
              <c:strCache>
                <c:ptCount val="3"/>
                <c:pt idx="0">
                  <c:v>Bangladeshi cities</c:v>
                </c:pt>
                <c:pt idx="1">
                  <c:v>Indian cities</c:v>
                </c:pt>
                <c:pt idx="2">
                  <c:v>Sri Lankan cities</c:v>
                </c:pt>
              </c:strCache>
            </c:strRef>
          </c:cat>
          <c:val>
            <c:numRef>
              <c:f>Sheet2!$H$416:$J$416</c:f>
              <c:numCache>
                <c:formatCode>0%</c:formatCode>
                <c:ptCount val="3"/>
                <c:pt idx="0">
                  <c:v>9.6385542168675141E-3</c:v>
                </c:pt>
                <c:pt idx="1">
                  <c:v>0</c:v>
                </c:pt>
                <c:pt idx="2">
                  <c:v>7.2904009720534714E-3</c:v>
                </c:pt>
              </c:numCache>
            </c:numRef>
          </c:val>
        </c:ser>
        <c:ser>
          <c:idx val="3"/>
          <c:order val="3"/>
          <c:tx>
            <c:strRef>
              <c:f>Sheet2!$G$417</c:f>
              <c:strCache>
                <c:ptCount val="1"/>
                <c:pt idx="0">
                  <c:v>Pay via mobile to the electricity company</c:v>
                </c:pt>
              </c:strCache>
            </c:strRef>
          </c:tx>
          <c:spPr>
            <a:solidFill>
              <a:srgbClr val="ECCBCA"/>
            </a:solidFill>
          </c:spPr>
          <c:dLbls>
            <c:dLbl>
              <c:idx val="1"/>
              <c:delete val="1"/>
            </c:dLbl>
            <c:dLbl>
              <c:idx val="2"/>
              <c:delete val="1"/>
            </c:dLbl>
            <c:txPr>
              <a:bodyPr/>
              <a:lstStyle/>
              <a:p>
                <a:pPr>
                  <a:defRPr sz="1300"/>
                </a:pPr>
                <a:endParaRPr lang="en-US"/>
              </a:p>
            </c:txPr>
            <c:showVal val="1"/>
          </c:dLbls>
          <c:cat>
            <c:strRef>
              <c:f>Sheet2!$H$413:$J$413</c:f>
              <c:strCache>
                <c:ptCount val="3"/>
                <c:pt idx="0">
                  <c:v>Bangladeshi cities</c:v>
                </c:pt>
                <c:pt idx="1">
                  <c:v>Indian cities</c:v>
                </c:pt>
                <c:pt idx="2">
                  <c:v>Sri Lankan cities</c:v>
                </c:pt>
              </c:strCache>
            </c:strRef>
          </c:cat>
          <c:val>
            <c:numRef>
              <c:f>Sheet2!$H$417:$J$417</c:f>
              <c:numCache>
                <c:formatCode>0%</c:formatCode>
                <c:ptCount val="3"/>
                <c:pt idx="0">
                  <c:v>8.6746987951807214E-2</c:v>
                </c:pt>
                <c:pt idx="1">
                  <c:v>3.1948881789137392E-3</c:v>
                </c:pt>
                <c:pt idx="2">
                  <c:v>0</c:v>
                </c:pt>
              </c:numCache>
            </c:numRef>
          </c:val>
        </c:ser>
        <c:ser>
          <c:idx val="4"/>
          <c:order val="4"/>
          <c:tx>
            <c:strRef>
              <c:f>Sheet2!$G$418</c:f>
              <c:strCache>
                <c:ptCount val="1"/>
                <c:pt idx="0">
                  <c:v>Bank/post office</c:v>
                </c:pt>
              </c:strCache>
            </c:strRef>
          </c:tx>
          <c:spPr>
            <a:solidFill>
              <a:schemeClr val="tx1">
                <a:lumMod val="85000"/>
                <a:lumOff val="15000"/>
              </a:schemeClr>
            </a:solidFill>
          </c:spPr>
          <c:cat>
            <c:strRef>
              <c:f>Sheet2!$H$413:$J$413</c:f>
              <c:strCache>
                <c:ptCount val="3"/>
                <c:pt idx="0">
                  <c:v>Bangladeshi cities</c:v>
                </c:pt>
                <c:pt idx="1">
                  <c:v>Indian cities</c:v>
                </c:pt>
                <c:pt idx="2">
                  <c:v>Sri Lankan cities</c:v>
                </c:pt>
              </c:strCache>
            </c:strRef>
          </c:cat>
          <c:val>
            <c:numRef>
              <c:f>Sheet2!$H$418:$J$418</c:f>
              <c:numCache>
                <c:formatCode>0%</c:formatCode>
                <c:ptCount val="3"/>
                <c:pt idx="0">
                  <c:v>0.21084337349397594</c:v>
                </c:pt>
                <c:pt idx="1">
                  <c:v>0</c:v>
                </c:pt>
                <c:pt idx="2">
                  <c:v>0.21385176184690174</c:v>
                </c:pt>
              </c:numCache>
            </c:numRef>
          </c:val>
        </c:ser>
        <c:ser>
          <c:idx val="5"/>
          <c:order val="5"/>
          <c:tx>
            <c:strRef>
              <c:f>Sheet2!$G$419</c:f>
              <c:strCache>
                <c:ptCount val="1"/>
                <c:pt idx="0">
                  <c:v>Pay to landlord</c:v>
                </c:pt>
              </c:strCache>
            </c:strRef>
          </c:tx>
          <c:spPr>
            <a:solidFill>
              <a:schemeClr val="tx1">
                <a:lumMod val="65000"/>
                <a:lumOff val="35000"/>
              </a:schemeClr>
            </a:solidFill>
          </c:spPr>
          <c:dLbls>
            <c:dLbl>
              <c:idx val="0"/>
              <c:showVal val="1"/>
            </c:dLbl>
            <c:delete val="1"/>
            <c:txPr>
              <a:bodyPr/>
              <a:lstStyle/>
              <a:p>
                <a:pPr>
                  <a:defRPr sz="1300"/>
                </a:pPr>
                <a:endParaRPr lang="en-US"/>
              </a:p>
            </c:txPr>
          </c:dLbls>
          <c:cat>
            <c:strRef>
              <c:f>Sheet2!$H$413:$J$413</c:f>
              <c:strCache>
                <c:ptCount val="3"/>
                <c:pt idx="0">
                  <c:v>Bangladeshi cities</c:v>
                </c:pt>
                <c:pt idx="1">
                  <c:v>Indian cities</c:v>
                </c:pt>
                <c:pt idx="2">
                  <c:v>Sri Lankan cities</c:v>
                </c:pt>
              </c:strCache>
            </c:strRef>
          </c:cat>
          <c:val>
            <c:numRef>
              <c:f>Sheet2!$H$419:$J$419</c:f>
              <c:numCache>
                <c:formatCode>0%</c:formatCode>
                <c:ptCount val="3"/>
                <c:pt idx="0">
                  <c:v>0.52771084337349672</c:v>
                </c:pt>
                <c:pt idx="1">
                  <c:v>0.35782747603833881</c:v>
                </c:pt>
                <c:pt idx="2">
                  <c:v>4.0097205346294074E-2</c:v>
                </c:pt>
              </c:numCache>
            </c:numRef>
          </c:val>
        </c:ser>
        <c:ser>
          <c:idx val="6"/>
          <c:order val="6"/>
          <c:tx>
            <c:strRef>
              <c:f>Sheet2!$G$420</c:f>
              <c:strCache>
                <c:ptCount val="1"/>
                <c:pt idx="0">
                  <c:v>Pay to third party (may include neighbours)</c:v>
                </c:pt>
              </c:strCache>
            </c:strRef>
          </c:tx>
          <c:spPr>
            <a:solidFill>
              <a:schemeClr val="bg1">
                <a:lumMod val="65000"/>
              </a:schemeClr>
            </a:solidFill>
          </c:spPr>
          <c:cat>
            <c:strRef>
              <c:f>Sheet2!$H$413:$J$413</c:f>
              <c:strCache>
                <c:ptCount val="3"/>
                <c:pt idx="0">
                  <c:v>Bangladeshi cities</c:v>
                </c:pt>
                <c:pt idx="1">
                  <c:v>Indian cities</c:v>
                </c:pt>
                <c:pt idx="2">
                  <c:v>Sri Lankan cities</c:v>
                </c:pt>
              </c:strCache>
            </c:strRef>
          </c:cat>
          <c:val>
            <c:numRef>
              <c:f>Sheet2!$H$420:$J$420</c:f>
              <c:numCache>
                <c:formatCode>0%</c:formatCode>
                <c:ptCount val="3"/>
                <c:pt idx="0">
                  <c:v>1.6867469879518149E-2</c:v>
                </c:pt>
                <c:pt idx="1">
                  <c:v>7.3482428115016291E-2</c:v>
                </c:pt>
                <c:pt idx="2">
                  <c:v>1.09356014580802E-2</c:v>
                </c:pt>
              </c:numCache>
            </c:numRef>
          </c:val>
        </c:ser>
        <c:ser>
          <c:idx val="7"/>
          <c:order val="7"/>
          <c:tx>
            <c:strRef>
              <c:f>Sheet2!$G$421</c:f>
              <c:strCache>
                <c:ptCount val="1"/>
                <c:pt idx="0">
                  <c:v>I don't pay anyone</c:v>
                </c:pt>
              </c:strCache>
            </c:strRef>
          </c:tx>
          <c:spPr>
            <a:solidFill>
              <a:schemeClr val="bg1">
                <a:lumMod val="85000"/>
              </a:schemeClr>
            </a:solidFill>
          </c:spPr>
          <c:cat>
            <c:strRef>
              <c:f>Sheet2!$H$413:$J$413</c:f>
              <c:strCache>
                <c:ptCount val="3"/>
                <c:pt idx="0">
                  <c:v>Bangladeshi cities</c:v>
                </c:pt>
                <c:pt idx="1">
                  <c:v>Indian cities</c:v>
                </c:pt>
                <c:pt idx="2">
                  <c:v>Sri Lankan cities</c:v>
                </c:pt>
              </c:strCache>
            </c:strRef>
          </c:cat>
          <c:val>
            <c:numRef>
              <c:f>Sheet2!$H$421:$J$421</c:f>
              <c:numCache>
                <c:formatCode>0%</c:formatCode>
                <c:ptCount val="3"/>
                <c:pt idx="0">
                  <c:v>7.2289156626506026E-3</c:v>
                </c:pt>
                <c:pt idx="1">
                  <c:v>0.10223642172524024</c:v>
                </c:pt>
                <c:pt idx="2">
                  <c:v>2.4301336573511658E-3</c:v>
                </c:pt>
              </c:numCache>
            </c:numRef>
          </c:val>
        </c:ser>
        <c:dLbls/>
        <c:overlap val="100"/>
        <c:axId val="139786112"/>
        <c:axId val="139787648"/>
      </c:barChart>
      <c:catAx>
        <c:axId val="139786112"/>
        <c:scaling>
          <c:orientation val="minMax"/>
        </c:scaling>
        <c:axPos val="b"/>
        <c:tickLblPos val="nextTo"/>
        <c:txPr>
          <a:bodyPr/>
          <a:lstStyle/>
          <a:p>
            <a:pPr>
              <a:defRPr sz="1500"/>
            </a:pPr>
            <a:endParaRPr lang="en-US"/>
          </a:p>
        </c:txPr>
        <c:crossAx val="139787648"/>
        <c:crosses val="autoZero"/>
        <c:auto val="1"/>
        <c:lblAlgn val="ctr"/>
        <c:lblOffset val="100"/>
      </c:catAx>
      <c:valAx>
        <c:axId val="139787648"/>
        <c:scaling>
          <c:orientation val="minMax"/>
        </c:scaling>
        <c:axPos val="l"/>
        <c:majorGridlines/>
        <c:numFmt formatCode="0%" sourceLinked="1"/>
        <c:tickLblPos val="nextTo"/>
        <c:crossAx val="139786112"/>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6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9897775935902823E-2"/>
          <c:y val="2.9371745198516867E-2"/>
          <c:w val="0.9131269282129203"/>
          <c:h val="0.46273733091055924"/>
        </c:manualLayout>
      </c:layout>
      <c:barChart>
        <c:barDir val="col"/>
        <c:grouping val="percentStacked"/>
        <c:ser>
          <c:idx val="0"/>
          <c:order val="0"/>
          <c:tx>
            <c:strRef>
              <c:f>Sheet1!$B$111</c:f>
              <c:strCache>
                <c:ptCount val="1"/>
                <c:pt idx="0">
                  <c:v>Physically go and pay to electricity company</c:v>
                </c:pt>
              </c:strCache>
            </c:strRef>
          </c:tx>
          <c:spPr>
            <a:solidFill>
              <a:srgbClr val="800000"/>
            </a:solidFill>
          </c:spPr>
          <c:cat>
            <c:multiLvlStrRef>
              <c:f>Sheet1!$C$109:$H$110</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Sheet1!$C$111:$H$111</c:f>
              <c:numCache>
                <c:formatCode>0%</c:formatCode>
                <c:ptCount val="6"/>
                <c:pt idx="0">
                  <c:v>8.800000000000005E-2</c:v>
                </c:pt>
                <c:pt idx="1">
                  <c:v>0.13900000000000001</c:v>
                </c:pt>
                <c:pt idx="2">
                  <c:v>0.53800000000000003</c:v>
                </c:pt>
                <c:pt idx="3">
                  <c:v>0.32100000000000017</c:v>
                </c:pt>
                <c:pt idx="4">
                  <c:v>0.60000000000000031</c:v>
                </c:pt>
                <c:pt idx="5">
                  <c:v>0.62400000000000033</c:v>
                </c:pt>
              </c:numCache>
            </c:numRef>
          </c:val>
        </c:ser>
        <c:ser>
          <c:idx val="1"/>
          <c:order val="1"/>
          <c:tx>
            <c:strRef>
              <c:f>Sheet1!$B$112</c:f>
              <c:strCache>
                <c:ptCount val="1"/>
                <c:pt idx="0">
                  <c:v>Pay to a  company designated payment point</c:v>
                </c:pt>
              </c:strCache>
            </c:strRef>
          </c:tx>
          <c:spPr>
            <a:solidFill>
              <a:srgbClr val="C00000"/>
            </a:solidFill>
          </c:spPr>
          <c:cat>
            <c:multiLvlStrRef>
              <c:f>Sheet1!$C$109:$H$110</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Sheet1!$C$112:$H$112</c:f>
              <c:numCache>
                <c:formatCode>0%</c:formatCode>
                <c:ptCount val="6"/>
                <c:pt idx="0">
                  <c:v>1.900000000000001E-2</c:v>
                </c:pt>
                <c:pt idx="1">
                  <c:v>3.4000000000000002E-2</c:v>
                </c:pt>
                <c:pt idx="2">
                  <c:v>5.1000000000000004E-2</c:v>
                </c:pt>
                <c:pt idx="3">
                  <c:v>6.6000000000000003E-2</c:v>
                </c:pt>
                <c:pt idx="4">
                  <c:v>0.111</c:v>
                </c:pt>
                <c:pt idx="5">
                  <c:v>0.115</c:v>
                </c:pt>
              </c:numCache>
            </c:numRef>
          </c:val>
        </c:ser>
        <c:ser>
          <c:idx val="2"/>
          <c:order val="2"/>
          <c:tx>
            <c:strRef>
              <c:f>Sheet1!$B$113</c:f>
              <c:strCache>
                <c:ptCount val="1"/>
                <c:pt idx="0">
                  <c:v>Online to electricity company</c:v>
                </c:pt>
              </c:strCache>
            </c:strRef>
          </c:tx>
          <c:spPr>
            <a:solidFill>
              <a:srgbClr val="D99694"/>
            </a:solidFill>
          </c:spPr>
          <c:cat>
            <c:multiLvlStrRef>
              <c:f>Sheet1!$C$109:$H$110</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Sheet1!$C$113:$H$113</c:f>
              <c:numCache>
                <c:formatCode>0%</c:formatCode>
                <c:ptCount val="6"/>
                <c:pt idx="0">
                  <c:v>5.0000000000000027E-3</c:v>
                </c:pt>
                <c:pt idx="1">
                  <c:v>1.4999999999999998E-2</c:v>
                </c:pt>
                <c:pt idx="2">
                  <c:v>0</c:v>
                </c:pt>
                <c:pt idx="3">
                  <c:v>0</c:v>
                </c:pt>
                <c:pt idx="4">
                  <c:v>7.0000000000000027E-3</c:v>
                </c:pt>
                <c:pt idx="5">
                  <c:v>7.0000000000000027E-3</c:v>
                </c:pt>
              </c:numCache>
            </c:numRef>
          </c:val>
        </c:ser>
        <c:ser>
          <c:idx val="3"/>
          <c:order val="3"/>
          <c:tx>
            <c:strRef>
              <c:f>Sheet1!$B$114</c:f>
              <c:strCache>
                <c:ptCount val="1"/>
                <c:pt idx="0">
                  <c:v>Pay via mobile to the electricity company</c:v>
                </c:pt>
              </c:strCache>
            </c:strRef>
          </c:tx>
          <c:spPr>
            <a:solidFill>
              <a:srgbClr val="ECCBCA"/>
            </a:solidFill>
          </c:spPr>
          <c:dLbls>
            <c:dLbl>
              <c:idx val="1"/>
              <c:showVal val="1"/>
            </c:dLbl>
            <c:delete val="1"/>
            <c:txPr>
              <a:bodyPr/>
              <a:lstStyle/>
              <a:p>
                <a:pPr>
                  <a:defRPr sz="1300">
                    <a:solidFill>
                      <a:schemeClr val="tx1"/>
                    </a:solidFill>
                  </a:defRPr>
                </a:pPr>
                <a:endParaRPr lang="en-US"/>
              </a:p>
            </c:txPr>
          </c:dLbls>
          <c:cat>
            <c:multiLvlStrRef>
              <c:f>Sheet1!$C$109:$H$110</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Sheet1!$C$114:$H$114</c:f>
              <c:numCache>
                <c:formatCode>0%</c:formatCode>
                <c:ptCount val="6"/>
                <c:pt idx="0">
                  <c:v>5.0000000000000027E-3</c:v>
                </c:pt>
                <c:pt idx="1">
                  <c:v>0.17</c:v>
                </c:pt>
                <c:pt idx="2">
                  <c:v>0</c:v>
                </c:pt>
                <c:pt idx="3">
                  <c:v>5.0000000000000027E-3</c:v>
                </c:pt>
                <c:pt idx="4">
                  <c:v>0</c:v>
                </c:pt>
                <c:pt idx="5">
                  <c:v>0</c:v>
                </c:pt>
              </c:numCache>
            </c:numRef>
          </c:val>
        </c:ser>
        <c:ser>
          <c:idx val="4"/>
          <c:order val="4"/>
          <c:tx>
            <c:strRef>
              <c:f>Sheet1!$B$115</c:f>
              <c:strCache>
                <c:ptCount val="1"/>
                <c:pt idx="0">
                  <c:v>Bank/post office</c:v>
                </c:pt>
              </c:strCache>
            </c:strRef>
          </c:tx>
          <c:spPr>
            <a:solidFill>
              <a:schemeClr val="tx1">
                <a:lumMod val="85000"/>
                <a:lumOff val="15000"/>
              </a:schemeClr>
            </a:solidFill>
          </c:spPr>
          <c:dLbls>
            <c:dLbl>
              <c:idx val="1"/>
              <c:showVal val="1"/>
            </c:dLbl>
            <c:delete val="1"/>
            <c:txPr>
              <a:bodyPr/>
              <a:lstStyle/>
              <a:p>
                <a:pPr>
                  <a:defRPr sz="1300">
                    <a:solidFill>
                      <a:schemeClr val="bg1">
                        <a:lumMod val="75000"/>
                      </a:schemeClr>
                    </a:solidFill>
                  </a:defRPr>
                </a:pPr>
                <a:endParaRPr lang="en-US"/>
              </a:p>
            </c:txPr>
          </c:dLbls>
          <c:cat>
            <c:multiLvlStrRef>
              <c:f>Sheet1!$C$109:$H$110</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Sheet1!$C$115:$H$115</c:f>
              <c:numCache>
                <c:formatCode>0%</c:formatCode>
                <c:ptCount val="6"/>
                <c:pt idx="0">
                  <c:v>6.0000000000000026E-2</c:v>
                </c:pt>
                <c:pt idx="1">
                  <c:v>0.36500000000000021</c:v>
                </c:pt>
                <c:pt idx="2">
                  <c:v>0</c:v>
                </c:pt>
                <c:pt idx="3">
                  <c:v>0</c:v>
                </c:pt>
                <c:pt idx="4">
                  <c:v>0.22</c:v>
                </c:pt>
                <c:pt idx="5">
                  <c:v>0.20700000000000007</c:v>
                </c:pt>
              </c:numCache>
            </c:numRef>
          </c:val>
        </c:ser>
        <c:ser>
          <c:idx val="5"/>
          <c:order val="5"/>
          <c:tx>
            <c:strRef>
              <c:f>Sheet1!$B$116</c:f>
              <c:strCache>
                <c:ptCount val="1"/>
                <c:pt idx="0">
                  <c:v>Pay to landlord</c:v>
                </c:pt>
              </c:strCache>
            </c:strRef>
          </c:tx>
          <c:spPr>
            <a:solidFill>
              <a:schemeClr val="tx1">
                <a:lumMod val="65000"/>
                <a:lumOff val="35000"/>
              </a:schemeClr>
            </a:solidFill>
          </c:spPr>
          <c:dLbls>
            <c:dLbl>
              <c:idx val="0"/>
              <c:showVal val="1"/>
            </c:dLbl>
            <c:dLbl>
              <c:idx val="1"/>
              <c:showVal val="1"/>
            </c:dLbl>
            <c:delete val="1"/>
            <c:txPr>
              <a:bodyPr/>
              <a:lstStyle/>
              <a:p>
                <a:pPr>
                  <a:defRPr sz="1300">
                    <a:solidFill>
                      <a:schemeClr val="bg1">
                        <a:lumMod val="75000"/>
                      </a:schemeClr>
                    </a:solidFill>
                  </a:defRPr>
                </a:pPr>
                <a:endParaRPr lang="en-US"/>
              </a:p>
            </c:txPr>
          </c:dLbls>
          <c:cat>
            <c:multiLvlStrRef>
              <c:f>Sheet1!$C$109:$H$110</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Sheet1!$C$116:$H$116</c:f>
              <c:numCache>
                <c:formatCode>0%</c:formatCode>
                <c:ptCount val="6"/>
                <c:pt idx="0">
                  <c:v>0.80900000000000005</c:v>
                </c:pt>
                <c:pt idx="1">
                  <c:v>0.24100000000000008</c:v>
                </c:pt>
                <c:pt idx="2">
                  <c:v>0.33300000000000024</c:v>
                </c:pt>
                <c:pt idx="3">
                  <c:v>0.37200000000000016</c:v>
                </c:pt>
                <c:pt idx="4">
                  <c:v>4.3999999999999997E-2</c:v>
                </c:pt>
                <c:pt idx="5">
                  <c:v>3.6999999999999998E-2</c:v>
                </c:pt>
              </c:numCache>
            </c:numRef>
          </c:val>
        </c:ser>
        <c:ser>
          <c:idx val="6"/>
          <c:order val="6"/>
          <c:tx>
            <c:strRef>
              <c:f>Sheet1!$B$117</c:f>
              <c:strCache>
                <c:ptCount val="1"/>
                <c:pt idx="0">
                  <c:v>Pay to third party (may include neighbours)</c:v>
                </c:pt>
              </c:strCache>
            </c:strRef>
          </c:tx>
          <c:spPr>
            <a:solidFill>
              <a:schemeClr val="bg1">
                <a:lumMod val="65000"/>
              </a:schemeClr>
            </a:solidFill>
          </c:spPr>
          <c:cat>
            <c:multiLvlStrRef>
              <c:f>Sheet1!$C$109:$H$110</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Sheet1!$C$117:$H$117</c:f>
              <c:numCache>
                <c:formatCode>0%</c:formatCode>
                <c:ptCount val="6"/>
                <c:pt idx="0">
                  <c:v>1.0000000000000005E-2</c:v>
                </c:pt>
                <c:pt idx="1">
                  <c:v>2.4E-2</c:v>
                </c:pt>
                <c:pt idx="2">
                  <c:v>7.6999999999999999E-2</c:v>
                </c:pt>
                <c:pt idx="3">
                  <c:v>7.0999999999999994E-2</c:v>
                </c:pt>
                <c:pt idx="4">
                  <c:v>1.4999999999999998E-2</c:v>
                </c:pt>
                <c:pt idx="5">
                  <c:v>7.0000000000000027E-3</c:v>
                </c:pt>
              </c:numCache>
            </c:numRef>
          </c:val>
        </c:ser>
        <c:ser>
          <c:idx val="7"/>
          <c:order val="7"/>
          <c:tx>
            <c:strRef>
              <c:f>Sheet1!$B$118</c:f>
              <c:strCache>
                <c:ptCount val="1"/>
                <c:pt idx="0">
                  <c:v>Pay online through my bank</c:v>
                </c:pt>
              </c:strCache>
            </c:strRef>
          </c:tx>
          <c:cat>
            <c:multiLvlStrRef>
              <c:f>Sheet1!$C$109:$H$110</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Sheet1!$C$118:$H$118</c:f>
              <c:numCache>
                <c:formatCode>0%</c:formatCode>
                <c:ptCount val="6"/>
                <c:pt idx="0">
                  <c:v>0</c:v>
                </c:pt>
                <c:pt idx="1">
                  <c:v>2.0000000000000013E-3</c:v>
                </c:pt>
                <c:pt idx="2">
                  <c:v>0</c:v>
                </c:pt>
                <c:pt idx="3">
                  <c:v>0</c:v>
                </c:pt>
                <c:pt idx="4">
                  <c:v>0</c:v>
                </c:pt>
                <c:pt idx="5">
                  <c:v>0</c:v>
                </c:pt>
              </c:numCache>
            </c:numRef>
          </c:val>
        </c:ser>
        <c:ser>
          <c:idx val="8"/>
          <c:order val="8"/>
          <c:tx>
            <c:strRef>
              <c:f>Sheet1!$B$119</c:f>
              <c:strCache>
                <c:ptCount val="1"/>
                <c:pt idx="0">
                  <c:v>I don't pay anyone</c:v>
                </c:pt>
              </c:strCache>
            </c:strRef>
          </c:tx>
          <c:spPr>
            <a:solidFill>
              <a:schemeClr val="bg1">
                <a:lumMod val="85000"/>
              </a:schemeClr>
            </a:solidFill>
          </c:spPr>
          <c:cat>
            <c:multiLvlStrRef>
              <c:f>Sheet1!$C$109:$H$110</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Sheet1!$C$119:$H$119</c:f>
              <c:numCache>
                <c:formatCode>0%</c:formatCode>
                <c:ptCount val="6"/>
                <c:pt idx="0">
                  <c:v>5.0000000000000027E-3</c:v>
                </c:pt>
                <c:pt idx="1">
                  <c:v>1.0000000000000005E-2</c:v>
                </c:pt>
                <c:pt idx="2">
                  <c:v>0</c:v>
                </c:pt>
                <c:pt idx="3">
                  <c:v>0.16300000000000001</c:v>
                </c:pt>
                <c:pt idx="4">
                  <c:v>2.0000000000000013E-3</c:v>
                </c:pt>
                <c:pt idx="5">
                  <c:v>2.0000000000000013E-3</c:v>
                </c:pt>
              </c:numCache>
            </c:numRef>
          </c:val>
        </c:ser>
        <c:dLbls/>
        <c:overlap val="100"/>
        <c:axId val="140031104"/>
        <c:axId val="140032640"/>
      </c:barChart>
      <c:catAx>
        <c:axId val="140031104"/>
        <c:scaling>
          <c:orientation val="minMax"/>
        </c:scaling>
        <c:axPos val="b"/>
        <c:tickLblPos val="nextTo"/>
        <c:txPr>
          <a:bodyPr/>
          <a:lstStyle/>
          <a:p>
            <a:pPr>
              <a:defRPr sz="1500"/>
            </a:pPr>
            <a:endParaRPr lang="en-US"/>
          </a:p>
        </c:txPr>
        <c:crossAx val="140032640"/>
        <c:crosses val="autoZero"/>
        <c:auto val="1"/>
        <c:lblAlgn val="ctr"/>
        <c:lblOffset val="100"/>
      </c:catAx>
      <c:valAx>
        <c:axId val="140032640"/>
        <c:scaling>
          <c:orientation val="minMax"/>
        </c:scaling>
        <c:axPos val="l"/>
        <c:majorGridlines/>
        <c:numFmt formatCode="0%" sourceLinked="1"/>
        <c:tickLblPos val="nextTo"/>
        <c:crossAx val="140031104"/>
        <c:crosses val="autoZero"/>
        <c:crossBetween val="between"/>
      </c:valAx>
    </c:plotArea>
    <c:legend>
      <c:legendPos val="b"/>
      <c:legendEntry>
        <c:idx val="7"/>
        <c:delete val="1"/>
      </c:legendEntry>
      <c:layout>
        <c:manualLayout>
          <c:xMode val="edge"/>
          <c:yMode val="edge"/>
          <c:x val="4.7069480898221126E-2"/>
          <c:y val="0.66746198391867684"/>
          <c:w val="0.89351535919121172"/>
          <c:h val="0.31435633045869282"/>
        </c:manualLayout>
      </c:layout>
      <c:txPr>
        <a:bodyPr/>
        <a:lstStyle/>
        <a:p>
          <a:pPr>
            <a:defRPr sz="1500"/>
          </a:pPr>
          <a:endParaRPr lang="en-US"/>
        </a:p>
      </c:txPr>
    </c:legend>
    <c:plotVisOnly val="1"/>
    <c:dispBlanksAs val="gap"/>
  </c:chart>
  <c:externalData r:id="rId1"/>
</c:chartSpace>
</file>

<file path=ppt/charts/chart6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Sheet2!$G$509</c:f>
              <c:strCache>
                <c:ptCount val="1"/>
                <c:pt idx="0">
                  <c:v>Gets a bill</c:v>
                </c:pt>
              </c:strCache>
            </c:strRef>
          </c:tx>
          <c:spPr>
            <a:solidFill>
              <a:srgbClr val="C00000"/>
            </a:solidFill>
          </c:spPr>
          <c:cat>
            <c:strRef>
              <c:f>Sheet2!$H$508:$J$508</c:f>
              <c:strCache>
                <c:ptCount val="3"/>
                <c:pt idx="0">
                  <c:v>BangladeshI cities</c:v>
                </c:pt>
                <c:pt idx="1">
                  <c:v>Indian cities</c:v>
                </c:pt>
                <c:pt idx="2">
                  <c:v>Sri Lankan cities</c:v>
                </c:pt>
              </c:strCache>
            </c:strRef>
          </c:cat>
          <c:val>
            <c:numRef>
              <c:f>Sheet2!$H$509:$J$509</c:f>
              <c:numCache>
                <c:formatCode>0%</c:formatCode>
                <c:ptCount val="3"/>
                <c:pt idx="0">
                  <c:v>0.59277108433734937</c:v>
                </c:pt>
                <c:pt idx="1">
                  <c:v>0.44408945686900958</c:v>
                </c:pt>
                <c:pt idx="2">
                  <c:v>0.9441069258809206</c:v>
                </c:pt>
              </c:numCache>
            </c:numRef>
          </c:val>
        </c:ser>
        <c:ser>
          <c:idx val="1"/>
          <c:order val="1"/>
          <c:tx>
            <c:strRef>
              <c:f>Sheet2!$G$510</c:f>
              <c:strCache>
                <c:ptCount val="1"/>
                <c:pt idx="0">
                  <c:v>Don’t get a bill</c:v>
                </c:pt>
              </c:strCache>
            </c:strRef>
          </c:tx>
          <c:spPr>
            <a:solidFill>
              <a:srgbClr val="D99694"/>
            </a:solidFill>
          </c:spPr>
          <c:cat>
            <c:strRef>
              <c:f>Sheet2!$H$508:$J$508</c:f>
              <c:strCache>
                <c:ptCount val="3"/>
                <c:pt idx="0">
                  <c:v>BangladeshI cities</c:v>
                </c:pt>
                <c:pt idx="1">
                  <c:v>Indian cities</c:v>
                </c:pt>
                <c:pt idx="2">
                  <c:v>Sri Lankan cities</c:v>
                </c:pt>
              </c:strCache>
            </c:strRef>
          </c:cat>
          <c:val>
            <c:numRef>
              <c:f>Sheet2!$H$510:$J$510</c:f>
              <c:numCache>
                <c:formatCode>0%</c:formatCode>
                <c:ptCount val="3"/>
                <c:pt idx="0">
                  <c:v>0.39879518072289188</c:v>
                </c:pt>
                <c:pt idx="1">
                  <c:v>0.45047923322683708</c:v>
                </c:pt>
                <c:pt idx="2">
                  <c:v>4.7387606318347798E-2</c:v>
                </c:pt>
              </c:numCache>
            </c:numRef>
          </c:val>
        </c:ser>
        <c:ser>
          <c:idx val="2"/>
          <c:order val="2"/>
          <c:tx>
            <c:strRef>
              <c:f>Sheet2!$G$511</c:f>
              <c:strCache>
                <c:ptCount val="1"/>
                <c:pt idx="0">
                  <c:v>Not applicable</c:v>
                </c:pt>
              </c:strCache>
            </c:strRef>
          </c:tx>
          <c:spPr>
            <a:solidFill>
              <a:schemeClr val="tx1">
                <a:lumMod val="50000"/>
                <a:lumOff val="50000"/>
              </a:schemeClr>
            </a:solidFill>
          </c:spPr>
          <c:cat>
            <c:strRef>
              <c:f>Sheet2!$H$508:$J$508</c:f>
              <c:strCache>
                <c:ptCount val="3"/>
                <c:pt idx="0">
                  <c:v>BangladeshI cities</c:v>
                </c:pt>
                <c:pt idx="1">
                  <c:v>Indian cities</c:v>
                </c:pt>
                <c:pt idx="2">
                  <c:v>Sri Lankan cities</c:v>
                </c:pt>
              </c:strCache>
            </c:strRef>
          </c:cat>
          <c:val>
            <c:numRef>
              <c:f>Sheet2!$H$511:$J$511</c:f>
              <c:numCache>
                <c:formatCode>0%</c:formatCode>
                <c:ptCount val="3"/>
                <c:pt idx="0">
                  <c:v>8.4337349397590987E-3</c:v>
                </c:pt>
                <c:pt idx="1">
                  <c:v>0.10543130990415336</c:v>
                </c:pt>
                <c:pt idx="2">
                  <c:v>8.5054678007291037E-3</c:v>
                </c:pt>
              </c:numCache>
            </c:numRef>
          </c:val>
        </c:ser>
        <c:dLbls/>
        <c:overlap val="100"/>
        <c:axId val="140094464"/>
        <c:axId val="140108544"/>
      </c:barChart>
      <c:catAx>
        <c:axId val="140094464"/>
        <c:scaling>
          <c:orientation val="minMax"/>
        </c:scaling>
        <c:axPos val="b"/>
        <c:tickLblPos val="nextTo"/>
        <c:txPr>
          <a:bodyPr/>
          <a:lstStyle/>
          <a:p>
            <a:pPr>
              <a:defRPr sz="1500"/>
            </a:pPr>
            <a:endParaRPr lang="en-US"/>
          </a:p>
        </c:txPr>
        <c:crossAx val="140108544"/>
        <c:crosses val="autoZero"/>
        <c:auto val="1"/>
        <c:lblAlgn val="ctr"/>
        <c:lblOffset val="100"/>
      </c:catAx>
      <c:valAx>
        <c:axId val="140108544"/>
        <c:scaling>
          <c:orientation val="minMax"/>
        </c:scaling>
        <c:axPos val="l"/>
        <c:majorGridlines/>
        <c:numFmt formatCode="0%" sourceLinked="1"/>
        <c:tickLblPos val="nextTo"/>
        <c:crossAx val="140094464"/>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6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Sheet1!$B$155</c:f>
              <c:strCache>
                <c:ptCount val="1"/>
                <c:pt idx="0">
                  <c:v>Gets a bill</c:v>
                </c:pt>
              </c:strCache>
            </c:strRef>
          </c:tx>
          <c:spPr>
            <a:solidFill>
              <a:srgbClr val="C00000"/>
            </a:solidFill>
          </c:spPr>
          <c:dLbls>
            <c:dLbl>
              <c:idx val="0"/>
              <c:showVal val="1"/>
            </c:dLbl>
            <c:dLbl>
              <c:idx val="1"/>
              <c:showVal val="1"/>
            </c:dLbl>
            <c:delete val="1"/>
            <c:txPr>
              <a:bodyPr/>
              <a:lstStyle/>
              <a:p>
                <a:pPr>
                  <a:defRPr sz="1300"/>
                </a:pPr>
                <a:endParaRPr lang="en-US"/>
              </a:p>
            </c:txPr>
          </c:dLbls>
          <c:cat>
            <c:multiLvlStrRef>
              <c:f>Sheet1!$C$153:$H$154</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Sheet1!$C$155:$H$155</c:f>
              <c:numCache>
                <c:formatCode>0%</c:formatCode>
                <c:ptCount val="6"/>
                <c:pt idx="0">
                  <c:v>0.4800000000000002</c:v>
                </c:pt>
                <c:pt idx="1">
                  <c:v>0.70800000000000041</c:v>
                </c:pt>
                <c:pt idx="2">
                  <c:v>0.59</c:v>
                </c:pt>
                <c:pt idx="3">
                  <c:v>0.35700000000000021</c:v>
                </c:pt>
                <c:pt idx="4">
                  <c:v>0.93500000000000005</c:v>
                </c:pt>
                <c:pt idx="5">
                  <c:v>0.9540000000000004</c:v>
                </c:pt>
              </c:numCache>
            </c:numRef>
          </c:val>
        </c:ser>
        <c:ser>
          <c:idx val="1"/>
          <c:order val="1"/>
          <c:tx>
            <c:strRef>
              <c:f>Sheet1!$B$156</c:f>
              <c:strCache>
                <c:ptCount val="1"/>
                <c:pt idx="0">
                  <c:v>Don’t get a bill</c:v>
                </c:pt>
              </c:strCache>
            </c:strRef>
          </c:tx>
          <c:spPr>
            <a:solidFill>
              <a:srgbClr val="D99694"/>
            </a:solidFill>
          </c:spPr>
          <c:cat>
            <c:multiLvlStrRef>
              <c:f>Sheet1!$C$153:$H$154</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Sheet1!$C$156:$H$156</c:f>
              <c:numCache>
                <c:formatCode>0%</c:formatCode>
                <c:ptCount val="6"/>
                <c:pt idx="0">
                  <c:v>0.50600000000000001</c:v>
                </c:pt>
                <c:pt idx="1">
                  <c:v>0.2900000000000002</c:v>
                </c:pt>
                <c:pt idx="2">
                  <c:v>0.40200000000000002</c:v>
                </c:pt>
                <c:pt idx="3">
                  <c:v>0.4800000000000002</c:v>
                </c:pt>
                <c:pt idx="4">
                  <c:v>5.6000000000000001E-2</c:v>
                </c:pt>
                <c:pt idx="5">
                  <c:v>3.9000000000000014E-2</c:v>
                </c:pt>
              </c:numCache>
            </c:numRef>
          </c:val>
        </c:ser>
        <c:ser>
          <c:idx val="2"/>
          <c:order val="2"/>
          <c:tx>
            <c:strRef>
              <c:f>Sheet1!$B$157</c:f>
              <c:strCache>
                <c:ptCount val="1"/>
                <c:pt idx="0">
                  <c:v>Not applicable</c:v>
                </c:pt>
              </c:strCache>
            </c:strRef>
          </c:tx>
          <c:spPr>
            <a:solidFill>
              <a:schemeClr val="bg1">
                <a:lumMod val="50000"/>
              </a:schemeClr>
            </a:solidFill>
          </c:spPr>
          <c:cat>
            <c:multiLvlStrRef>
              <c:f>Sheet1!$C$153:$H$154</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Sheet1!$C$157:$H$157</c:f>
              <c:numCache>
                <c:formatCode>0%</c:formatCode>
                <c:ptCount val="6"/>
                <c:pt idx="0">
                  <c:v>1.4E-2</c:v>
                </c:pt>
                <c:pt idx="1">
                  <c:v>2.0000000000000018E-3</c:v>
                </c:pt>
                <c:pt idx="2">
                  <c:v>9.0000000000000028E-3</c:v>
                </c:pt>
                <c:pt idx="3">
                  <c:v>0.16300000000000001</c:v>
                </c:pt>
                <c:pt idx="4">
                  <c:v>1.0000000000000005E-2</c:v>
                </c:pt>
                <c:pt idx="5">
                  <c:v>7.0000000000000036E-3</c:v>
                </c:pt>
              </c:numCache>
            </c:numRef>
          </c:val>
        </c:ser>
        <c:dLbls/>
        <c:overlap val="100"/>
        <c:axId val="139950720"/>
        <c:axId val="139960704"/>
      </c:barChart>
      <c:catAx>
        <c:axId val="139950720"/>
        <c:scaling>
          <c:orientation val="minMax"/>
        </c:scaling>
        <c:axPos val="b"/>
        <c:tickLblPos val="nextTo"/>
        <c:txPr>
          <a:bodyPr/>
          <a:lstStyle/>
          <a:p>
            <a:pPr>
              <a:defRPr sz="1500"/>
            </a:pPr>
            <a:endParaRPr lang="en-US"/>
          </a:p>
        </c:txPr>
        <c:crossAx val="139960704"/>
        <c:crosses val="autoZero"/>
        <c:auto val="1"/>
        <c:lblAlgn val="ctr"/>
        <c:lblOffset val="100"/>
      </c:catAx>
      <c:valAx>
        <c:axId val="139960704"/>
        <c:scaling>
          <c:orientation val="minMax"/>
        </c:scaling>
        <c:axPos val="l"/>
        <c:majorGridlines/>
        <c:numFmt formatCode="0%" sourceLinked="1"/>
        <c:tickLblPos val="nextTo"/>
        <c:crossAx val="139950720"/>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6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Sheet2!$G$538</c:f>
              <c:strCache>
                <c:ptCount val="1"/>
                <c:pt idx="0">
                  <c:v>Satisied with information in bill</c:v>
                </c:pt>
              </c:strCache>
            </c:strRef>
          </c:tx>
          <c:spPr>
            <a:solidFill>
              <a:srgbClr val="C00000"/>
            </a:solidFill>
          </c:spPr>
          <c:cat>
            <c:strRef>
              <c:f>Sheet2!$H$537:$J$537</c:f>
              <c:strCache>
                <c:ptCount val="3"/>
                <c:pt idx="0">
                  <c:v>Bangladeshi cities</c:v>
                </c:pt>
                <c:pt idx="1">
                  <c:v>Indian cities</c:v>
                </c:pt>
                <c:pt idx="2">
                  <c:v>Sri Lankan cities</c:v>
                </c:pt>
              </c:strCache>
            </c:strRef>
          </c:cat>
          <c:val>
            <c:numRef>
              <c:f>Sheet2!$H$538:$J$538</c:f>
              <c:numCache>
                <c:formatCode>0%</c:formatCode>
                <c:ptCount val="3"/>
                <c:pt idx="0">
                  <c:v>0.61991869918699183</c:v>
                </c:pt>
                <c:pt idx="1">
                  <c:v>0.85611510791366907</c:v>
                </c:pt>
                <c:pt idx="2">
                  <c:v>0.78764478764479062</c:v>
                </c:pt>
              </c:numCache>
            </c:numRef>
          </c:val>
        </c:ser>
        <c:ser>
          <c:idx val="1"/>
          <c:order val="1"/>
          <c:tx>
            <c:strRef>
              <c:f>Sheet2!$G$539</c:f>
              <c:strCache>
                <c:ptCount val="1"/>
                <c:pt idx="0">
                  <c:v>Not satisfied with information in bill</c:v>
                </c:pt>
              </c:strCache>
            </c:strRef>
          </c:tx>
          <c:spPr>
            <a:solidFill>
              <a:schemeClr val="tx1">
                <a:lumMod val="65000"/>
                <a:lumOff val="35000"/>
              </a:schemeClr>
            </a:solidFill>
          </c:spPr>
          <c:cat>
            <c:strRef>
              <c:f>Sheet2!$H$537:$J$537</c:f>
              <c:strCache>
                <c:ptCount val="3"/>
                <c:pt idx="0">
                  <c:v>Bangladeshi cities</c:v>
                </c:pt>
                <c:pt idx="1">
                  <c:v>Indian cities</c:v>
                </c:pt>
                <c:pt idx="2">
                  <c:v>Sri Lankan cities</c:v>
                </c:pt>
              </c:strCache>
            </c:strRef>
          </c:cat>
          <c:val>
            <c:numRef>
              <c:f>Sheet2!$H$539:$J$539</c:f>
              <c:numCache>
                <c:formatCode>0%</c:formatCode>
                <c:ptCount val="3"/>
                <c:pt idx="0">
                  <c:v>0.31097560975609867</c:v>
                </c:pt>
                <c:pt idx="1">
                  <c:v>0.1366906474820144</c:v>
                </c:pt>
                <c:pt idx="2">
                  <c:v>0.13513513513513567</c:v>
                </c:pt>
              </c:numCache>
            </c:numRef>
          </c:val>
        </c:ser>
        <c:ser>
          <c:idx val="2"/>
          <c:order val="2"/>
          <c:tx>
            <c:strRef>
              <c:f>Sheet2!$G$540</c:f>
              <c:strCache>
                <c:ptCount val="1"/>
                <c:pt idx="0">
                  <c:v>Can't say</c:v>
                </c:pt>
              </c:strCache>
            </c:strRef>
          </c:tx>
          <c:spPr>
            <a:solidFill>
              <a:schemeClr val="bg1">
                <a:lumMod val="65000"/>
              </a:schemeClr>
            </a:solidFill>
          </c:spPr>
          <c:cat>
            <c:strRef>
              <c:f>Sheet2!$H$537:$J$537</c:f>
              <c:strCache>
                <c:ptCount val="3"/>
                <c:pt idx="0">
                  <c:v>Bangladeshi cities</c:v>
                </c:pt>
                <c:pt idx="1">
                  <c:v>Indian cities</c:v>
                </c:pt>
                <c:pt idx="2">
                  <c:v>Sri Lankan cities</c:v>
                </c:pt>
              </c:strCache>
            </c:strRef>
          </c:cat>
          <c:val>
            <c:numRef>
              <c:f>Sheet2!$H$540:$J$540</c:f>
              <c:numCache>
                <c:formatCode>0%</c:formatCode>
                <c:ptCount val="3"/>
                <c:pt idx="0">
                  <c:v>6.9105691056910945E-2</c:v>
                </c:pt>
                <c:pt idx="1">
                  <c:v>7.1942446043165523E-3</c:v>
                </c:pt>
                <c:pt idx="2">
                  <c:v>7.7220077220077218E-2</c:v>
                </c:pt>
              </c:numCache>
            </c:numRef>
          </c:val>
        </c:ser>
        <c:dLbls/>
        <c:overlap val="100"/>
        <c:axId val="140262400"/>
        <c:axId val="140272384"/>
      </c:barChart>
      <c:catAx>
        <c:axId val="140262400"/>
        <c:scaling>
          <c:orientation val="minMax"/>
        </c:scaling>
        <c:axPos val="b"/>
        <c:tickLblPos val="nextTo"/>
        <c:txPr>
          <a:bodyPr/>
          <a:lstStyle/>
          <a:p>
            <a:pPr>
              <a:defRPr sz="1500"/>
            </a:pPr>
            <a:endParaRPr lang="en-US"/>
          </a:p>
        </c:txPr>
        <c:crossAx val="140272384"/>
        <c:crosses val="autoZero"/>
        <c:auto val="1"/>
        <c:lblAlgn val="ctr"/>
        <c:lblOffset val="100"/>
      </c:catAx>
      <c:valAx>
        <c:axId val="140272384"/>
        <c:scaling>
          <c:orientation val="minMax"/>
        </c:scaling>
        <c:axPos val="l"/>
        <c:majorGridlines/>
        <c:numFmt formatCode="0%" sourceLinked="1"/>
        <c:tickLblPos val="nextTo"/>
        <c:crossAx val="140262400"/>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65.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1"/>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Electricity!$A$590:$A$591</c:f>
              <c:strCache>
                <c:ptCount val="2"/>
                <c:pt idx="0">
                  <c:v>Gets a bill</c:v>
                </c:pt>
                <c:pt idx="1">
                  <c:v>Don’t get a bill/ NA</c:v>
                </c:pt>
              </c:strCache>
            </c:strRef>
          </c:cat>
          <c:val>
            <c:numRef>
              <c:f>Electricity!$B$590:$B$591</c:f>
              <c:numCache>
                <c:formatCode>0%</c:formatCode>
                <c:ptCount val="2"/>
                <c:pt idx="0">
                  <c:v>0.59</c:v>
                </c:pt>
                <c:pt idx="1">
                  <c:v>0.4100000000000002</c:v>
                </c:pt>
              </c:numCache>
            </c:numRef>
          </c:val>
        </c:ser>
        <c:dLbls/>
        <c:firstSliceAng val="0"/>
      </c:pieChart>
    </c:plotArea>
    <c:legend>
      <c:legendPos val="b"/>
      <c:legendEntry>
        <c:idx val="1"/>
        <c:delete val="1"/>
      </c:legendEntry>
    </c:legend>
    <c:plotVisOnly val="1"/>
    <c:dispBlanksAs val="zero"/>
  </c:chart>
  <c:externalData r:id="rId1"/>
</c:chartSpace>
</file>

<file path=ppt/charts/chart66.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percentStacked"/>
        <c:ser>
          <c:idx val="0"/>
          <c:order val="0"/>
          <c:tx>
            <c:strRef>
              <c:f>Sheet2!$H$311</c:f>
              <c:strCache>
                <c:ptCount val="1"/>
                <c:pt idx="0">
                  <c:v>Have not done anything</c:v>
                </c:pt>
              </c:strCache>
            </c:strRef>
          </c:tx>
          <c:spPr>
            <a:solidFill>
              <a:srgbClr val="800000"/>
            </a:solidFill>
          </c:spPr>
          <c:cat>
            <c:strRef>
              <c:f>Sheet2!$I$310:$K$310</c:f>
              <c:strCache>
                <c:ptCount val="3"/>
                <c:pt idx="0">
                  <c:v>Bangladeshi cities</c:v>
                </c:pt>
                <c:pt idx="1">
                  <c:v>Indian cities</c:v>
                </c:pt>
                <c:pt idx="2">
                  <c:v>Sri Lankan cities</c:v>
                </c:pt>
              </c:strCache>
            </c:strRef>
          </c:cat>
          <c:val>
            <c:numRef>
              <c:f>Sheet2!$I$311:$K$311</c:f>
              <c:numCache>
                <c:formatCode>0%</c:formatCode>
                <c:ptCount val="3"/>
                <c:pt idx="0">
                  <c:v>0.18772563176895321</c:v>
                </c:pt>
                <c:pt idx="1">
                  <c:v>0.1948881789137378</c:v>
                </c:pt>
                <c:pt idx="2">
                  <c:v>0.20534629404617288</c:v>
                </c:pt>
              </c:numCache>
            </c:numRef>
          </c:val>
        </c:ser>
        <c:ser>
          <c:idx val="1"/>
          <c:order val="1"/>
          <c:tx>
            <c:strRef>
              <c:f>Sheet2!$H$312</c:f>
              <c:strCache>
                <c:ptCount val="1"/>
                <c:pt idx="0">
                  <c:v>Switched to energy efficient light bulbs</c:v>
                </c:pt>
              </c:strCache>
            </c:strRef>
          </c:tx>
          <c:spPr>
            <a:solidFill>
              <a:srgbClr val="C00000"/>
            </a:solidFill>
          </c:spPr>
          <c:dLbls>
            <c:txPr>
              <a:bodyPr/>
              <a:lstStyle/>
              <a:p>
                <a:pPr>
                  <a:defRPr sz="1300">
                    <a:solidFill>
                      <a:schemeClr val="bg1">
                        <a:lumMod val="95000"/>
                      </a:schemeClr>
                    </a:solidFill>
                  </a:defRPr>
                </a:pPr>
                <a:endParaRPr lang="en-US"/>
              </a:p>
            </c:txPr>
            <c:showVal val="1"/>
          </c:dLbls>
          <c:cat>
            <c:strRef>
              <c:f>Sheet2!$I$310:$K$310</c:f>
              <c:strCache>
                <c:ptCount val="3"/>
                <c:pt idx="0">
                  <c:v>Bangladeshi cities</c:v>
                </c:pt>
                <c:pt idx="1">
                  <c:v>Indian cities</c:v>
                </c:pt>
                <c:pt idx="2">
                  <c:v>Sri Lankan cities</c:v>
                </c:pt>
              </c:strCache>
            </c:strRef>
          </c:cat>
          <c:val>
            <c:numRef>
              <c:f>Sheet2!$I$312:$K$312</c:f>
              <c:numCache>
                <c:formatCode>0%</c:formatCode>
                <c:ptCount val="3"/>
                <c:pt idx="0">
                  <c:v>0.75090252707581262</c:v>
                </c:pt>
                <c:pt idx="1">
                  <c:v>0.34185303514376997</c:v>
                </c:pt>
                <c:pt idx="2">
                  <c:v>0.61360874848116664</c:v>
                </c:pt>
              </c:numCache>
            </c:numRef>
          </c:val>
        </c:ser>
        <c:ser>
          <c:idx val="2"/>
          <c:order val="2"/>
          <c:tx>
            <c:strRef>
              <c:f>Sheet2!$H$313</c:f>
              <c:strCache>
                <c:ptCount val="1"/>
                <c:pt idx="0">
                  <c:v>Turn off unnecessary appliances/lights </c:v>
                </c:pt>
              </c:strCache>
            </c:strRef>
          </c:tx>
          <c:spPr>
            <a:solidFill>
              <a:srgbClr val="D99694"/>
            </a:solidFill>
          </c:spPr>
          <c:cat>
            <c:strRef>
              <c:f>Sheet2!$I$310:$K$310</c:f>
              <c:strCache>
                <c:ptCount val="3"/>
                <c:pt idx="0">
                  <c:v>Bangladeshi cities</c:v>
                </c:pt>
                <c:pt idx="1">
                  <c:v>Indian cities</c:v>
                </c:pt>
                <c:pt idx="2">
                  <c:v>Sri Lankan cities</c:v>
                </c:pt>
              </c:strCache>
            </c:strRef>
          </c:cat>
          <c:val>
            <c:numRef>
              <c:f>Sheet2!$I$313:$K$313</c:f>
              <c:numCache>
                <c:formatCode>0%</c:formatCode>
                <c:ptCount val="3"/>
                <c:pt idx="0">
                  <c:v>5.0541516245487361E-2</c:v>
                </c:pt>
                <c:pt idx="1">
                  <c:v>0.42492012779552762</c:v>
                </c:pt>
                <c:pt idx="2">
                  <c:v>0.16281895504252741</c:v>
                </c:pt>
              </c:numCache>
            </c:numRef>
          </c:val>
        </c:ser>
        <c:ser>
          <c:idx val="3"/>
          <c:order val="3"/>
          <c:tx>
            <c:strRef>
              <c:f>Sheet2!$H$314</c:f>
              <c:strCache>
                <c:ptCount val="1"/>
                <c:pt idx="0">
                  <c:v>Run appliances at off peak rate hours</c:v>
                </c:pt>
              </c:strCache>
            </c:strRef>
          </c:tx>
          <c:spPr>
            <a:solidFill>
              <a:schemeClr val="bg1">
                <a:lumMod val="50000"/>
              </a:schemeClr>
            </a:solidFill>
          </c:spPr>
          <c:cat>
            <c:strRef>
              <c:f>Sheet2!$I$310:$K$310</c:f>
              <c:strCache>
                <c:ptCount val="3"/>
                <c:pt idx="0">
                  <c:v>Bangladeshi cities</c:v>
                </c:pt>
                <c:pt idx="1">
                  <c:v>Indian cities</c:v>
                </c:pt>
                <c:pt idx="2">
                  <c:v>Sri Lankan cities</c:v>
                </c:pt>
              </c:strCache>
            </c:strRef>
          </c:cat>
          <c:val>
            <c:numRef>
              <c:f>Sheet2!$I$314:$K$314</c:f>
              <c:numCache>
                <c:formatCode>0%</c:formatCode>
                <c:ptCount val="3"/>
                <c:pt idx="0">
                  <c:v>6.0168471720818423E-3</c:v>
                </c:pt>
                <c:pt idx="1">
                  <c:v>3.1948881789137379E-2</c:v>
                </c:pt>
                <c:pt idx="2">
                  <c:v>1.7010935601458083E-2</c:v>
                </c:pt>
              </c:numCache>
            </c:numRef>
          </c:val>
        </c:ser>
        <c:ser>
          <c:idx val="4"/>
          <c:order val="4"/>
          <c:tx>
            <c:strRef>
              <c:f>Sheet2!$H$315</c:f>
              <c:strCache>
                <c:ptCount val="1"/>
                <c:pt idx="0">
                  <c:v>Other</c:v>
                </c:pt>
              </c:strCache>
            </c:strRef>
          </c:tx>
          <c:spPr>
            <a:solidFill>
              <a:schemeClr val="bg1">
                <a:lumMod val="85000"/>
              </a:schemeClr>
            </a:solidFill>
          </c:spPr>
          <c:cat>
            <c:strRef>
              <c:f>Sheet2!$I$310:$K$310</c:f>
              <c:strCache>
                <c:ptCount val="3"/>
                <c:pt idx="0">
                  <c:v>Bangladeshi cities</c:v>
                </c:pt>
                <c:pt idx="1">
                  <c:v>Indian cities</c:v>
                </c:pt>
                <c:pt idx="2">
                  <c:v>Sri Lankan cities</c:v>
                </c:pt>
              </c:strCache>
            </c:strRef>
          </c:cat>
          <c:val>
            <c:numRef>
              <c:f>Sheet2!$I$315:$K$315</c:f>
              <c:numCache>
                <c:formatCode>0%</c:formatCode>
                <c:ptCount val="3"/>
                <c:pt idx="0">
                  <c:v>4.8134777376654635E-3</c:v>
                </c:pt>
                <c:pt idx="1">
                  <c:v>6.3897763578274784E-3</c:v>
                </c:pt>
                <c:pt idx="2">
                  <c:v>1.2150668286755781E-3</c:v>
                </c:pt>
              </c:numCache>
            </c:numRef>
          </c:val>
        </c:ser>
        <c:dLbls/>
        <c:overlap val="100"/>
        <c:axId val="140181888"/>
        <c:axId val="140183424"/>
      </c:barChart>
      <c:catAx>
        <c:axId val="140181888"/>
        <c:scaling>
          <c:orientation val="minMax"/>
        </c:scaling>
        <c:axPos val="b"/>
        <c:tickLblPos val="nextTo"/>
        <c:txPr>
          <a:bodyPr/>
          <a:lstStyle/>
          <a:p>
            <a:pPr>
              <a:defRPr sz="1500"/>
            </a:pPr>
            <a:endParaRPr lang="en-US"/>
          </a:p>
        </c:txPr>
        <c:crossAx val="140183424"/>
        <c:crosses val="autoZero"/>
        <c:auto val="1"/>
        <c:lblAlgn val="ctr"/>
        <c:lblOffset val="100"/>
      </c:catAx>
      <c:valAx>
        <c:axId val="140183424"/>
        <c:scaling>
          <c:orientation val="minMax"/>
        </c:scaling>
        <c:axPos val="l"/>
        <c:majorGridlines/>
        <c:numFmt formatCode="0%" sourceLinked="1"/>
        <c:tickLblPos val="nextTo"/>
        <c:crossAx val="140181888"/>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67.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Sheet2!$H$573</c:f>
              <c:strCache>
                <c:ptCount val="1"/>
                <c:pt idx="0">
                  <c:v>Bangladeshi cities</c:v>
                </c:pt>
              </c:strCache>
            </c:strRef>
          </c:tx>
          <c:spPr>
            <a:solidFill>
              <a:srgbClr val="00B050"/>
            </a:solidFill>
          </c:spPr>
          <c:cat>
            <c:strRef>
              <c:f>Sheet2!$G$574:$G$578</c:f>
              <c:strCache>
                <c:ptCount val="5"/>
                <c:pt idx="0">
                  <c:v>Blackouts </c:v>
                </c:pt>
                <c:pt idx="1">
                  <c:v>Voltage fluctuations</c:v>
                </c:pt>
                <c:pt idx="2">
                  <c:v>Meter malfunction</c:v>
                </c:pt>
                <c:pt idx="3">
                  <c:v>Delayed bill </c:v>
                </c:pt>
                <c:pt idx="4">
                  <c:v>Inaccurate bill </c:v>
                </c:pt>
              </c:strCache>
            </c:strRef>
          </c:cat>
          <c:val>
            <c:numRef>
              <c:f>Sheet2!$H$574:$H$578</c:f>
              <c:numCache>
                <c:formatCode>0%</c:formatCode>
                <c:ptCount val="5"/>
                <c:pt idx="0">
                  <c:v>0.96750902527075811</c:v>
                </c:pt>
                <c:pt idx="1">
                  <c:v>0.66787003610108886</c:v>
                </c:pt>
                <c:pt idx="2">
                  <c:v>0.10108303249097471</c:v>
                </c:pt>
                <c:pt idx="3">
                  <c:v>4.0914560770156407E-2</c:v>
                </c:pt>
                <c:pt idx="4">
                  <c:v>0.17809867629362214</c:v>
                </c:pt>
              </c:numCache>
            </c:numRef>
          </c:val>
        </c:ser>
        <c:ser>
          <c:idx val="1"/>
          <c:order val="1"/>
          <c:tx>
            <c:strRef>
              <c:f>Sheet2!$I$573</c:f>
              <c:strCache>
                <c:ptCount val="1"/>
                <c:pt idx="0">
                  <c:v>Indian cities</c:v>
                </c:pt>
              </c:strCache>
            </c:strRef>
          </c:tx>
          <c:spPr>
            <a:solidFill>
              <a:srgbClr val="FFC000"/>
            </a:solidFill>
          </c:spPr>
          <c:cat>
            <c:strRef>
              <c:f>Sheet2!$G$574:$G$578</c:f>
              <c:strCache>
                <c:ptCount val="5"/>
                <c:pt idx="0">
                  <c:v>Blackouts </c:v>
                </c:pt>
                <c:pt idx="1">
                  <c:v>Voltage fluctuations</c:v>
                </c:pt>
                <c:pt idx="2">
                  <c:v>Meter malfunction</c:v>
                </c:pt>
                <c:pt idx="3">
                  <c:v>Delayed bill </c:v>
                </c:pt>
                <c:pt idx="4">
                  <c:v>Inaccurate bill </c:v>
                </c:pt>
              </c:strCache>
            </c:strRef>
          </c:cat>
          <c:val>
            <c:numRef>
              <c:f>Sheet2!$I$574:$I$578</c:f>
              <c:numCache>
                <c:formatCode>0%</c:formatCode>
                <c:ptCount val="5"/>
                <c:pt idx="0">
                  <c:v>0.71884984025559617</c:v>
                </c:pt>
                <c:pt idx="1">
                  <c:v>0.50798722044728439</c:v>
                </c:pt>
                <c:pt idx="2">
                  <c:v>9.9041533546325833E-2</c:v>
                </c:pt>
                <c:pt idx="3">
                  <c:v>6.0702875399361034E-2</c:v>
                </c:pt>
                <c:pt idx="4">
                  <c:v>6.7092651757188926E-2</c:v>
                </c:pt>
              </c:numCache>
            </c:numRef>
          </c:val>
        </c:ser>
        <c:ser>
          <c:idx val="2"/>
          <c:order val="2"/>
          <c:tx>
            <c:strRef>
              <c:f>Sheet2!$J$573</c:f>
              <c:strCache>
                <c:ptCount val="1"/>
                <c:pt idx="0">
                  <c:v>Sri Lankan cities</c:v>
                </c:pt>
              </c:strCache>
            </c:strRef>
          </c:tx>
          <c:spPr>
            <a:solidFill>
              <a:srgbClr val="0070C0"/>
            </a:solidFill>
          </c:spPr>
          <c:cat>
            <c:strRef>
              <c:f>Sheet2!$G$574:$G$578</c:f>
              <c:strCache>
                <c:ptCount val="5"/>
                <c:pt idx="0">
                  <c:v>Blackouts </c:v>
                </c:pt>
                <c:pt idx="1">
                  <c:v>Voltage fluctuations</c:v>
                </c:pt>
                <c:pt idx="2">
                  <c:v>Meter malfunction</c:v>
                </c:pt>
                <c:pt idx="3">
                  <c:v>Delayed bill </c:v>
                </c:pt>
                <c:pt idx="4">
                  <c:v>Inaccurate bill </c:v>
                </c:pt>
              </c:strCache>
            </c:strRef>
          </c:cat>
          <c:val>
            <c:numRef>
              <c:f>Sheet2!$J$574:$J$578</c:f>
              <c:numCache>
                <c:formatCode>0%</c:formatCode>
                <c:ptCount val="5"/>
                <c:pt idx="0">
                  <c:v>0.83596597812879958</c:v>
                </c:pt>
                <c:pt idx="1">
                  <c:v>0.27703523693803123</c:v>
                </c:pt>
                <c:pt idx="2">
                  <c:v>4.0097205346294074E-2</c:v>
                </c:pt>
                <c:pt idx="3">
                  <c:v>2.6731470230862701E-2</c:v>
                </c:pt>
                <c:pt idx="4">
                  <c:v>1.8226002430133659E-2</c:v>
                </c:pt>
              </c:numCache>
            </c:numRef>
          </c:val>
        </c:ser>
        <c:dLbls/>
        <c:axId val="140242944"/>
        <c:axId val="140244480"/>
      </c:barChart>
      <c:catAx>
        <c:axId val="140242944"/>
        <c:scaling>
          <c:orientation val="minMax"/>
        </c:scaling>
        <c:axPos val="b"/>
        <c:tickLblPos val="nextTo"/>
        <c:txPr>
          <a:bodyPr/>
          <a:lstStyle/>
          <a:p>
            <a:pPr>
              <a:defRPr sz="1500"/>
            </a:pPr>
            <a:endParaRPr lang="en-US"/>
          </a:p>
        </c:txPr>
        <c:crossAx val="140244480"/>
        <c:crosses val="autoZero"/>
        <c:auto val="1"/>
        <c:lblAlgn val="ctr"/>
        <c:lblOffset val="100"/>
      </c:catAx>
      <c:valAx>
        <c:axId val="140244480"/>
        <c:scaling>
          <c:orientation val="minMax"/>
          <c:max val="1"/>
        </c:scaling>
        <c:axPos val="l"/>
        <c:majorGridlines/>
        <c:numFmt formatCode="0%" sourceLinked="1"/>
        <c:tickLblPos val="nextTo"/>
        <c:crossAx val="140242944"/>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68.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Sheet2!$M$574</c:f>
              <c:strCache>
                <c:ptCount val="1"/>
                <c:pt idx="0">
                  <c:v>Blackouts </c:v>
                </c:pt>
              </c:strCache>
            </c:strRef>
          </c:tx>
          <c:spPr>
            <a:solidFill>
              <a:srgbClr val="C00000"/>
            </a:solidFill>
          </c:spPr>
          <c:cat>
            <c:strRef>
              <c:f>Sheet2!$N$573:$P$573</c:f>
              <c:strCache>
                <c:ptCount val="3"/>
                <c:pt idx="0">
                  <c:v>Bangladeshi cities</c:v>
                </c:pt>
                <c:pt idx="1">
                  <c:v>Indian cities</c:v>
                </c:pt>
                <c:pt idx="2">
                  <c:v>Sri Lankan cities</c:v>
                </c:pt>
              </c:strCache>
            </c:strRef>
          </c:cat>
          <c:val>
            <c:numRef>
              <c:f>Sheet2!$N$574:$P$574</c:f>
              <c:numCache>
                <c:formatCode>0%</c:formatCode>
                <c:ptCount val="3"/>
                <c:pt idx="0">
                  <c:v>0.96750902527075811</c:v>
                </c:pt>
                <c:pt idx="1">
                  <c:v>0.71884984025559617</c:v>
                </c:pt>
                <c:pt idx="2">
                  <c:v>0.83596597812879958</c:v>
                </c:pt>
              </c:numCache>
            </c:numRef>
          </c:val>
        </c:ser>
        <c:ser>
          <c:idx val="1"/>
          <c:order val="1"/>
          <c:tx>
            <c:strRef>
              <c:f>Sheet2!$M$575</c:f>
              <c:strCache>
                <c:ptCount val="1"/>
                <c:pt idx="0">
                  <c:v>Voltage fluctuations</c:v>
                </c:pt>
              </c:strCache>
            </c:strRef>
          </c:tx>
          <c:spPr>
            <a:solidFill>
              <a:srgbClr val="E3B0AF"/>
            </a:solidFill>
          </c:spPr>
          <c:cat>
            <c:strRef>
              <c:f>Sheet2!$N$573:$P$573</c:f>
              <c:strCache>
                <c:ptCount val="3"/>
                <c:pt idx="0">
                  <c:v>Bangladeshi cities</c:v>
                </c:pt>
                <c:pt idx="1">
                  <c:v>Indian cities</c:v>
                </c:pt>
                <c:pt idx="2">
                  <c:v>Sri Lankan cities</c:v>
                </c:pt>
              </c:strCache>
            </c:strRef>
          </c:cat>
          <c:val>
            <c:numRef>
              <c:f>Sheet2!$N$575:$P$575</c:f>
              <c:numCache>
                <c:formatCode>0%</c:formatCode>
                <c:ptCount val="3"/>
                <c:pt idx="0">
                  <c:v>0.66787003610108886</c:v>
                </c:pt>
                <c:pt idx="1">
                  <c:v>0.50798722044728439</c:v>
                </c:pt>
                <c:pt idx="2">
                  <c:v>0.27703523693803123</c:v>
                </c:pt>
              </c:numCache>
            </c:numRef>
          </c:val>
        </c:ser>
        <c:dLbls/>
        <c:axId val="140348032"/>
        <c:axId val="140358016"/>
      </c:barChart>
      <c:catAx>
        <c:axId val="140348032"/>
        <c:scaling>
          <c:orientation val="minMax"/>
        </c:scaling>
        <c:axPos val="b"/>
        <c:tickLblPos val="nextTo"/>
        <c:txPr>
          <a:bodyPr/>
          <a:lstStyle/>
          <a:p>
            <a:pPr>
              <a:defRPr sz="1500"/>
            </a:pPr>
            <a:endParaRPr lang="en-US"/>
          </a:p>
        </c:txPr>
        <c:crossAx val="140358016"/>
        <c:crosses val="autoZero"/>
        <c:auto val="1"/>
        <c:lblAlgn val="ctr"/>
        <c:lblOffset val="100"/>
      </c:catAx>
      <c:valAx>
        <c:axId val="140358016"/>
        <c:scaling>
          <c:orientation val="minMax"/>
          <c:max val="1"/>
        </c:scaling>
        <c:axPos val="l"/>
        <c:majorGridlines/>
        <c:numFmt formatCode="0%" sourceLinked="1"/>
        <c:tickLblPos val="nextTo"/>
        <c:crossAx val="140348032"/>
        <c:crosses val="autoZero"/>
        <c:crossBetween val="between"/>
      </c:valAx>
    </c:plotArea>
    <c:legend>
      <c:legendPos val="b"/>
      <c:layout>
        <c:manualLayout>
          <c:xMode val="edge"/>
          <c:yMode val="edge"/>
          <c:x val="0.16987330910559256"/>
          <c:y val="0.91258387538514207"/>
          <c:w val="0.8301266908944076"/>
          <c:h val="8.7416124614857912E-2"/>
        </c:manualLayout>
      </c:layout>
      <c:txPr>
        <a:bodyPr/>
        <a:lstStyle/>
        <a:p>
          <a:pPr>
            <a:defRPr sz="1500"/>
          </a:pPr>
          <a:endParaRPr lang="en-US"/>
        </a:p>
      </c:txPr>
    </c:legend>
    <c:plotVisOnly val="1"/>
    <c:dispBlanksAs val="gap"/>
  </c:chart>
  <c:externalData r:id="rId1"/>
</c:chartSpace>
</file>

<file path=ppt/charts/chart69.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Sheet2!$G$658</c:f>
              <c:strCache>
                <c:ptCount val="1"/>
                <c:pt idx="0">
                  <c:v>Blackouts</c:v>
                </c:pt>
              </c:strCache>
            </c:strRef>
          </c:tx>
          <c:spPr>
            <a:solidFill>
              <a:srgbClr val="C00000"/>
            </a:solidFill>
          </c:spPr>
          <c:cat>
            <c:strRef>
              <c:f>Sheet2!$H$657:$J$657</c:f>
              <c:strCache>
                <c:ptCount val="3"/>
                <c:pt idx="0">
                  <c:v>Bangladeshi cities</c:v>
                </c:pt>
                <c:pt idx="1">
                  <c:v>Indian cities</c:v>
                </c:pt>
                <c:pt idx="2">
                  <c:v>Sri Lankan cities</c:v>
                </c:pt>
              </c:strCache>
            </c:strRef>
          </c:cat>
          <c:val>
            <c:numRef>
              <c:f>Sheet2!$H$658:$J$658</c:f>
              <c:numCache>
                <c:formatCode>0%</c:formatCode>
                <c:ptCount val="3"/>
                <c:pt idx="0">
                  <c:v>0.13681592039800988</c:v>
                </c:pt>
                <c:pt idx="1">
                  <c:v>0.20444444444444557</c:v>
                </c:pt>
                <c:pt idx="2">
                  <c:v>0.28633720930232581</c:v>
                </c:pt>
              </c:numCache>
            </c:numRef>
          </c:val>
        </c:ser>
        <c:ser>
          <c:idx val="1"/>
          <c:order val="1"/>
          <c:tx>
            <c:strRef>
              <c:f>Sheet2!$G$659</c:f>
              <c:strCache>
                <c:ptCount val="1"/>
                <c:pt idx="0">
                  <c:v>Voltage fluctuations</c:v>
                </c:pt>
              </c:strCache>
            </c:strRef>
          </c:tx>
          <c:spPr>
            <a:solidFill>
              <a:srgbClr val="E3B0AF"/>
            </a:solidFill>
          </c:spPr>
          <c:cat>
            <c:strRef>
              <c:f>Sheet2!$H$657:$J$657</c:f>
              <c:strCache>
                <c:ptCount val="3"/>
                <c:pt idx="0">
                  <c:v>Bangladeshi cities</c:v>
                </c:pt>
                <c:pt idx="1">
                  <c:v>Indian cities</c:v>
                </c:pt>
                <c:pt idx="2">
                  <c:v>Sri Lankan cities</c:v>
                </c:pt>
              </c:strCache>
            </c:strRef>
          </c:cat>
          <c:val>
            <c:numRef>
              <c:f>Sheet2!$H$659:$J$659</c:f>
              <c:numCache>
                <c:formatCode>0%</c:formatCode>
                <c:ptCount val="3"/>
                <c:pt idx="0">
                  <c:v>0.13693693693693754</c:v>
                </c:pt>
                <c:pt idx="1">
                  <c:v>0.12578616352201274</c:v>
                </c:pt>
                <c:pt idx="2">
                  <c:v>0.24122807017543929</c:v>
                </c:pt>
              </c:numCache>
            </c:numRef>
          </c:val>
        </c:ser>
        <c:dLbls/>
        <c:axId val="142546048"/>
        <c:axId val="142547584"/>
      </c:barChart>
      <c:catAx>
        <c:axId val="142546048"/>
        <c:scaling>
          <c:orientation val="minMax"/>
        </c:scaling>
        <c:axPos val="b"/>
        <c:tickLblPos val="nextTo"/>
        <c:txPr>
          <a:bodyPr/>
          <a:lstStyle/>
          <a:p>
            <a:pPr>
              <a:defRPr sz="1500"/>
            </a:pPr>
            <a:endParaRPr lang="en-US"/>
          </a:p>
        </c:txPr>
        <c:crossAx val="142547584"/>
        <c:crosses val="autoZero"/>
        <c:auto val="1"/>
        <c:lblAlgn val="ctr"/>
        <c:lblOffset val="100"/>
      </c:catAx>
      <c:valAx>
        <c:axId val="142547584"/>
        <c:scaling>
          <c:orientation val="minMax"/>
          <c:max val="1"/>
        </c:scaling>
        <c:axPos val="l"/>
        <c:majorGridlines/>
        <c:numFmt formatCode="0%" sourceLinked="1"/>
        <c:tickLblPos val="nextTo"/>
        <c:crossAx val="142546048"/>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Sheet0!$B$53</c:f>
              <c:strCache>
                <c:ptCount val="1"/>
                <c:pt idx="0">
                  <c:v>Own savings</c:v>
                </c:pt>
              </c:strCache>
            </c:strRef>
          </c:tx>
          <c:spPr>
            <a:solidFill>
              <a:srgbClr val="800000"/>
            </a:solidFill>
          </c:spPr>
          <c:dLbls>
            <c:dLbl>
              <c:idx val="2"/>
              <c:delete val="1"/>
            </c:dLbl>
            <c:dLbl>
              <c:idx val="3"/>
              <c:delete val="1"/>
            </c:dLbl>
            <c:dLbl>
              <c:idx val="4"/>
              <c:delete val="1"/>
            </c:dLbl>
            <c:dLbl>
              <c:idx val="5"/>
              <c:delete val="1"/>
            </c:dLbl>
            <c:txPr>
              <a:bodyPr/>
              <a:lstStyle/>
              <a:p>
                <a:pPr>
                  <a:defRPr sz="1300">
                    <a:solidFill>
                      <a:schemeClr val="bg1">
                        <a:lumMod val="75000"/>
                      </a:schemeClr>
                    </a:solidFill>
                  </a:defRPr>
                </a:pPr>
                <a:endParaRPr lang="en-US"/>
              </a:p>
            </c:txPr>
            <c:showVal val="1"/>
          </c:dLbls>
          <c:cat>
            <c:multiLvlStrRef>
              <c:f>Sheet0!$C$51:$H$52</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Sheet0!$C$53:$H$53</c:f>
              <c:numCache>
                <c:formatCode>0%</c:formatCode>
                <c:ptCount val="6"/>
                <c:pt idx="0">
                  <c:v>0.54300000000000004</c:v>
                </c:pt>
                <c:pt idx="1">
                  <c:v>0.38700000000000034</c:v>
                </c:pt>
                <c:pt idx="2">
                  <c:v>0.80200000000000005</c:v>
                </c:pt>
                <c:pt idx="3">
                  <c:v>0.56599999999999995</c:v>
                </c:pt>
                <c:pt idx="4">
                  <c:v>0.44500000000000001</c:v>
                </c:pt>
                <c:pt idx="5">
                  <c:v>0.48700000000000032</c:v>
                </c:pt>
              </c:numCache>
            </c:numRef>
          </c:val>
        </c:ser>
        <c:ser>
          <c:idx val="1"/>
          <c:order val="1"/>
          <c:tx>
            <c:strRef>
              <c:f>Sheet0!$B$54</c:f>
              <c:strCache>
                <c:ptCount val="1"/>
                <c:pt idx="0">
                  <c:v>Inherited</c:v>
                </c:pt>
              </c:strCache>
            </c:strRef>
          </c:tx>
          <c:spPr>
            <a:solidFill>
              <a:srgbClr val="C00000"/>
            </a:solidFill>
          </c:spPr>
          <c:cat>
            <c:multiLvlStrRef>
              <c:f>Sheet0!$C$51:$H$52</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Sheet0!$C$54:$H$54</c:f>
              <c:numCache>
                <c:formatCode>0%</c:formatCode>
                <c:ptCount val="6"/>
                <c:pt idx="0">
                  <c:v>0.191</c:v>
                </c:pt>
                <c:pt idx="1">
                  <c:v>0.31000000000000028</c:v>
                </c:pt>
                <c:pt idx="2">
                  <c:v>5.9000000000000039E-2</c:v>
                </c:pt>
                <c:pt idx="3">
                  <c:v>8.0000000000000043E-2</c:v>
                </c:pt>
                <c:pt idx="4">
                  <c:v>0.128</c:v>
                </c:pt>
                <c:pt idx="5">
                  <c:v>0.15700000000000014</c:v>
                </c:pt>
              </c:numCache>
            </c:numRef>
          </c:val>
        </c:ser>
        <c:ser>
          <c:idx val="2"/>
          <c:order val="2"/>
          <c:tx>
            <c:strRef>
              <c:f>Sheet0!$B$55</c:f>
              <c:strCache>
                <c:ptCount val="1"/>
                <c:pt idx="0">
                  <c:v>Gifted</c:v>
                </c:pt>
              </c:strCache>
            </c:strRef>
          </c:tx>
          <c:spPr>
            <a:solidFill>
              <a:srgbClr val="D99694"/>
            </a:solidFill>
          </c:spPr>
          <c:cat>
            <c:multiLvlStrRef>
              <c:f>Sheet0!$C$51:$H$52</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Sheet0!$C$55:$H$55</c:f>
              <c:numCache>
                <c:formatCode>0%</c:formatCode>
                <c:ptCount val="6"/>
                <c:pt idx="0">
                  <c:v>3.3000000000000002E-2</c:v>
                </c:pt>
                <c:pt idx="1">
                  <c:v>7.0000000000000045E-3</c:v>
                </c:pt>
                <c:pt idx="2">
                  <c:v>6.0000000000000045E-3</c:v>
                </c:pt>
                <c:pt idx="3">
                  <c:v>6.0000000000000045E-3</c:v>
                </c:pt>
                <c:pt idx="4">
                  <c:v>2.4E-2</c:v>
                </c:pt>
                <c:pt idx="5">
                  <c:v>8.0000000000000106E-3</c:v>
                </c:pt>
              </c:numCache>
            </c:numRef>
          </c:val>
        </c:ser>
        <c:ser>
          <c:idx val="3"/>
          <c:order val="3"/>
          <c:tx>
            <c:strRef>
              <c:f>Sheet0!$B$56</c:f>
              <c:strCache>
                <c:ptCount val="1"/>
                <c:pt idx="0">
                  <c:v>Borrowing from friends and relatives</c:v>
                </c:pt>
              </c:strCache>
            </c:strRef>
          </c:tx>
          <c:spPr>
            <a:solidFill>
              <a:schemeClr val="tx1">
                <a:lumMod val="75000"/>
                <a:lumOff val="25000"/>
              </a:schemeClr>
            </a:solidFill>
          </c:spPr>
          <c:cat>
            <c:multiLvlStrRef>
              <c:f>Sheet0!$C$51:$H$52</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Sheet0!$C$56:$H$56</c:f>
              <c:numCache>
                <c:formatCode>0%</c:formatCode>
                <c:ptCount val="6"/>
                <c:pt idx="0">
                  <c:v>0.16300000000000001</c:v>
                </c:pt>
                <c:pt idx="1">
                  <c:v>7.6999999999999999E-2</c:v>
                </c:pt>
                <c:pt idx="2">
                  <c:v>0.112</c:v>
                </c:pt>
                <c:pt idx="3">
                  <c:v>0.26800000000000002</c:v>
                </c:pt>
                <c:pt idx="4">
                  <c:v>0.26300000000000001</c:v>
                </c:pt>
                <c:pt idx="5">
                  <c:v>6.6000000000000003E-2</c:v>
                </c:pt>
              </c:numCache>
            </c:numRef>
          </c:val>
        </c:ser>
        <c:ser>
          <c:idx val="4"/>
          <c:order val="4"/>
          <c:tx>
            <c:strRef>
              <c:f>Sheet0!$B$57</c:f>
              <c:strCache>
                <c:ptCount val="1"/>
                <c:pt idx="0">
                  <c:v>Bank loan</c:v>
                </c:pt>
              </c:strCache>
            </c:strRef>
          </c:tx>
          <c:spPr>
            <a:solidFill>
              <a:schemeClr val="tx1">
                <a:lumMod val="50000"/>
                <a:lumOff val="50000"/>
              </a:schemeClr>
            </a:solidFill>
          </c:spPr>
          <c:cat>
            <c:multiLvlStrRef>
              <c:f>Sheet0!$C$51:$H$52</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Sheet0!$C$57:$H$57</c:f>
              <c:numCache>
                <c:formatCode>0%</c:formatCode>
                <c:ptCount val="6"/>
                <c:pt idx="0">
                  <c:v>2.4E-2</c:v>
                </c:pt>
                <c:pt idx="1">
                  <c:v>4.0000000000000022E-2</c:v>
                </c:pt>
                <c:pt idx="2">
                  <c:v>3.0000000000000022E-3</c:v>
                </c:pt>
                <c:pt idx="3">
                  <c:v>1.0999999999999998E-2</c:v>
                </c:pt>
                <c:pt idx="4">
                  <c:v>3.5999999999999997E-2</c:v>
                </c:pt>
                <c:pt idx="5">
                  <c:v>0.18600000000000014</c:v>
                </c:pt>
              </c:numCache>
            </c:numRef>
          </c:val>
        </c:ser>
        <c:ser>
          <c:idx val="5"/>
          <c:order val="5"/>
          <c:tx>
            <c:strRef>
              <c:f>Sheet0!$B$58</c:f>
              <c:strCache>
                <c:ptCount val="1"/>
                <c:pt idx="0">
                  <c:v>Loan from local money lender/ NGO/ other</c:v>
                </c:pt>
              </c:strCache>
            </c:strRef>
          </c:tx>
          <c:spPr>
            <a:solidFill>
              <a:schemeClr val="bg1">
                <a:lumMod val="50000"/>
              </a:schemeClr>
            </a:solidFill>
          </c:spPr>
          <c:cat>
            <c:multiLvlStrRef>
              <c:f>Sheet0!$C$51:$H$52</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Sheet0!$C$58:$H$58</c:f>
              <c:numCache>
                <c:formatCode>0%</c:formatCode>
                <c:ptCount val="6"/>
                <c:pt idx="0">
                  <c:v>3.8999999999999993E-2</c:v>
                </c:pt>
                <c:pt idx="1">
                  <c:v>0.13800000000000001</c:v>
                </c:pt>
                <c:pt idx="2">
                  <c:v>8.0000000000000106E-3</c:v>
                </c:pt>
                <c:pt idx="3">
                  <c:v>5.1999999999999998E-2</c:v>
                </c:pt>
                <c:pt idx="4">
                  <c:v>7.0000000000000021E-2</c:v>
                </c:pt>
                <c:pt idx="5">
                  <c:v>3.500000000000001E-2</c:v>
                </c:pt>
              </c:numCache>
            </c:numRef>
          </c:val>
        </c:ser>
        <c:ser>
          <c:idx val="6"/>
          <c:order val="6"/>
          <c:tx>
            <c:strRef>
              <c:f>Sheet0!$B$59</c:f>
              <c:strCache>
                <c:ptCount val="1"/>
                <c:pt idx="0">
                  <c:v>Mortgage or sale of assets</c:v>
                </c:pt>
              </c:strCache>
            </c:strRef>
          </c:tx>
          <c:spPr>
            <a:solidFill>
              <a:schemeClr val="bg1">
                <a:lumMod val="85000"/>
              </a:schemeClr>
            </a:solidFill>
          </c:spPr>
          <c:cat>
            <c:multiLvlStrRef>
              <c:f>Sheet0!$C$51:$H$52</c:f>
              <c:multiLvlStrCache>
                <c:ptCount val="6"/>
                <c:lvl>
                  <c:pt idx="0">
                    <c:v>Strong city</c:v>
                  </c:pt>
                  <c:pt idx="1">
                    <c:v>Weak cities</c:v>
                  </c:pt>
                  <c:pt idx="2">
                    <c:v>Strong city</c:v>
                  </c:pt>
                  <c:pt idx="3">
                    <c:v>Weak city</c:v>
                  </c:pt>
                  <c:pt idx="4">
                    <c:v>Strong city</c:v>
                  </c:pt>
                  <c:pt idx="5">
                    <c:v>Weak cities</c:v>
                  </c:pt>
                </c:lvl>
                <c:lvl>
                  <c:pt idx="0">
                    <c:v>Bangladeshi cities</c:v>
                  </c:pt>
                  <c:pt idx="2">
                    <c:v>Indian cities</c:v>
                  </c:pt>
                  <c:pt idx="4">
                    <c:v>Sri Lankan cities</c:v>
                  </c:pt>
                </c:lvl>
              </c:multiLvlStrCache>
            </c:multiLvlStrRef>
          </c:cat>
          <c:val>
            <c:numRef>
              <c:f>Sheet0!$C$59:$H$59</c:f>
              <c:numCache>
                <c:formatCode>0%</c:formatCode>
                <c:ptCount val="6"/>
                <c:pt idx="0">
                  <c:v>7.0000000000000045E-3</c:v>
                </c:pt>
                <c:pt idx="1">
                  <c:v>4.1999999999999996E-2</c:v>
                </c:pt>
                <c:pt idx="2">
                  <c:v>9.0000000000000028E-3</c:v>
                </c:pt>
                <c:pt idx="3">
                  <c:v>1.7000000000000001E-2</c:v>
                </c:pt>
                <c:pt idx="4">
                  <c:v>3.4000000000000002E-2</c:v>
                </c:pt>
                <c:pt idx="5">
                  <c:v>6.2000000000000034E-2</c:v>
                </c:pt>
              </c:numCache>
            </c:numRef>
          </c:val>
        </c:ser>
        <c:dLbls/>
        <c:overlap val="100"/>
        <c:axId val="97252480"/>
        <c:axId val="97254016"/>
      </c:barChart>
      <c:catAx>
        <c:axId val="97252480"/>
        <c:scaling>
          <c:orientation val="minMax"/>
        </c:scaling>
        <c:axPos val="b"/>
        <c:tickLblPos val="nextTo"/>
        <c:txPr>
          <a:bodyPr/>
          <a:lstStyle/>
          <a:p>
            <a:pPr>
              <a:defRPr sz="1500"/>
            </a:pPr>
            <a:endParaRPr lang="en-US"/>
          </a:p>
        </c:txPr>
        <c:crossAx val="97254016"/>
        <c:crosses val="autoZero"/>
        <c:auto val="1"/>
        <c:lblAlgn val="ctr"/>
        <c:lblOffset val="100"/>
      </c:catAx>
      <c:valAx>
        <c:axId val="97254016"/>
        <c:scaling>
          <c:orientation val="minMax"/>
        </c:scaling>
        <c:axPos val="l"/>
        <c:majorGridlines/>
        <c:numFmt formatCode="0%" sourceLinked="1"/>
        <c:tickLblPos val="nextTo"/>
        <c:crossAx val="97252480"/>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70.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Sheet7!$B$58</c:f>
              <c:strCache>
                <c:ptCount val="1"/>
                <c:pt idx="0">
                  <c:v>Blackouts severely affects business</c:v>
                </c:pt>
              </c:strCache>
            </c:strRef>
          </c:tx>
          <c:dPt>
            <c:idx val="0"/>
            <c:spPr>
              <a:solidFill>
                <a:srgbClr val="00B050"/>
              </a:solidFill>
            </c:spPr>
          </c:dPt>
          <c:dPt>
            <c:idx val="1"/>
            <c:spPr>
              <a:solidFill>
                <a:srgbClr val="FFC000"/>
              </a:solidFill>
            </c:spPr>
          </c:dPt>
          <c:dPt>
            <c:idx val="2"/>
            <c:spPr>
              <a:solidFill>
                <a:srgbClr val="0070C0"/>
              </a:solidFill>
            </c:spPr>
          </c:dPt>
          <c:cat>
            <c:strRef>
              <c:f>Sheet7!$C$57:$E$57</c:f>
              <c:strCache>
                <c:ptCount val="3"/>
                <c:pt idx="0">
                  <c:v>Bangladeshi ciites</c:v>
                </c:pt>
                <c:pt idx="1">
                  <c:v>Indian cities</c:v>
                </c:pt>
                <c:pt idx="2">
                  <c:v>Sri Lankan cities</c:v>
                </c:pt>
              </c:strCache>
            </c:strRef>
          </c:cat>
          <c:val>
            <c:numRef>
              <c:f>Sheet7!$C$58:$E$58</c:f>
              <c:numCache>
                <c:formatCode>0%</c:formatCode>
                <c:ptCount val="3"/>
                <c:pt idx="0">
                  <c:v>0.77611940298507798</c:v>
                </c:pt>
                <c:pt idx="1">
                  <c:v>0.67111111111111299</c:v>
                </c:pt>
                <c:pt idx="2">
                  <c:v>0.6497093023255871</c:v>
                </c:pt>
              </c:numCache>
            </c:numRef>
          </c:val>
        </c:ser>
        <c:dLbls/>
        <c:axId val="142605312"/>
        <c:axId val="142619392"/>
      </c:barChart>
      <c:catAx>
        <c:axId val="142605312"/>
        <c:scaling>
          <c:orientation val="minMax"/>
        </c:scaling>
        <c:axPos val="b"/>
        <c:tickLblPos val="nextTo"/>
        <c:txPr>
          <a:bodyPr/>
          <a:lstStyle/>
          <a:p>
            <a:pPr>
              <a:defRPr sz="1500"/>
            </a:pPr>
            <a:endParaRPr lang="en-US"/>
          </a:p>
        </c:txPr>
        <c:crossAx val="142619392"/>
        <c:crosses val="autoZero"/>
        <c:auto val="1"/>
        <c:lblAlgn val="ctr"/>
        <c:lblOffset val="100"/>
      </c:catAx>
      <c:valAx>
        <c:axId val="142619392"/>
        <c:scaling>
          <c:orientation val="minMax"/>
          <c:max val="1"/>
          <c:min val="0"/>
        </c:scaling>
        <c:axPos val="l"/>
        <c:majorGridlines/>
        <c:numFmt formatCode="0%" sourceLinked="1"/>
        <c:tickLblPos val="nextTo"/>
        <c:crossAx val="142605312"/>
        <c:crosses val="autoZero"/>
        <c:crossBetween val="between"/>
      </c:valAx>
    </c:plotArea>
    <c:plotVisOnly val="1"/>
    <c:dispBlanksAs val="gap"/>
  </c:chart>
  <c:externalData r:id="rId1"/>
</c:chartSpace>
</file>

<file path=ppt/charts/chart7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Electricity!$G$1314</c:f>
              <c:strCache>
                <c:ptCount val="1"/>
                <c:pt idx="0">
                  <c:v>Candles</c:v>
                </c:pt>
              </c:strCache>
            </c:strRef>
          </c:tx>
          <c:spPr>
            <a:solidFill>
              <a:srgbClr val="800000"/>
            </a:solidFill>
          </c:spPr>
          <c:cat>
            <c:strRef>
              <c:f>Electricity!$H$1313:$J$1313</c:f>
              <c:strCache>
                <c:ptCount val="3"/>
                <c:pt idx="0">
                  <c:v>Bangladeshi cities</c:v>
                </c:pt>
                <c:pt idx="1">
                  <c:v>Indian cities</c:v>
                </c:pt>
                <c:pt idx="2">
                  <c:v>Sri Lankan cities</c:v>
                </c:pt>
              </c:strCache>
            </c:strRef>
          </c:cat>
          <c:val>
            <c:numRef>
              <c:f>Electricity!$H$1314:$J$1314</c:f>
              <c:numCache>
                <c:formatCode>0%</c:formatCode>
                <c:ptCount val="3"/>
                <c:pt idx="0">
                  <c:v>0.23465703971119148</c:v>
                </c:pt>
                <c:pt idx="1">
                  <c:v>0.45367412140575081</c:v>
                </c:pt>
                <c:pt idx="2">
                  <c:v>0.36938031591737597</c:v>
                </c:pt>
              </c:numCache>
            </c:numRef>
          </c:val>
        </c:ser>
        <c:ser>
          <c:idx val="1"/>
          <c:order val="1"/>
          <c:tx>
            <c:strRef>
              <c:f>Electricity!$G$1315</c:f>
              <c:strCache>
                <c:ptCount val="1"/>
                <c:pt idx="0">
                  <c:v>Battery operated inverter</c:v>
                </c:pt>
              </c:strCache>
            </c:strRef>
          </c:tx>
          <c:spPr>
            <a:solidFill>
              <a:srgbClr val="C00000"/>
            </a:solidFill>
          </c:spPr>
          <c:cat>
            <c:strRef>
              <c:f>Electricity!$H$1313:$J$1313</c:f>
              <c:strCache>
                <c:ptCount val="3"/>
                <c:pt idx="0">
                  <c:v>Bangladeshi cities</c:v>
                </c:pt>
                <c:pt idx="1">
                  <c:v>Indian cities</c:v>
                </c:pt>
                <c:pt idx="2">
                  <c:v>Sri Lankan cities</c:v>
                </c:pt>
              </c:strCache>
            </c:strRef>
          </c:cat>
          <c:val>
            <c:numRef>
              <c:f>Electricity!$H$1315:$J$1315</c:f>
              <c:numCache>
                <c:formatCode>0%</c:formatCode>
                <c:ptCount val="3"/>
                <c:pt idx="0">
                  <c:v>0.12033694344163672</c:v>
                </c:pt>
                <c:pt idx="1">
                  <c:v>0.24281150159744433</c:v>
                </c:pt>
                <c:pt idx="2">
                  <c:v>7.8979343863912477E-2</c:v>
                </c:pt>
              </c:numCache>
            </c:numRef>
          </c:val>
        </c:ser>
        <c:ser>
          <c:idx val="2"/>
          <c:order val="2"/>
          <c:tx>
            <c:strRef>
              <c:f>Electricity!$G$1316</c:f>
              <c:strCache>
                <c:ptCount val="1"/>
                <c:pt idx="0">
                  <c:v>Diesel / oil based generators</c:v>
                </c:pt>
              </c:strCache>
            </c:strRef>
          </c:tx>
          <c:spPr>
            <a:solidFill>
              <a:srgbClr val="D99694"/>
            </a:solidFill>
          </c:spPr>
          <c:dLbls>
            <c:dLbl>
              <c:idx val="0"/>
              <c:showVal val="1"/>
            </c:dLbl>
            <c:delete val="1"/>
            <c:txPr>
              <a:bodyPr/>
              <a:lstStyle/>
              <a:p>
                <a:pPr>
                  <a:defRPr sz="1300"/>
                </a:pPr>
                <a:endParaRPr lang="en-US"/>
              </a:p>
            </c:txPr>
          </c:dLbls>
          <c:cat>
            <c:strRef>
              <c:f>Electricity!$H$1313:$J$1313</c:f>
              <c:strCache>
                <c:ptCount val="3"/>
                <c:pt idx="0">
                  <c:v>Bangladeshi cities</c:v>
                </c:pt>
                <c:pt idx="1">
                  <c:v>Indian cities</c:v>
                </c:pt>
                <c:pt idx="2">
                  <c:v>Sri Lankan cities</c:v>
                </c:pt>
              </c:strCache>
            </c:strRef>
          </c:cat>
          <c:val>
            <c:numRef>
              <c:f>Electricity!$H$1316:$J$1316</c:f>
              <c:numCache>
                <c:formatCode>0%</c:formatCode>
                <c:ptCount val="3"/>
                <c:pt idx="0">
                  <c:v>0.37665463297232271</c:v>
                </c:pt>
                <c:pt idx="1">
                  <c:v>4.47284345047924E-2</c:v>
                </c:pt>
                <c:pt idx="2">
                  <c:v>6.0753341433778897E-2</c:v>
                </c:pt>
              </c:numCache>
            </c:numRef>
          </c:val>
        </c:ser>
        <c:ser>
          <c:idx val="3"/>
          <c:order val="3"/>
          <c:tx>
            <c:strRef>
              <c:f>Electricity!$G$1317</c:f>
              <c:strCache>
                <c:ptCount val="1"/>
                <c:pt idx="0">
                  <c:v>Oil lamps</c:v>
                </c:pt>
              </c:strCache>
            </c:strRef>
          </c:tx>
          <c:spPr>
            <a:solidFill>
              <a:schemeClr val="tx1">
                <a:lumMod val="75000"/>
                <a:lumOff val="25000"/>
              </a:schemeClr>
            </a:solidFill>
          </c:spPr>
          <c:cat>
            <c:strRef>
              <c:f>Electricity!$H$1313:$J$1313</c:f>
              <c:strCache>
                <c:ptCount val="3"/>
                <c:pt idx="0">
                  <c:v>Bangladeshi cities</c:v>
                </c:pt>
                <c:pt idx="1">
                  <c:v>Indian cities</c:v>
                </c:pt>
                <c:pt idx="2">
                  <c:v>Sri Lankan cities</c:v>
                </c:pt>
              </c:strCache>
            </c:strRef>
          </c:cat>
          <c:val>
            <c:numRef>
              <c:f>Electricity!$H$1317:$J$1317</c:f>
              <c:numCache>
                <c:formatCode>0%</c:formatCode>
                <c:ptCount val="3"/>
                <c:pt idx="0">
                  <c:v>8.1829121540312896E-2</c:v>
                </c:pt>
                <c:pt idx="1">
                  <c:v>9.2651757188498482E-2</c:v>
                </c:pt>
                <c:pt idx="2">
                  <c:v>7.1688942891858995E-2</c:v>
                </c:pt>
              </c:numCache>
            </c:numRef>
          </c:val>
        </c:ser>
        <c:ser>
          <c:idx val="4"/>
          <c:order val="4"/>
          <c:tx>
            <c:strRef>
              <c:f>Electricity!$G$1318</c:f>
              <c:strCache>
                <c:ptCount val="1"/>
                <c:pt idx="0">
                  <c:v>Solar based inverters</c:v>
                </c:pt>
              </c:strCache>
            </c:strRef>
          </c:tx>
          <c:spPr>
            <a:solidFill>
              <a:schemeClr val="tx1">
                <a:lumMod val="50000"/>
                <a:lumOff val="50000"/>
              </a:schemeClr>
            </a:solidFill>
          </c:spPr>
          <c:cat>
            <c:strRef>
              <c:f>Electricity!$H$1313:$J$1313</c:f>
              <c:strCache>
                <c:ptCount val="3"/>
                <c:pt idx="0">
                  <c:v>Bangladeshi cities</c:v>
                </c:pt>
                <c:pt idx="1">
                  <c:v>Indian cities</c:v>
                </c:pt>
                <c:pt idx="2">
                  <c:v>Sri Lankan cities</c:v>
                </c:pt>
              </c:strCache>
            </c:strRef>
          </c:cat>
          <c:val>
            <c:numRef>
              <c:f>Electricity!$H$1318:$J$1318</c:f>
              <c:numCache>
                <c:formatCode>0%</c:formatCode>
                <c:ptCount val="3"/>
                <c:pt idx="0">
                  <c:v>9.6269554753309269E-3</c:v>
                </c:pt>
                <c:pt idx="1">
                  <c:v>6.3897763578274784E-3</c:v>
                </c:pt>
                <c:pt idx="2">
                  <c:v>3.645200486026734E-3</c:v>
                </c:pt>
              </c:numCache>
            </c:numRef>
          </c:val>
        </c:ser>
        <c:ser>
          <c:idx val="5"/>
          <c:order val="5"/>
          <c:tx>
            <c:strRef>
              <c:f>Electricity!$G$1319</c:f>
              <c:strCache>
                <c:ptCount val="1"/>
                <c:pt idx="0">
                  <c:v>Others</c:v>
                </c:pt>
              </c:strCache>
            </c:strRef>
          </c:tx>
          <c:spPr>
            <a:solidFill>
              <a:schemeClr val="bg1">
                <a:lumMod val="65000"/>
              </a:schemeClr>
            </a:solidFill>
          </c:spPr>
          <c:cat>
            <c:strRef>
              <c:f>Electricity!$H$1313:$J$1313</c:f>
              <c:strCache>
                <c:ptCount val="3"/>
                <c:pt idx="0">
                  <c:v>Bangladeshi cities</c:v>
                </c:pt>
                <c:pt idx="1">
                  <c:v>Indian cities</c:v>
                </c:pt>
                <c:pt idx="2">
                  <c:v>Sri Lankan cities</c:v>
                </c:pt>
              </c:strCache>
            </c:strRef>
          </c:cat>
          <c:val>
            <c:numRef>
              <c:f>Electricity!$H$1319:$J$1319</c:f>
              <c:numCache>
                <c:formatCode>0%</c:formatCode>
                <c:ptCount val="3"/>
                <c:pt idx="0">
                  <c:v>0.16245487364620939</c:v>
                </c:pt>
                <c:pt idx="1">
                  <c:v>6.3897763578274784E-3</c:v>
                </c:pt>
                <c:pt idx="2">
                  <c:v>4.8602673147023143E-3</c:v>
                </c:pt>
              </c:numCache>
            </c:numRef>
          </c:val>
        </c:ser>
        <c:ser>
          <c:idx val="6"/>
          <c:order val="6"/>
          <c:tx>
            <c:strRef>
              <c:f>Electricity!$G$1320</c:f>
              <c:strCache>
                <c:ptCount val="1"/>
                <c:pt idx="0">
                  <c:v>I don't use any alternative source</c:v>
                </c:pt>
              </c:strCache>
            </c:strRef>
          </c:tx>
          <c:spPr>
            <a:solidFill>
              <a:schemeClr val="bg1">
                <a:lumMod val="85000"/>
              </a:schemeClr>
            </a:solidFill>
          </c:spPr>
          <c:cat>
            <c:strRef>
              <c:f>Electricity!$H$1313:$J$1313</c:f>
              <c:strCache>
                <c:ptCount val="3"/>
                <c:pt idx="0">
                  <c:v>Bangladeshi cities</c:v>
                </c:pt>
                <c:pt idx="1">
                  <c:v>Indian cities</c:v>
                </c:pt>
                <c:pt idx="2">
                  <c:v>Sri Lankan cities</c:v>
                </c:pt>
              </c:strCache>
            </c:strRef>
          </c:cat>
          <c:val>
            <c:numRef>
              <c:f>Electricity!$H$1320:$J$1320</c:f>
              <c:numCache>
                <c:formatCode>0%</c:formatCode>
                <c:ptCount val="3"/>
                <c:pt idx="0">
                  <c:v>1.4440433212996399E-2</c:v>
                </c:pt>
                <c:pt idx="1">
                  <c:v>0.15335463258785953</c:v>
                </c:pt>
                <c:pt idx="2">
                  <c:v>0.41069258809234527</c:v>
                </c:pt>
              </c:numCache>
            </c:numRef>
          </c:val>
        </c:ser>
        <c:dLbls/>
        <c:overlap val="100"/>
        <c:axId val="142713600"/>
        <c:axId val="142715136"/>
      </c:barChart>
      <c:catAx>
        <c:axId val="142713600"/>
        <c:scaling>
          <c:orientation val="minMax"/>
        </c:scaling>
        <c:axPos val="b"/>
        <c:tickLblPos val="nextTo"/>
        <c:txPr>
          <a:bodyPr/>
          <a:lstStyle/>
          <a:p>
            <a:pPr>
              <a:defRPr sz="1500"/>
            </a:pPr>
            <a:endParaRPr lang="en-US"/>
          </a:p>
        </c:txPr>
        <c:crossAx val="142715136"/>
        <c:crosses val="autoZero"/>
        <c:auto val="1"/>
        <c:lblAlgn val="ctr"/>
        <c:lblOffset val="100"/>
      </c:catAx>
      <c:valAx>
        <c:axId val="142715136"/>
        <c:scaling>
          <c:orientation val="minMax"/>
        </c:scaling>
        <c:axPos val="l"/>
        <c:majorGridlines/>
        <c:numFmt formatCode="0%" sourceLinked="1"/>
        <c:tickLblPos val="nextTo"/>
        <c:crossAx val="142713600"/>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7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Sheet2!$A$1155</c:f>
              <c:strCache>
                <c:ptCount val="1"/>
                <c:pt idx="0">
                  <c:v>Don't get advance notice about power cuts</c:v>
                </c:pt>
              </c:strCache>
            </c:strRef>
          </c:tx>
          <c:spPr>
            <a:solidFill>
              <a:srgbClr val="00B050"/>
            </a:solidFill>
          </c:spPr>
          <c:dPt>
            <c:idx val="1"/>
            <c:spPr>
              <a:solidFill>
                <a:srgbClr val="FFC000"/>
              </a:solidFill>
            </c:spPr>
          </c:dPt>
          <c:dPt>
            <c:idx val="2"/>
            <c:spPr>
              <a:solidFill>
                <a:srgbClr val="0070C0"/>
              </a:solidFill>
            </c:spPr>
          </c:dPt>
          <c:cat>
            <c:strRef>
              <c:f>Sheet2!$B$1154:$D$1154</c:f>
              <c:strCache>
                <c:ptCount val="3"/>
                <c:pt idx="0">
                  <c:v>Bangladeshi cities</c:v>
                </c:pt>
                <c:pt idx="1">
                  <c:v>Indian cities</c:v>
                </c:pt>
                <c:pt idx="2">
                  <c:v>Sri Lankan cities</c:v>
                </c:pt>
              </c:strCache>
            </c:strRef>
          </c:cat>
          <c:val>
            <c:numRef>
              <c:f>Sheet2!$B$1155:$D$1155</c:f>
              <c:numCache>
                <c:formatCode>0%</c:formatCode>
                <c:ptCount val="3"/>
                <c:pt idx="0">
                  <c:v>0.49000000000000032</c:v>
                </c:pt>
                <c:pt idx="1">
                  <c:v>0.97000000000000064</c:v>
                </c:pt>
                <c:pt idx="2">
                  <c:v>0.58000000000000007</c:v>
                </c:pt>
              </c:numCache>
            </c:numRef>
          </c:val>
        </c:ser>
        <c:dLbls/>
        <c:axId val="142735616"/>
        <c:axId val="142823424"/>
      </c:barChart>
      <c:catAx>
        <c:axId val="142735616"/>
        <c:scaling>
          <c:orientation val="minMax"/>
        </c:scaling>
        <c:axPos val="b"/>
        <c:tickLblPos val="nextTo"/>
        <c:txPr>
          <a:bodyPr/>
          <a:lstStyle/>
          <a:p>
            <a:pPr>
              <a:defRPr sz="1500"/>
            </a:pPr>
            <a:endParaRPr lang="en-US"/>
          </a:p>
        </c:txPr>
        <c:crossAx val="142823424"/>
        <c:crosses val="autoZero"/>
        <c:auto val="1"/>
        <c:lblAlgn val="ctr"/>
        <c:lblOffset val="100"/>
      </c:catAx>
      <c:valAx>
        <c:axId val="142823424"/>
        <c:scaling>
          <c:orientation val="minMax"/>
          <c:max val="1"/>
        </c:scaling>
        <c:axPos val="l"/>
        <c:majorGridlines/>
        <c:numFmt formatCode="0%" sourceLinked="1"/>
        <c:tickLblPos val="nextTo"/>
        <c:crossAx val="142735616"/>
        <c:crosses val="autoZero"/>
        <c:crossBetween val="between"/>
      </c:valAx>
    </c:plotArea>
    <c:plotVisOnly val="1"/>
    <c:dispBlanksAs val="gap"/>
  </c:chart>
  <c:externalData r:id="rId1"/>
</c:chartSpace>
</file>

<file path=ppt/charts/chart73.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FFC000"/>
            </a:solidFill>
          </c:spPr>
          <c:explosion val="25"/>
          <c:dPt>
            <c:idx val="0"/>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dPt>
            <c:idx val="1"/>
            <c:spPr>
              <a:solidFill>
                <a:srgbClr val="00B050"/>
              </a:solidFill>
            </c:spPr>
          </c:dPt>
          <c:cat>
            <c:strRef>
              <c:f>Electricity!$G$1272:$G$1273</c:f>
              <c:strCache>
                <c:ptCount val="2"/>
                <c:pt idx="0">
                  <c:v>Does not get notice about powercuts</c:v>
                </c:pt>
                <c:pt idx="1">
                  <c:v>Gets notice about powercuts</c:v>
                </c:pt>
              </c:strCache>
            </c:strRef>
          </c:cat>
          <c:val>
            <c:numRef>
              <c:f>Electricity!$H$1272:$H$1273</c:f>
              <c:numCache>
                <c:formatCode>0%</c:formatCode>
                <c:ptCount val="2"/>
                <c:pt idx="0">
                  <c:v>0.49000000000000021</c:v>
                </c:pt>
                <c:pt idx="1">
                  <c:v>0.51</c:v>
                </c:pt>
              </c:numCache>
            </c:numRef>
          </c:val>
        </c:ser>
        <c:dLbls/>
        <c:firstSliceAng val="190"/>
      </c:pieChart>
    </c:plotArea>
    <c:legend>
      <c:legendPos val="b"/>
      <c:legendEntry>
        <c:idx val="0"/>
        <c:delete val="1"/>
      </c:legendEntry>
    </c:legend>
    <c:plotVisOnly val="1"/>
    <c:dispBlanksAs val="zero"/>
  </c:chart>
  <c:externalData r:id="rId1"/>
</c:chartSpace>
</file>

<file path=ppt/charts/chart7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Electricity!$E$1284</c:f>
              <c:strCache>
                <c:ptCount val="1"/>
                <c:pt idx="0">
                  <c:v>Through newspapers</c:v>
                </c:pt>
              </c:strCache>
            </c:strRef>
          </c:tx>
          <c:spPr>
            <a:solidFill>
              <a:srgbClr val="800000"/>
            </a:solidFill>
          </c:spPr>
          <c:cat>
            <c:strRef>
              <c:f>Electricity!$F$1283:$G$1283</c:f>
              <c:strCache>
                <c:ptCount val="2"/>
                <c:pt idx="0">
                  <c:v>Bangladeshi cities</c:v>
                </c:pt>
                <c:pt idx="1">
                  <c:v>Sri Lankan cities</c:v>
                </c:pt>
              </c:strCache>
            </c:strRef>
          </c:cat>
          <c:val>
            <c:numRef>
              <c:f>Electricity!$F$1284:$G$1284</c:f>
              <c:numCache>
                <c:formatCode>0%</c:formatCode>
                <c:ptCount val="2"/>
                <c:pt idx="0">
                  <c:v>0</c:v>
                </c:pt>
                <c:pt idx="1">
                  <c:v>0.12753623188405799</c:v>
                </c:pt>
              </c:numCache>
            </c:numRef>
          </c:val>
        </c:ser>
        <c:ser>
          <c:idx val="1"/>
          <c:order val="1"/>
          <c:tx>
            <c:strRef>
              <c:f>Electricity!$E$1285</c:f>
              <c:strCache>
                <c:ptCount val="1"/>
                <c:pt idx="0">
                  <c:v>Through radio or TV</c:v>
                </c:pt>
              </c:strCache>
            </c:strRef>
          </c:tx>
          <c:spPr>
            <a:solidFill>
              <a:srgbClr val="C00000"/>
            </a:solidFill>
          </c:spPr>
          <c:cat>
            <c:strRef>
              <c:f>Electricity!$F$1283:$G$1283</c:f>
              <c:strCache>
                <c:ptCount val="2"/>
                <c:pt idx="0">
                  <c:v>Bangladeshi cities</c:v>
                </c:pt>
                <c:pt idx="1">
                  <c:v>Sri Lankan cities</c:v>
                </c:pt>
              </c:strCache>
            </c:strRef>
          </c:cat>
          <c:val>
            <c:numRef>
              <c:f>Electricity!$F$1285:$G$1285</c:f>
              <c:numCache>
                <c:formatCode>0%</c:formatCode>
                <c:ptCount val="2"/>
                <c:pt idx="0">
                  <c:v>2.3809523809523812E-3</c:v>
                </c:pt>
                <c:pt idx="1">
                  <c:v>0.36231884057971042</c:v>
                </c:pt>
              </c:numCache>
            </c:numRef>
          </c:val>
        </c:ser>
        <c:ser>
          <c:idx val="2"/>
          <c:order val="2"/>
          <c:tx>
            <c:strRef>
              <c:f>Electricity!$E$1286</c:f>
              <c:strCache>
                <c:ptCount val="1"/>
                <c:pt idx="0">
                  <c:v>Through posters/notices</c:v>
                </c:pt>
              </c:strCache>
            </c:strRef>
          </c:tx>
          <c:spPr>
            <a:solidFill>
              <a:srgbClr val="DC9E9C"/>
            </a:solidFill>
          </c:spPr>
          <c:cat>
            <c:strRef>
              <c:f>Electricity!$F$1283:$G$1283</c:f>
              <c:strCache>
                <c:ptCount val="2"/>
                <c:pt idx="0">
                  <c:v>Bangladeshi cities</c:v>
                </c:pt>
                <c:pt idx="1">
                  <c:v>Sri Lankan cities</c:v>
                </c:pt>
              </c:strCache>
            </c:strRef>
          </c:cat>
          <c:val>
            <c:numRef>
              <c:f>Electricity!$F$1286:$G$1286</c:f>
              <c:numCache>
                <c:formatCode>0%</c:formatCode>
                <c:ptCount val="2"/>
                <c:pt idx="0">
                  <c:v>2.3809523809523812E-3</c:v>
                </c:pt>
                <c:pt idx="1">
                  <c:v>4.9275362318840575E-2</c:v>
                </c:pt>
              </c:numCache>
            </c:numRef>
          </c:val>
        </c:ser>
        <c:ser>
          <c:idx val="3"/>
          <c:order val="3"/>
          <c:tx>
            <c:strRef>
              <c:f>Electricity!$E$1287</c:f>
              <c:strCache>
                <c:ptCount val="1"/>
                <c:pt idx="0">
                  <c:v>Through neighbours</c:v>
                </c:pt>
              </c:strCache>
            </c:strRef>
          </c:tx>
          <c:spPr>
            <a:solidFill>
              <a:schemeClr val="tx1">
                <a:lumMod val="75000"/>
                <a:lumOff val="25000"/>
              </a:schemeClr>
            </a:solidFill>
          </c:spPr>
          <c:cat>
            <c:strRef>
              <c:f>Electricity!$F$1283:$G$1283</c:f>
              <c:strCache>
                <c:ptCount val="2"/>
                <c:pt idx="0">
                  <c:v>Bangladeshi cities</c:v>
                </c:pt>
                <c:pt idx="1">
                  <c:v>Sri Lankan cities</c:v>
                </c:pt>
              </c:strCache>
            </c:strRef>
          </c:cat>
          <c:val>
            <c:numRef>
              <c:f>Electricity!$F$1287:$G$1287</c:f>
              <c:numCache>
                <c:formatCode>0%</c:formatCode>
                <c:ptCount val="2"/>
                <c:pt idx="0">
                  <c:v>0.16428571428571417</c:v>
                </c:pt>
                <c:pt idx="1">
                  <c:v>0.2</c:v>
                </c:pt>
              </c:numCache>
            </c:numRef>
          </c:val>
        </c:ser>
        <c:ser>
          <c:idx val="4"/>
          <c:order val="4"/>
          <c:tx>
            <c:strRef>
              <c:f>Electricity!$E$1288</c:f>
              <c:strCache>
                <c:ptCount val="1"/>
                <c:pt idx="0">
                  <c:v>Through friends /relatives</c:v>
                </c:pt>
              </c:strCache>
            </c:strRef>
          </c:tx>
          <c:spPr>
            <a:solidFill>
              <a:schemeClr val="tx1">
                <a:lumMod val="50000"/>
                <a:lumOff val="50000"/>
              </a:schemeClr>
            </a:solidFill>
          </c:spPr>
          <c:cat>
            <c:strRef>
              <c:f>Electricity!$F$1283:$G$1283</c:f>
              <c:strCache>
                <c:ptCount val="2"/>
                <c:pt idx="0">
                  <c:v>Bangladeshi cities</c:v>
                </c:pt>
                <c:pt idx="1">
                  <c:v>Sri Lankan cities</c:v>
                </c:pt>
              </c:strCache>
            </c:strRef>
          </c:cat>
          <c:val>
            <c:numRef>
              <c:f>Electricity!$F$1288:$G$1288</c:f>
              <c:numCache>
                <c:formatCode>0%</c:formatCode>
                <c:ptCount val="2"/>
                <c:pt idx="0">
                  <c:v>0.1</c:v>
                </c:pt>
                <c:pt idx="1">
                  <c:v>6.3768115942029024E-2</c:v>
                </c:pt>
              </c:numCache>
            </c:numRef>
          </c:val>
        </c:ser>
        <c:ser>
          <c:idx val="5"/>
          <c:order val="5"/>
          <c:tx>
            <c:strRef>
              <c:f>Electricity!$E$1289</c:f>
              <c:strCache>
                <c:ptCount val="1"/>
                <c:pt idx="0">
                  <c:v>Through Public announcements</c:v>
                </c:pt>
              </c:strCache>
            </c:strRef>
          </c:tx>
          <c:spPr>
            <a:solidFill>
              <a:schemeClr val="bg1">
                <a:lumMod val="75000"/>
              </a:schemeClr>
            </a:solidFill>
          </c:spPr>
          <c:cat>
            <c:strRef>
              <c:f>Electricity!$F$1283:$G$1283</c:f>
              <c:strCache>
                <c:ptCount val="2"/>
                <c:pt idx="0">
                  <c:v>Bangladeshi cities</c:v>
                </c:pt>
                <c:pt idx="1">
                  <c:v>Sri Lankan cities</c:v>
                </c:pt>
              </c:strCache>
            </c:strRef>
          </c:cat>
          <c:val>
            <c:numRef>
              <c:f>Electricity!$F$1289:$G$1289</c:f>
              <c:numCache>
                <c:formatCode>0%</c:formatCode>
                <c:ptCount val="2"/>
                <c:pt idx="0">
                  <c:v>0.98333333333333328</c:v>
                </c:pt>
                <c:pt idx="1">
                  <c:v>0.73333333333333361</c:v>
                </c:pt>
              </c:numCache>
            </c:numRef>
          </c:val>
        </c:ser>
        <c:ser>
          <c:idx val="6"/>
          <c:order val="6"/>
          <c:tx>
            <c:strRef>
              <c:f>Electricity!$E$1290</c:f>
              <c:strCache>
                <c:ptCount val="1"/>
                <c:pt idx="0">
                  <c:v>Others</c:v>
                </c:pt>
              </c:strCache>
            </c:strRef>
          </c:tx>
          <c:cat>
            <c:strRef>
              <c:f>Electricity!$F$1283:$G$1283</c:f>
              <c:strCache>
                <c:ptCount val="2"/>
                <c:pt idx="0">
                  <c:v>Bangladeshi cities</c:v>
                </c:pt>
                <c:pt idx="1">
                  <c:v>Sri Lankan cities</c:v>
                </c:pt>
              </c:strCache>
            </c:strRef>
          </c:cat>
          <c:val>
            <c:numRef>
              <c:f>Electricity!$F$1290:$G$1290</c:f>
              <c:numCache>
                <c:formatCode>0%</c:formatCode>
                <c:ptCount val="2"/>
                <c:pt idx="0">
                  <c:v>2.3809523809523812E-3</c:v>
                </c:pt>
                <c:pt idx="1">
                  <c:v>0</c:v>
                </c:pt>
              </c:numCache>
            </c:numRef>
          </c:val>
        </c:ser>
        <c:dLbls/>
        <c:axId val="142932224"/>
        <c:axId val="142946304"/>
      </c:barChart>
      <c:catAx>
        <c:axId val="142932224"/>
        <c:scaling>
          <c:orientation val="minMax"/>
        </c:scaling>
        <c:axPos val="b"/>
        <c:numFmt formatCode="General" sourceLinked="1"/>
        <c:tickLblPos val="nextTo"/>
        <c:txPr>
          <a:bodyPr/>
          <a:lstStyle/>
          <a:p>
            <a:pPr>
              <a:defRPr sz="1500"/>
            </a:pPr>
            <a:endParaRPr lang="en-US"/>
          </a:p>
        </c:txPr>
        <c:crossAx val="142946304"/>
        <c:crosses val="autoZero"/>
        <c:auto val="1"/>
        <c:lblAlgn val="ctr"/>
        <c:lblOffset val="100"/>
      </c:catAx>
      <c:valAx>
        <c:axId val="142946304"/>
        <c:scaling>
          <c:orientation val="minMax"/>
          <c:max val="1"/>
        </c:scaling>
        <c:axPos val="l"/>
        <c:majorGridlines/>
        <c:numFmt formatCode="0%" sourceLinked="1"/>
        <c:tickLblPos val="nextTo"/>
        <c:crossAx val="142932224"/>
        <c:crosses val="autoZero"/>
        <c:crossBetween val="between"/>
      </c:valAx>
    </c:plotArea>
    <c:legend>
      <c:legendPos val="b"/>
      <c:legendEntry>
        <c:idx val="6"/>
        <c:delete val="1"/>
      </c:legendEntry>
      <c:txPr>
        <a:bodyPr/>
        <a:lstStyle/>
        <a:p>
          <a:pPr>
            <a:defRPr sz="1500"/>
          </a:pPr>
          <a:endParaRPr lang="en-US"/>
        </a:p>
      </c:txPr>
    </c:legend>
    <c:plotVisOnly val="1"/>
    <c:dispBlanksAs val="gap"/>
  </c:chart>
  <c:externalData r:id="rId1"/>
</c:chartSpace>
</file>

<file path=ppt/charts/chart7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dPt>
            <c:idx val="0"/>
            <c:spPr>
              <a:solidFill>
                <a:srgbClr val="00B050"/>
              </a:solidFill>
            </c:spPr>
          </c:dPt>
          <c:dPt>
            <c:idx val="1"/>
            <c:spPr>
              <a:solidFill>
                <a:srgbClr val="FFC000"/>
              </a:solidFill>
            </c:spPr>
          </c:dPt>
          <c:dPt>
            <c:idx val="2"/>
            <c:spPr>
              <a:solidFill>
                <a:srgbClr val="0070C0"/>
              </a:solidFill>
            </c:spPr>
          </c:dPt>
          <c:cat>
            <c:strRef>
              <c:f>Sheet2!$C$924:$E$924</c:f>
              <c:strCache>
                <c:ptCount val="3"/>
                <c:pt idx="0">
                  <c:v>Bangladeshi cites</c:v>
                </c:pt>
                <c:pt idx="1">
                  <c:v>Indian cities</c:v>
                </c:pt>
                <c:pt idx="2">
                  <c:v>Sri Lankan cities</c:v>
                </c:pt>
              </c:strCache>
            </c:strRef>
          </c:cat>
          <c:val>
            <c:numRef>
              <c:f>Sheet2!$C$925:$E$925</c:f>
              <c:numCache>
                <c:formatCode>0%</c:formatCode>
                <c:ptCount val="3"/>
                <c:pt idx="0">
                  <c:v>0.77000000000000213</c:v>
                </c:pt>
                <c:pt idx="1">
                  <c:v>0.94000000000000061</c:v>
                </c:pt>
                <c:pt idx="2">
                  <c:v>0.65000000000000224</c:v>
                </c:pt>
              </c:numCache>
            </c:numRef>
          </c:val>
        </c:ser>
        <c:dLbls/>
        <c:axId val="141427840"/>
        <c:axId val="141429376"/>
      </c:barChart>
      <c:catAx>
        <c:axId val="141427840"/>
        <c:scaling>
          <c:orientation val="minMax"/>
        </c:scaling>
        <c:axPos val="b"/>
        <c:tickLblPos val="nextTo"/>
        <c:txPr>
          <a:bodyPr/>
          <a:lstStyle/>
          <a:p>
            <a:pPr>
              <a:defRPr sz="1500"/>
            </a:pPr>
            <a:endParaRPr lang="en-US"/>
          </a:p>
        </c:txPr>
        <c:crossAx val="141429376"/>
        <c:crosses val="autoZero"/>
        <c:auto val="1"/>
        <c:lblAlgn val="ctr"/>
        <c:lblOffset val="100"/>
      </c:catAx>
      <c:valAx>
        <c:axId val="141429376"/>
        <c:scaling>
          <c:orientation val="minMax"/>
        </c:scaling>
        <c:axPos val="l"/>
        <c:majorGridlines/>
        <c:numFmt formatCode="0%" sourceLinked="1"/>
        <c:tickLblPos val="nextTo"/>
        <c:crossAx val="141427840"/>
        <c:crosses val="autoZero"/>
        <c:crossBetween val="between"/>
      </c:valAx>
    </c:plotArea>
    <c:plotVisOnly val="1"/>
    <c:dispBlanksAs val="gap"/>
  </c:chart>
  <c:externalData r:id="rId1"/>
</c:chartSpace>
</file>

<file path=ppt/charts/chart7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5985508460378621E-2"/>
          <c:y val="2.8036665871311556E-2"/>
          <c:w val="0.88451094544032993"/>
          <c:h val="0.43504591940467896"/>
        </c:manualLayout>
      </c:layout>
      <c:barChart>
        <c:barDir val="col"/>
        <c:grouping val="percentStacked"/>
        <c:ser>
          <c:idx val="0"/>
          <c:order val="0"/>
          <c:tx>
            <c:strRef>
              <c:f>Sheet2!$M$695</c:f>
              <c:strCache>
                <c:ptCount val="1"/>
                <c:pt idx="0">
                  <c:v>It's of no use/ not worth complaining</c:v>
                </c:pt>
              </c:strCache>
            </c:strRef>
          </c:tx>
          <c:spPr>
            <a:solidFill>
              <a:srgbClr val="800000"/>
            </a:solidFill>
          </c:spPr>
          <c:dLbls>
            <c:txPr>
              <a:bodyPr/>
              <a:lstStyle/>
              <a:p>
                <a:pPr>
                  <a:defRPr sz="1300">
                    <a:solidFill>
                      <a:schemeClr val="bg1">
                        <a:lumMod val="95000"/>
                      </a:schemeClr>
                    </a:solidFill>
                  </a:defRPr>
                </a:pPr>
                <a:endParaRPr lang="en-US"/>
              </a:p>
            </c:txPr>
            <c:showVal val="1"/>
          </c:dLbls>
          <c:cat>
            <c:strRef>
              <c:f>Sheet2!$N$694:$P$694</c:f>
              <c:strCache>
                <c:ptCount val="3"/>
                <c:pt idx="0">
                  <c:v>Bangladeshi cities</c:v>
                </c:pt>
                <c:pt idx="1">
                  <c:v>Indian cities</c:v>
                </c:pt>
                <c:pt idx="2">
                  <c:v>Sri Lankan cities</c:v>
                </c:pt>
              </c:strCache>
            </c:strRef>
          </c:cat>
          <c:val>
            <c:numRef>
              <c:f>Sheet2!$N$695:$P$695</c:f>
              <c:numCache>
                <c:formatCode>0%</c:formatCode>
                <c:ptCount val="3"/>
                <c:pt idx="0">
                  <c:v>0.7911111111111111</c:v>
                </c:pt>
                <c:pt idx="1">
                  <c:v>0.64197530864197794</c:v>
                </c:pt>
                <c:pt idx="2">
                  <c:v>0.79674796747967724</c:v>
                </c:pt>
              </c:numCache>
            </c:numRef>
          </c:val>
        </c:ser>
        <c:ser>
          <c:idx val="1"/>
          <c:order val="1"/>
          <c:tx>
            <c:strRef>
              <c:f>Sheet2!$M$696</c:f>
              <c:strCache>
                <c:ptCount val="1"/>
                <c:pt idx="0">
                  <c:v>I do not know how to contact them</c:v>
                </c:pt>
              </c:strCache>
            </c:strRef>
          </c:tx>
          <c:spPr>
            <a:solidFill>
              <a:srgbClr val="C00000"/>
            </a:solidFill>
          </c:spPr>
          <c:dLbls>
            <c:txPr>
              <a:bodyPr/>
              <a:lstStyle/>
              <a:p>
                <a:pPr>
                  <a:defRPr sz="1300">
                    <a:solidFill>
                      <a:schemeClr val="bg1">
                        <a:lumMod val="95000"/>
                      </a:schemeClr>
                    </a:solidFill>
                  </a:defRPr>
                </a:pPr>
                <a:endParaRPr lang="en-US"/>
              </a:p>
            </c:txPr>
            <c:showVal val="1"/>
          </c:dLbls>
          <c:cat>
            <c:strRef>
              <c:f>Sheet2!$N$694:$P$694</c:f>
              <c:strCache>
                <c:ptCount val="3"/>
                <c:pt idx="0">
                  <c:v>Bangladeshi cities</c:v>
                </c:pt>
                <c:pt idx="1">
                  <c:v>Indian cities</c:v>
                </c:pt>
                <c:pt idx="2">
                  <c:v>Sri Lankan cities</c:v>
                </c:pt>
              </c:strCache>
            </c:strRef>
          </c:cat>
          <c:val>
            <c:numRef>
              <c:f>Sheet2!$N$696:$P$696</c:f>
              <c:numCache>
                <c:formatCode>0%</c:formatCode>
                <c:ptCount val="3"/>
                <c:pt idx="0">
                  <c:v>9.4814814814814824E-2</c:v>
                </c:pt>
                <c:pt idx="1">
                  <c:v>7.407407407407407E-2</c:v>
                </c:pt>
                <c:pt idx="2">
                  <c:v>4.2682926829268587E-2</c:v>
                </c:pt>
              </c:numCache>
            </c:numRef>
          </c:val>
        </c:ser>
        <c:ser>
          <c:idx val="2"/>
          <c:order val="2"/>
          <c:tx>
            <c:strRef>
              <c:f>Sheet2!$M$697</c:f>
              <c:strCache>
                <c:ptCount val="1"/>
                <c:pt idx="0">
                  <c:v>I do not know the process to complain</c:v>
                </c:pt>
              </c:strCache>
            </c:strRef>
          </c:tx>
          <c:spPr>
            <a:solidFill>
              <a:srgbClr val="D99694"/>
            </a:solidFill>
          </c:spPr>
          <c:dLbls>
            <c:txPr>
              <a:bodyPr/>
              <a:lstStyle/>
              <a:p>
                <a:pPr>
                  <a:defRPr sz="1300"/>
                </a:pPr>
                <a:endParaRPr lang="en-US"/>
              </a:p>
            </c:txPr>
            <c:showVal val="1"/>
          </c:dLbls>
          <c:cat>
            <c:strRef>
              <c:f>Sheet2!$N$694:$P$694</c:f>
              <c:strCache>
                <c:ptCount val="3"/>
                <c:pt idx="0">
                  <c:v>Bangladeshi cities</c:v>
                </c:pt>
                <c:pt idx="1">
                  <c:v>Indian cities</c:v>
                </c:pt>
                <c:pt idx="2">
                  <c:v>Sri Lankan cities</c:v>
                </c:pt>
              </c:strCache>
            </c:strRef>
          </c:cat>
          <c:val>
            <c:numRef>
              <c:f>Sheet2!$N$697:$P$697</c:f>
              <c:numCache>
                <c:formatCode>0%</c:formatCode>
                <c:ptCount val="3"/>
                <c:pt idx="0">
                  <c:v>6.3703703703703721E-2</c:v>
                </c:pt>
                <c:pt idx="1">
                  <c:v>9.8765432098765898E-2</c:v>
                </c:pt>
                <c:pt idx="2">
                  <c:v>6.7073170731707321E-2</c:v>
                </c:pt>
              </c:numCache>
            </c:numRef>
          </c:val>
        </c:ser>
        <c:ser>
          <c:idx val="3"/>
          <c:order val="3"/>
          <c:tx>
            <c:strRef>
              <c:f>Sheet2!$M$698</c:f>
              <c:strCache>
                <c:ptCount val="1"/>
                <c:pt idx="0">
                  <c:v>I do not interact or pay to the service provider but interact or pay to my landlord/third party</c:v>
                </c:pt>
              </c:strCache>
            </c:strRef>
          </c:tx>
          <c:spPr>
            <a:solidFill>
              <a:schemeClr val="tx1">
                <a:lumMod val="65000"/>
                <a:lumOff val="35000"/>
              </a:schemeClr>
            </a:solidFill>
          </c:spPr>
          <c:cat>
            <c:strRef>
              <c:f>Sheet2!$N$694:$P$694</c:f>
              <c:strCache>
                <c:ptCount val="3"/>
                <c:pt idx="0">
                  <c:v>Bangladeshi cities</c:v>
                </c:pt>
                <c:pt idx="1">
                  <c:v>Indian cities</c:v>
                </c:pt>
                <c:pt idx="2">
                  <c:v>Sri Lankan cities</c:v>
                </c:pt>
              </c:strCache>
            </c:strRef>
          </c:cat>
          <c:val>
            <c:numRef>
              <c:f>Sheet2!$N$698:$P$698</c:f>
              <c:numCache>
                <c:formatCode>0%</c:formatCode>
                <c:ptCount val="3"/>
                <c:pt idx="0">
                  <c:v>3.259259259259259E-2</c:v>
                </c:pt>
                <c:pt idx="1">
                  <c:v>0.12962962962962887</c:v>
                </c:pt>
                <c:pt idx="2">
                  <c:v>5.6910569105691082E-2</c:v>
                </c:pt>
              </c:numCache>
            </c:numRef>
          </c:val>
        </c:ser>
        <c:ser>
          <c:idx val="4"/>
          <c:order val="4"/>
          <c:tx>
            <c:strRef>
              <c:f>Sheet2!$M$699</c:f>
              <c:strCache>
                <c:ptCount val="1"/>
                <c:pt idx="0">
                  <c:v>I am scared to complain</c:v>
                </c:pt>
              </c:strCache>
            </c:strRef>
          </c:tx>
          <c:spPr>
            <a:solidFill>
              <a:schemeClr val="bg1">
                <a:lumMod val="50000"/>
              </a:schemeClr>
            </a:solidFill>
          </c:spPr>
          <c:cat>
            <c:strRef>
              <c:f>Sheet2!$N$694:$P$694</c:f>
              <c:strCache>
                <c:ptCount val="3"/>
                <c:pt idx="0">
                  <c:v>Bangladeshi cities</c:v>
                </c:pt>
                <c:pt idx="1">
                  <c:v>Indian cities</c:v>
                </c:pt>
                <c:pt idx="2">
                  <c:v>Sri Lankan cities</c:v>
                </c:pt>
              </c:strCache>
            </c:strRef>
          </c:cat>
          <c:val>
            <c:numRef>
              <c:f>Sheet2!$N$699:$P$699</c:f>
              <c:numCache>
                <c:formatCode>0%</c:formatCode>
                <c:ptCount val="3"/>
                <c:pt idx="0">
                  <c:v>1.3333333333333341E-2</c:v>
                </c:pt>
                <c:pt idx="1">
                  <c:v>5.5555555555555455E-2</c:v>
                </c:pt>
                <c:pt idx="2">
                  <c:v>1.0162601626016307E-2</c:v>
                </c:pt>
              </c:numCache>
            </c:numRef>
          </c:val>
        </c:ser>
        <c:ser>
          <c:idx val="5"/>
          <c:order val="5"/>
          <c:tx>
            <c:strRef>
              <c:f>Sheet2!$M$700</c:f>
              <c:strCache>
                <c:ptCount val="1"/>
                <c:pt idx="0">
                  <c:v>Others</c:v>
                </c:pt>
              </c:strCache>
            </c:strRef>
          </c:tx>
          <c:spPr>
            <a:solidFill>
              <a:schemeClr val="bg1">
                <a:lumMod val="85000"/>
              </a:schemeClr>
            </a:solidFill>
          </c:spPr>
          <c:cat>
            <c:strRef>
              <c:f>Sheet2!$N$694:$P$694</c:f>
              <c:strCache>
                <c:ptCount val="3"/>
                <c:pt idx="0">
                  <c:v>Bangladeshi cities</c:v>
                </c:pt>
                <c:pt idx="1">
                  <c:v>Indian cities</c:v>
                </c:pt>
                <c:pt idx="2">
                  <c:v>Sri Lankan cities</c:v>
                </c:pt>
              </c:strCache>
            </c:strRef>
          </c:cat>
          <c:val>
            <c:numRef>
              <c:f>Sheet2!$N$700:$P$700</c:f>
              <c:numCache>
                <c:formatCode>0%</c:formatCode>
                <c:ptCount val="3"/>
                <c:pt idx="0">
                  <c:v>4.4444444444444514E-3</c:v>
                </c:pt>
                <c:pt idx="1">
                  <c:v>0</c:v>
                </c:pt>
                <c:pt idx="2">
                  <c:v>2.6422764227642274E-2</c:v>
                </c:pt>
              </c:numCache>
            </c:numRef>
          </c:val>
        </c:ser>
        <c:dLbls/>
        <c:gapWidth val="75"/>
        <c:overlap val="100"/>
        <c:axId val="144114048"/>
        <c:axId val="144115584"/>
      </c:barChart>
      <c:catAx>
        <c:axId val="144114048"/>
        <c:scaling>
          <c:orientation val="minMax"/>
        </c:scaling>
        <c:axPos val="b"/>
        <c:majorTickMark val="none"/>
        <c:tickLblPos val="nextTo"/>
        <c:txPr>
          <a:bodyPr/>
          <a:lstStyle/>
          <a:p>
            <a:pPr>
              <a:defRPr sz="1500"/>
            </a:pPr>
            <a:endParaRPr lang="en-US"/>
          </a:p>
        </c:txPr>
        <c:crossAx val="144115584"/>
        <c:crosses val="autoZero"/>
        <c:auto val="1"/>
        <c:lblAlgn val="ctr"/>
        <c:lblOffset val="100"/>
      </c:catAx>
      <c:valAx>
        <c:axId val="144115584"/>
        <c:scaling>
          <c:orientation val="minMax"/>
        </c:scaling>
        <c:axPos val="l"/>
        <c:majorGridlines/>
        <c:numFmt formatCode="0%" sourceLinked="1"/>
        <c:majorTickMark val="none"/>
        <c:tickLblPos val="nextTo"/>
        <c:spPr>
          <a:ln w="9525">
            <a:noFill/>
          </a:ln>
        </c:spPr>
        <c:crossAx val="144114048"/>
        <c:crosses val="autoZero"/>
        <c:crossBetween val="between"/>
      </c:valAx>
    </c:plotArea>
    <c:legend>
      <c:legendPos val="b"/>
      <c:layout>
        <c:manualLayout>
          <c:xMode val="edge"/>
          <c:yMode val="edge"/>
          <c:x val="6.3397135198525786E-2"/>
          <c:y val="0.55175083718491402"/>
          <c:w val="0.91398587144692034"/>
          <c:h val="0.43309776581417453"/>
        </c:manualLayout>
      </c:layout>
      <c:txPr>
        <a:bodyPr/>
        <a:lstStyle/>
        <a:p>
          <a:pPr>
            <a:defRPr sz="1300"/>
          </a:pPr>
          <a:endParaRPr lang="en-US"/>
        </a:p>
      </c:txPr>
    </c:legend>
    <c:plotVisOnly val="1"/>
    <c:dispBlanksAs val="gap"/>
  </c:chart>
  <c:externalData r:id="rId1"/>
</c:chartSpace>
</file>

<file path=ppt/charts/chart77.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0"/>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Electricity!$A$768:$A$769</c:f>
              <c:strCache>
                <c:ptCount val="2"/>
                <c:pt idx="0">
                  <c:v>Complained about any problem</c:v>
                </c:pt>
                <c:pt idx="1">
                  <c:v>Did not complain about any problem</c:v>
                </c:pt>
              </c:strCache>
            </c:strRef>
          </c:cat>
          <c:val>
            <c:numRef>
              <c:f>Electricity!$B$768:$B$769</c:f>
              <c:numCache>
                <c:formatCode>0%</c:formatCode>
                <c:ptCount val="2"/>
                <c:pt idx="0">
                  <c:v>0.17</c:v>
                </c:pt>
                <c:pt idx="1">
                  <c:v>0.83000000000000029</c:v>
                </c:pt>
              </c:numCache>
            </c:numRef>
          </c:val>
        </c:ser>
        <c:dLbls/>
        <c:firstSliceAng val="251"/>
      </c:pieChart>
    </c:plotArea>
    <c:legend>
      <c:legendPos val="b"/>
      <c:legendEntry>
        <c:idx val="0"/>
        <c:delete val="1"/>
      </c:legendEntry>
    </c:legend>
    <c:plotVisOnly val="1"/>
    <c:dispBlanksAs val="zero"/>
  </c:chart>
  <c:externalData r:id="rId1"/>
</c:chartSpace>
</file>

<file path=ppt/charts/chart78.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Sheet2!$H$772</c:f>
              <c:strCache>
                <c:ptCount val="1"/>
                <c:pt idx="0">
                  <c:v>Office of the Electricity Company / depot</c:v>
                </c:pt>
              </c:strCache>
            </c:strRef>
          </c:tx>
          <c:spPr>
            <a:solidFill>
              <a:srgbClr val="800000"/>
            </a:solidFill>
          </c:spPr>
          <c:dLbls>
            <c:dLbl>
              <c:idx val="0"/>
              <c:showVal val="1"/>
            </c:dLbl>
            <c:delete val="1"/>
            <c:txPr>
              <a:bodyPr/>
              <a:lstStyle/>
              <a:p>
                <a:pPr>
                  <a:defRPr sz="1300">
                    <a:solidFill>
                      <a:schemeClr val="bg1">
                        <a:lumMod val="85000"/>
                      </a:schemeClr>
                    </a:solidFill>
                  </a:defRPr>
                </a:pPr>
                <a:endParaRPr lang="en-US"/>
              </a:p>
            </c:txPr>
          </c:dLbls>
          <c:cat>
            <c:strRef>
              <c:f>Sheet2!$I$771:$K$771</c:f>
              <c:strCache>
                <c:ptCount val="3"/>
                <c:pt idx="0">
                  <c:v>Bangladeshi cities</c:v>
                </c:pt>
                <c:pt idx="1">
                  <c:v>Indian cities</c:v>
                </c:pt>
                <c:pt idx="2">
                  <c:v>Sri Lankan cities</c:v>
                </c:pt>
              </c:strCache>
            </c:strRef>
          </c:cat>
          <c:val>
            <c:numRef>
              <c:f>Sheet2!$I$772:$K$772</c:f>
              <c:numCache>
                <c:formatCode>0%</c:formatCode>
                <c:ptCount val="3"/>
                <c:pt idx="0">
                  <c:v>0.70714285714285763</c:v>
                </c:pt>
                <c:pt idx="1">
                  <c:v>0.59210526315789469</c:v>
                </c:pt>
                <c:pt idx="2">
                  <c:v>0.82857142857142863</c:v>
                </c:pt>
              </c:numCache>
            </c:numRef>
          </c:val>
        </c:ser>
        <c:ser>
          <c:idx val="1"/>
          <c:order val="1"/>
          <c:tx>
            <c:strRef>
              <c:f>Sheet2!$H$773</c:f>
              <c:strCache>
                <c:ptCount val="1"/>
                <c:pt idx="0">
                  <c:v>Hotline / Customer care centre</c:v>
                </c:pt>
              </c:strCache>
            </c:strRef>
          </c:tx>
          <c:spPr>
            <a:solidFill>
              <a:srgbClr val="C00000"/>
            </a:solidFill>
          </c:spPr>
          <c:cat>
            <c:strRef>
              <c:f>Sheet2!$I$771:$K$771</c:f>
              <c:strCache>
                <c:ptCount val="3"/>
                <c:pt idx="0">
                  <c:v>Bangladeshi cities</c:v>
                </c:pt>
                <c:pt idx="1">
                  <c:v>Indian cities</c:v>
                </c:pt>
                <c:pt idx="2">
                  <c:v>Sri Lankan cities</c:v>
                </c:pt>
              </c:strCache>
            </c:strRef>
          </c:cat>
          <c:val>
            <c:numRef>
              <c:f>Sheet2!$I$773:$K$773</c:f>
              <c:numCache>
                <c:formatCode>0%</c:formatCode>
                <c:ptCount val="3"/>
                <c:pt idx="0">
                  <c:v>2.8571428571428591E-2</c:v>
                </c:pt>
                <c:pt idx="1">
                  <c:v>0.22807017543859637</c:v>
                </c:pt>
                <c:pt idx="2">
                  <c:v>0.12857142857142909</c:v>
                </c:pt>
              </c:numCache>
            </c:numRef>
          </c:val>
        </c:ser>
        <c:ser>
          <c:idx val="2"/>
          <c:order val="2"/>
          <c:tx>
            <c:strRef>
              <c:f>Sheet2!$H$774</c:f>
              <c:strCache>
                <c:ptCount val="1"/>
                <c:pt idx="0">
                  <c:v>Landlord or other person in whose name the connection is registered</c:v>
                </c:pt>
              </c:strCache>
            </c:strRef>
          </c:tx>
          <c:spPr>
            <a:solidFill>
              <a:srgbClr val="DC9E9C"/>
            </a:solidFill>
          </c:spPr>
          <c:cat>
            <c:strRef>
              <c:f>Sheet2!$I$771:$K$771</c:f>
              <c:strCache>
                <c:ptCount val="3"/>
                <c:pt idx="0">
                  <c:v>Bangladeshi cities</c:v>
                </c:pt>
                <c:pt idx="1">
                  <c:v>Indian cities</c:v>
                </c:pt>
                <c:pt idx="2">
                  <c:v>Sri Lankan cities</c:v>
                </c:pt>
              </c:strCache>
            </c:strRef>
          </c:cat>
          <c:val>
            <c:numRef>
              <c:f>Sheet2!$I$774:$K$774</c:f>
              <c:numCache>
                <c:formatCode>0%</c:formatCode>
                <c:ptCount val="3"/>
                <c:pt idx="0">
                  <c:v>0.1</c:v>
                </c:pt>
                <c:pt idx="1">
                  <c:v>0.11842105263157929</c:v>
                </c:pt>
                <c:pt idx="2">
                  <c:v>9.5238095238095247E-3</c:v>
                </c:pt>
              </c:numCache>
            </c:numRef>
          </c:val>
        </c:ser>
        <c:ser>
          <c:idx val="3"/>
          <c:order val="3"/>
          <c:tx>
            <c:strRef>
              <c:f>Sheet2!$H$775</c:f>
              <c:strCache>
                <c:ptCount val="1"/>
                <c:pt idx="0">
                  <c:v>Local electrician</c:v>
                </c:pt>
              </c:strCache>
            </c:strRef>
          </c:tx>
          <c:spPr>
            <a:solidFill>
              <a:schemeClr val="tx1">
                <a:lumMod val="75000"/>
                <a:lumOff val="25000"/>
              </a:schemeClr>
            </a:solidFill>
          </c:spPr>
          <c:cat>
            <c:strRef>
              <c:f>Sheet2!$I$771:$K$771</c:f>
              <c:strCache>
                <c:ptCount val="3"/>
                <c:pt idx="0">
                  <c:v>Bangladeshi cities</c:v>
                </c:pt>
                <c:pt idx="1">
                  <c:v>Indian cities</c:v>
                </c:pt>
                <c:pt idx="2">
                  <c:v>Sri Lankan cities</c:v>
                </c:pt>
              </c:strCache>
            </c:strRef>
          </c:cat>
          <c:val>
            <c:numRef>
              <c:f>Sheet2!$I$775:$K$775</c:f>
              <c:numCache>
                <c:formatCode>0%</c:formatCode>
                <c:ptCount val="3"/>
                <c:pt idx="0">
                  <c:v>0.1</c:v>
                </c:pt>
                <c:pt idx="1">
                  <c:v>8.771929824561403E-3</c:v>
                </c:pt>
                <c:pt idx="2">
                  <c:v>1.9047619047619126E-2</c:v>
                </c:pt>
              </c:numCache>
            </c:numRef>
          </c:val>
        </c:ser>
        <c:ser>
          <c:idx val="4"/>
          <c:order val="4"/>
          <c:tx>
            <c:strRef>
              <c:f>Sheet2!$H$776</c:f>
              <c:strCache>
                <c:ptCount val="1"/>
                <c:pt idx="0">
                  <c:v>I will not go to anyone</c:v>
                </c:pt>
              </c:strCache>
            </c:strRef>
          </c:tx>
          <c:spPr>
            <a:solidFill>
              <a:schemeClr val="bg1">
                <a:lumMod val="50000"/>
              </a:schemeClr>
            </a:solidFill>
          </c:spPr>
          <c:cat>
            <c:strRef>
              <c:f>Sheet2!$I$771:$K$771</c:f>
              <c:strCache>
                <c:ptCount val="3"/>
                <c:pt idx="0">
                  <c:v>Bangladeshi cities</c:v>
                </c:pt>
                <c:pt idx="1">
                  <c:v>Indian cities</c:v>
                </c:pt>
                <c:pt idx="2">
                  <c:v>Sri Lankan cities</c:v>
                </c:pt>
              </c:strCache>
            </c:strRef>
          </c:cat>
          <c:val>
            <c:numRef>
              <c:f>Sheet2!$I$776:$K$776</c:f>
              <c:numCache>
                <c:formatCode>0%</c:formatCode>
                <c:ptCount val="3"/>
                <c:pt idx="0">
                  <c:v>7.1428571428571504E-3</c:v>
                </c:pt>
                <c:pt idx="1">
                  <c:v>3.9473684210526355E-2</c:v>
                </c:pt>
                <c:pt idx="2">
                  <c:v>4.7619047619047623E-3</c:v>
                </c:pt>
              </c:numCache>
            </c:numRef>
          </c:val>
        </c:ser>
        <c:ser>
          <c:idx val="5"/>
          <c:order val="5"/>
          <c:tx>
            <c:strRef>
              <c:f>Sheet2!$H$777</c:f>
              <c:strCache>
                <c:ptCount val="1"/>
                <c:pt idx="0">
                  <c:v>Other </c:v>
                </c:pt>
              </c:strCache>
            </c:strRef>
          </c:tx>
          <c:spPr>
            <a:solidFill>
              <a:schemeClr val="bg1">
                <a:lumMod val="85000"/>
              </a:schemeClr>
            </a:solidFill>
          </c:spPr>
          <c:cat>
            <c:strRef>
              <c:f>Sheet2!$I$771:$K$771</c:f>
              <c:strCache>
                <c:ptCount val="3"/>
                <c:pt idx="0">
                  <c:v>Bangladeshi cities</c:v>
                </c:pt>
                <c:pt idx="1">
                  <c:v>Indian cities</c:v>
                </c:pt>
                <c:pt idx="2">
                  <c:v>Sri Lankan cities</c:v>
                </c:pt>
              </c:strCache>
            </c:strRef>
          </c:cat>
          <c:val>
            <c:numRef>
              <c:f>Sheet2!$I$777:$K$777</c:f>
              <c:numCache>
                <c:formatCode>0%</c:formatCode>
                <c:ptCount val="3"/>
                <c:pt idx="0">
                  <c:v>6.0000000000000032E-2</c:v>
                </c:pt>
                <c:pt idx="1">
                  <c:v>1.0000000000000005E-2</c:v>
                </c:pt>
                <c:pt idx="2">
                  <c:v>0</c:v>
                </c:pt>
              </c:numCache>
            </c:numRef>
          </c:val>
        </c:ser>
        <c:dLbls/>
        <c:overlap val="100"/>
        <c:axId val="144140544"/>
        <c:axId val="144257024"/>
      </c:barChart>
      <c:catAx>
        <c:axId val="144140544"/>
        <c:scaling>
          <c:orientation val="minMax"/>
        </c:scaling>
        <c:axPos val="b"/>
        <c:tickLblPos val="nextTo"/>
        <c:txPr>
          <a:bodyPr/>
          <a:lstStyle/>
          <a:p>
            <a:pPr>
              <a:defRPr sz="1500"/>
            </a:pPr>
            <a:endParaRPr lang="en-US"/>
          </a:p>
        </c:txPr>
        <c:crossAx val="144257024"/>
        <c:crosses val="autoZero"/>
        <c:auto val="1"/>
        <c:lblAlgn val="ctr"/>
        <c:lblOffset val="100"/>
      </c:catAx>
      <c:valAx>
        <c:axId val="144257024"/>
        <c:scaling>
          <c:orientation val="minMax"/>
        </c:scaling>
        <c:axPos val="l"/>
        <c:majorGridlines/>
        <c:numFmt formatCode="0%" sourceLinked="1"/>
        <c:tickLblPos val="nextTo"/>
        <c:crossAx val="144140544"/>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79.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1"/>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Mobile!$A$334:$A$335</c:f>
              <c:strCache>
                <c:ptCount val="2"/>
                <c:pt idx="0">
                  <c:v>Complained about problems</c:v>
                </c:pt>
                <c:pt idx="1">
                  <c:v>Have not complained about problems</c:v>
                </c:pt>
              </c:strCache>
            </c:strRef>
          </c:cat>
          <c:val>
            <c:numRef>
              <c:f>Mobile!$B$334:$B$335</c:f>
              <c:numCache>
                <c:formatCode>0%</c:formatCode>
                <c:ptCount val="2"/>
                <c:pt idx="0">
                  <c:v>0.28000000000000008</c:v>
                </c:pt>
                <c:pt idx="1">
                  <c:v>0.72000000000000031</c:v>
                </c:pt>
              </c:numCache>
            </c:numRef>
          </c:val>
        </c:ser>
        <c:dLbls/>
        <c:firstSliceAng val="40"/>
      </c:pieChart>
    </c:plotArea>
    <c:legend>
      <c:legendPos val="b"/>
      <c:legendEntry>
        <c:idx val="1"/>
        <c:delete val="1"/>
      </c:legendEntry>
    </c:legend>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Sheet6!$G$91</c:f>
              <c:strCache>
                <c:ptCount val="1"/>
                <c:pt idx="0">
                  <c:v>Separate bank account just for business </c:v>
                </c:pt>
              </c:strCache>
            </c:strRef>
          </c:tx>
          <c:spPr>
            <a:solidFill>
              <a:srgbClr val="800000"/>
            </a:solidFill>
          </c:spPr>
          <c:dLbls>
            <c:dLbl>
              <c:idx val="1"/>
              <c:delete val="1"/>
            </c:dLbl>
            <c:dLbl>
              <c:idx val="2"/>
              <c:delete val="1"/>
            </c:dLbl>
            <c:txPr>
              <a:bodyPr/>
              <a:lstStyle/>
              <a:p>
                <a:pPr>
                  <a:defRPr sz="1300"/>
                </a:pPr>
                <a:endParaRPr lang="en-US"/>
              </a:p>
            </c:txPr>
            <c:showVal val="1"/>
          </c:dLbls>
          <c:cat>
            <c:strRef>
              <c:f>Sheet6!$H$90:$J$90</c:f>
              <c:strCache>
                <c:ptCount val="3"/>
                <c:pt idx="0">
                  <c:v>Bangladeshi cities</c:v>
                </c:pt>
                <c:pt idx="1">
                  <c:v>Indian cities</c:v>
                </c:pt>
                <c:pt idx="2">
                  <c:v>Sri Lankan cities</c:v>
                </c:pt>
              </c:strCache>
            </c:strRef>
          </c:cat>
          <c:val>
            <c:numRef>
              <c:f>Sheet6!$H$91:$J$91</c:f>
              <c:numCache>
                <c:formatCode>0%</c:formatCode>
                <c:ptCount val="3"/>
                <c:pt idx="0">
                  <c:v>0.14535519125683091</c:v>
                </c:pt>
                <c:pt idx="1">
                  <c:v>5.4730258014073782E-3</c:v>
                </c:pt>
                <c:pt idx="2">
                  <c:v>0.11764705882352942</c:v>
                </c:pt>
              </c:numCache>
            </c:numRef>
          </c:val>
        </c:ser>
        <c:ser>
          <c:idx val="1"/>
          <c:order val="1"/>
          <c:tx>
            <c:strRef>
              <c:f>Sheet6!$G$92</c:f>
              <c:strCache>
                <c:ptCount val="1"/>
                <c:pt idx="0">
                  <c:v>Personal bank account</c:v>
                </c:pt>
              </c:strCache>
            </c:strRef>
          </c:tx>
          <c:spPr>
            <a:solidFill>
              <a:srgbClr val="C00000"/>
            </a:solidFill>
          </c:spPr>
          <c:dLbls>
            <c:dLbl>
              <c:idx val="1"/>
              <c:delete val="1"/>
            </c:dLbl>
            <c:dLbl>
              <c:idx val="2"/>
              <c:delete val="1"/>
            </c:dLbl>
            <c:txPr>
              <a:bodyPr/>
              <a:lstStyle/>
              <a:p>
                <a:pPr>
                  <a:defRPr sz="1300"/>
                </a:pPr>
                <a:endParaRPr lang="en-US"/>
              </a:p>
            </c:txPr>
            <c:showVal val="1"/>
          </c:dLbls>
          <c:cat>
            <c:strRef>
              <c:f>Sheet6!$H$90:$J$90</c:f>
              <c:strCache>
                <c:ptCount val="3"/>
                <c:pt idx="0">
                  <c:v>Bangladeshi cities</c:v>
                </c:pt>
                <c:pt idx="1">
                  <c:v>Indian cities</c:v>
                </c:pt>
                <c:pt idx="2">
                  <c:v>Sri Lankan cities</c:v>
                </c:pt>
              </c:strCache>
            </c:strRef>
          </c:cat>
          <c:val>
            <c:numRef>
              <c:f>Sheet6!$H$92:$J$92</c:f>
              <c:numCache>
                <c:formatCode>0%</c:formatCode>
                <c:ptCount val="3"/>
                <c:pt idx="0">
                  <c:v>0.38797814207650388</c:v>
                </c:pt>
                <c:pt idx="1">
                  <c:v>0.44644253322908656</c:v>
                </c:pt>
                <c:pt idx="2">
                  <c:v>0.69979716024340965</c:v>
                </c:pt>
              </c:numCache>
            </c:numRef>
          </c:val>
        </c:ser>
        <c:dLbls/>
        <c:axId val="102416384"/>
        <c:axId val="102417920"/>
      </c:barChart>
      <c:catAx>
        <c:axId val="102416384"/>
        <c:scaling>
          <c:orientation val="minMax"/>
        </c:scaling>
        <c:axPos val="b"/>
        <c:tickLblPos val="nextTo"/>
        <c:txPr>
          <a:bodyPr/>
          <a:lstStyle/>
          <a:p>
            <a:pPr>
              <a:defRPr sz="1500"/>
            </a:pPr>
            <a:endParaRPr lang="en-US"/>
          </a:p>
        </c:txPr>
        <c:crossAx val="102417920"/>
        <c:crosses val="autoZero"/>
        <c:auto val="1"/>
        <c:lblAlgn val="ctr"/>
        <c:lblOffset val="100"/>
      </c:catAx>
      <c:valAx>
        <c:axId val="102417920"/>
        <c:scaling>
          <c:orientation val="minMax"/>
        </c:scaling>
        <c:axPos val="l"/>
        <c:numFmt formatCode="0%" sourceLinked="1"/>
        <c:tickLblPos val="nextTo"/>
        <c:crossAx val="102416384"/>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80.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Sheet2!$A$822</c:f>
              <c:strCache>
                <c:ptCount val="1"/>
                <c:pt idx="0">
                  <c:v>Through phone</c:v>
                </c:pt>
              </c:strCache>
            </c:strRef>
          </c:tx>
          <c:spPr>
            <a:solidFill>
              <a:srgbClr val="800000"/>
            </a:solidFill>
          </c:spPr>
          <c:dLbls>
            <c:dLbl>
              <c:idx val="0"/>
              <c:showVal val="1"/>
            </c:dLbl>
            <c:delete val="1"/>
            <c:txPr>
              <a:bodyPr/>
              <a:lstStyle/>
              <a:p>
                <a:pPr>
                  <a:defRPr sz="1300">
                    <a:solidFill>
                      <a:schemeClr val="bg1">
                        <a:lumMod val="85000"/>
                      </a:schemeClr>
                    </a:solidFill>
                  </a:defRPr>
                </a:pPr>
                <a:endParaRPr lang="en-US"/>
              </a:p>
            </c:txPr>
          </c:dLbls>
          <c:cat>
            <c:strRef>
              <c:f>Sheet2!$B$821:$D$821</c:f>
              <c:strCache>
                <c:ptCount val="3"/>
                <c:pt idx="0">
                  <c:v>Bangladeshi cities</c:v>
                </c:pt>
                <c:pt idx="1">
                  <c:v>Indian cities</c:v>
                </c:pt>
                <c:pt idx="2">
                  <c:v>Sri Lankan cities</c:v>
                </c:pt>
              </c:strCache>
            </c:strRef>
          </c:cat>
          <c:val>
            <c:numRef>
              <c:f>Sheet2!$B$822:$D$822</c:f>
              <c:numCache>
                <c:formatCode>0%</c:formatCode>
                <c:ptCount val="3"/>
                <c:pt idx="0">
                  <c:v>0.36428571428571432</c:v>
                </c:pt>
                <c:pt idx="1">
                  <c:v>0.48684210526315902</c:v>
                </c:pt>
                <c:pt idx="2">
                  <c:v>0.85238095238095268</c:v>
                </c:pt>
              </c:numCache>
            </c:numRef>
          </c:val>
        </c:ser>
        <c:ser>
          <c:idx val="1"/>
          <c:order val="1"/>
          <c:tx>
            <c:strRef>
              <c:f>Sheet2!$A$823</c:f>
              <c:strCache>
                <c:ptCount val="1"/>
                <c:pt idx="0">
                  <c:v>Walk-in to the authorized agent/ providers office</c:v>
                </c:pt>
              </c:strCache>
            </c:strRef>
          </c:tx>
          <c:spPr>
            <a:solidFill>
              <a:srgbClr val="C00000"/>
            </a:solidFill>
          </c:spPr>
          <c:dLbls>
            <c:dLbl>
              <c:idx val="0"/>
              <c:showVal val="1"/>
            </c:dLbl>
            <c:delete val="1"/>
            <c:txPr>
              <a:bodyPr/>
              <a:lstStyle/>
              <a:p>
                <a:pPr>
                  <a:defRPr sz="1300">
                    <a:solidFill>
                      <a:schemeClr val="bg1">
                        <a:lumMod val="85000"/>
                      </a:schemeClr>
                    </a:solidFill>
                  </a:defRPr>
                </a:pPr>
                <a:endParaRPr lang="en-US"/>
              </a:p>
            </c:txPr>
          </c:dLbls>
          <c:cat>
            <c:strRef>
              <c:f>Sheet2!$B$821:$D$821</c:f>
              <c:strCache>
                <c:ptCount val="3"/>
                <c:pt idx="0">
                  <c:v>Bangladeshi cities</c:v>
                </c:pt>
                <c:pt idx="1">
                  <c:v>Indian cities</c:v>
                </c:pt>
                <c:pt idx="2">
                  <c:v>Sri Lankan cities</c:v>
                </c:pt>
              </c:strCache>
            </c:strRef>
          </c:cat>
          <c:val>
            <c:numRef>
              <c:f>Sheet2!$B$823:$D$823</c:f>
              <c:numCache>
                <c:formatCode>0%</c:formatCode>
                <c:ptCount val="3"/>
                <c:pt idx="0">
                  <c:v>0.47857142857142854</c:v>
                </c:pt>
                <c:pt idx="1">
                  <c:v>0.27192982456140347</c:v>
                </c:pt>
                <c:pt idx="2">
                  <c:v>0.10476190476190524</c:v>
                </c:pt>
              </c:numCache>
            </c:numRef>
          </c:val>
        </c:ser>
        <c:ser>
          <c:idx val="2"/>
          <c:order val="2"/>
          <c:tx>
            <c:strRef>
              <c:f>Sheet2!$A$824</c:f>
              <c:strCache>
                <c:ptCount val="1"/>
                <c:pt idx="0">
                  <c:v>Informal talk</c:v>
                </c:pt>
              </c:strCache>
            </c:strRef>
          </c:tx>
          <c:spPr>
            <a:solidFill>
              <a:srgbClr val="DC9E9C"/>
            </a:solidFill>
          </c:spPr>
          <c:cat>
            <c:strRef>
              <c:f>Sheet2!$B$821:$D$821</c:f>
              <c:strCache>
                <c:ptCount val="3"/>
                <c:pt idx="0">
                  <c:v>Bangladeshi cities</c:v>
                </c:pt>
                <c:pt idx="1">
                  <c:v>Indian cities</c:v>
                </c:pt>
                <c:pt idx="2">
                  <c:v>Sri Lankan cities</c:v>
                </c:pt>
              </c:strCache>
            </c:strRef>
          </c:cat>
          <c:val>
            <c:numRef>
              <c:f>Sheet2!$B$824:$D$824</c:f>
              <c:numCache>
                <c:formatCode>0%</c:formatCode>
                <c:ptCount val="3"/>
                <c:pt idx="0">
                  <c:v>0.1214285714285718</c:v>
                </c:pt>
                <c:pt idx="1">
                  <c:v>0.18421052631578938</c:v>
                </c:pt>
                <c:pt idx="2">
                  <c:v>2.3809523809523812E-2</c:v>
                </c:pt>
              </c:numCache>
            </c:numRef>
          </c:val>
        </c:ser>
        <c:ser>
          <c:idx val="3"/>
          <c:order val="3"/>
          <c:tx>
            <c:strRef>
              <c:f>Sheet2!$A$825</c:f>
              <c:strCache>
                <c:ptCount val="1"/>
                <c:pt idx="0">
                  <c:v>Email</c:v>
                </c:pt>
              </c:strCache>
            </c:strRef>
          </c:tx>
          <c:spPr>
            <a:solidFill>
              <a:schemeClr val="tx1">
                <a:lumMod val="75000"/>
                <a:lumOff val="25000"/>
              </a:schemeClr>
            </a:solidFill>
          </c:spPr>
          <c:cat>
            <c:strRef>
              <c:f>Sheet2!$B$821:$D$821</c:f>
              <c:strCache>
                <c:ptCount val="3"/>
                <c:pt idx="0">
                  <c:v>Bangladeshi cities</c:v>
                </c:pt>
                <c:pt idx="1">
                  <c:v>Indian cities</c:v>
                </c:pt>
                <c:pt idx="2">
                  <c:v>Sri Lankan cities</c:v>
                </c:pt>
              </c:strCache>
            </c:strRef>
          </c:cat>
          <c:val>
            <c:numRef>
              <c:f>Sheet2!$B$825:$D$825</c:f>
              <c:numCache>
                <c:formatCode>0%</c:formatCode>
                <c:ptCount val="3"/>
                <c:pt idx="0">
                  <c:v>3.5714285714285719E-2</c:v>
                </c:pt>
                <c:pt idx="1">
                  <c:v>8.771929824561403E-3</c:v>
                </c:pt>
                <c:pt idx="2">
                  <c:v>0</c:v>
                </c:pt>
              </c:numCache>
            </c:numRef>
          </c:val>
        </c:ser>
        <c:ser>
          <c:idx val="4"/>
          <c:order val="4"/>
          <c:tx>
            <c:strRef>
              <c:f>Sheet2!$A$826</c:f>
              <c:strCache>
                <c:ptCount val="1"/>
                <c:pt idx="0">
                  <c:v>Letter</c:v>
                </c:pt>
              </c:strCache>
            </c:strRef>
          </c:tx>
          <c:spPr>
            <a:solidFill>
              <a:schemeClr val="bg1">
                <a:lumMod val="50000"/>
              </a:schemeClr>
            </a:solidFill>
          </c:spPr>
          <c:cat>
            <c:strRef>
              <c:f>Sheet2!$B$821:$D$821</c:f>
              <c:strCache>
                <c:ptCount val="3"/>
                <c:pt idx="0">
                  <c:v>Bangladeshi cities</c:v>
                </c:pt>
                <c:pt idx="1">
                  <c:v>Indian cities</c:v>
                </c:pt>
                <c:pt idx="2">
                  <c:v>Sri Lankan cities</c:v>
                </c:pt>
              </c:strCache>
            </c:strRef>
          </c:cat>
          <c:val>
            <c:numRef>
              <c:f>Sheet2!$B$826:$D$826</c:f>
              <c:numCache>
                <c:formatCode>0%</c:formatCode>
                <c:ptCount val="3"/>
                <c:pt idx="0">
                  <c:v>0</c:v>
                </c:pt>
                <c:pt idx="1">
                  <c:v>3.5087719298245612E-2</c:v>
                </c:pt>
                <c:pt idx="2">
                  <c:v>1.9047619047619126E-2</c:v>
                </c:pt>
              </c:numCache>
            </c:numRef>
          </c:val>
        </c:ser>
        <c:ser>
          <c:idx val="5"/>
          <c:order val="5"/>
          <c:tx>
            <c:strRef>
              <c:f>Sheet2!$A$827</c:f>
              <c:strCache>
                <c:ptCount val="1"/>
                <c:pt idx="0">
                  <c:v>Other</c:v>
                </c:pt>
              </c:strCache>
            </c:strRef>
          </c:tx>
          <c:spPr>
            <a:solidFill>
              <a:schemeClr val="bg1">
                <a:lumMod val="85000"/>
              </a:schemeClr>
            </a:solidFill>
          </c:spPr>
          <c:cat>
            <c:strRef>
              <c:f>Sheet2!$B$821:$D$821</c:f>
              <c:strCache>
                <c:ptCount val="3"/>
                <c:pt idx="0">
                  <c:v>Bangladeshi cities</c:v>
                </c:pt>
                <c:pt idx="1">
                  <c:v>Indian cities</c:v>
                </c:pt>
                <c:pt idx="2">
                  <c:v>Sri Lankan cities</c:v>
                </c:pt>
              </c:strCache>
            </c:strRef>
          </c:cat>
          <c:val>
            <c:numRef>
              <c:f>Sheet2!$B$827:$D$827</c:f>
              <c:numCache>
                <c:formatCode>0%</c:formatCode>
                <c:ptCount val="3"/>
                <c:pt idx="0">
                  <c:v>0</c:v>
                </c:pt>
                <c:pt idx="1">
                  <c:v>8.771929824561403E-3</c:v>
                </c:pt>
                <c:pt idx="2">
                  <c:v>0</c:v>
                </c:pt>
              </c:numCache>
            </c:numRef>
          </c:val>
        </c:ser>
        <c:dLbls/>
        <c:overlap val="100"/>
        <c:axId val="144364672"/>
        <c:axId val="144366208"/>
      </c:barChart>
      <c:catAx>
        <c:axId val="144364672"/>
        <c:scaling>
          <c:orientation val="minMax"/>
        </c:scaling>
        <c:axPos val="b"/>
        <c:tickLblPos val="nextTo"/>
        <c:txPr>
          <a:bodyPr/>
          <a:lstStyle/>
          <a:p>
            <a:pPr>
              <a:defRPr sz="1500"/>
            </a:pPr>
            <a:endParaRPr lang="en-US"/>
          </a:p>
        </c:txPr>
        <c:crossAx val="144366208"/>
        <c:crosses val="autoZero"/>
        <c:auto val="1"/>
        <c:lblAlgn val="ctr"/>
        <c:lblOffset val="100"/>
      </c:catAx>
      <c:valAx>
        <c:axId val="144366208"/>
        <c:scaling>
          <c:orientation val="minMax"/>
        </c:scaling>
        <c:axPos val="l"/>
        <c:majorGridlines/>
        <c:numFmt formatCode="0%" sourceLinked="1"/>
        <c:tickLblPos val="nextTo"/>
        <c:crossAx val="144364672"/>
        <c:crosses val="autoZero"/>
        <c:crossBetween val="between"/>
      </c:valAx>
    </c:plotArea>
    <c:legend>
      <c:legendPos val="b"/>
      <c:txPr>
        <a:bodyPr/>
        <a:lstStyle/>
        <a:p>
          <a:pPr>
            <a:defRPr sz="1500"/>
          </a:pPr>
          <a:endParaRPr lang="en-US"/>
        </a:p>
      </c:txPr>
    </c:legend>
    <c:plotVisOnly val="1"/>
    <c:dispBlanksAs val="gap"/>
  </c:chart>
  <c:externalData r:id="rId1"/>
</c:chartSpace>
</file>

<file path=ppt/charts/chart81.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1"/>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Mobile!$A$334:$A$335</c:f>
              <c:strCache>
                <c:ptCount val="2"/>
                <c:pt idx="0">
                  <c:v>Complained about problems</c:v>
                </c:pt>
                <c:pt idx="1">
                  <c:v>Have not complained about problems</c:v>
                </c:pt>
              </c:strCache>
            </c:strRef>
          </c:cat>
          <c:val>
            <c:numRef>
              <c:f>Mobile!$B$334:$B$335</c:f>
              <c:numCache>
                <c:formatCode>0%</c:formatCode>
                <c:ptCount val="2"/>
                <c:pt idx="0">
                  <c:v>0.28000000000000008</c:v>
                </c:pt>
                <c:pt idx="1">
                  <c:v>0.72000000000000031</c:v>
                </c:pt>
              </c:numCache>
            </c:numRef>
          </c:val>
        </c:ser>
        <c:dLbls/>
        <c:firstSliceAng val="40"/>
      </c:pieChart>
    </c:plotArea>
    <c:legend>
      <c:legendPos val="b"/>
      <c:legendEntry>
        <c:idx val="1"/>
        <c:delete val="1"/>
      </c:legendEntry>
    </c:legend>
    <c:plotVisOnly val="1"/>
    <c:dispBlanksAs val="zero"/>
  </c:chart>
  <c:externalData r:id="rId1"/>
</c:chartSpace>
</file>

<file path=ppt/charts/chart8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spPr>
            <a:solidFill>
              <a:srgbClr val="00B050"/>
            </a:solidFill>
          </c:spPr>
          <c:dPt>
            <c:idx val="1"/>
            <c:spPr>
              <a:solidFill>
                <a:srgbClr val="FFC000"/>
              </a:solidFill>
            </c:spPr>
          </c:dPt>
          <c:dPt>
            <c:idx val="2"/>
            <c:spPr>
              <a:solidFill>
                <a:srgbClr val="0070C0"/>
              </a:solidFill>
            </c:spPr>
          </c:dPt>
          <c:cat>
            <c:strRef>
              <c:f>Sheet2!$I$860:$K$860</c:f>
              <c:strCache>
                <c:ptCount val="3"/>
                <c:pt idx="0">
                  <c:v>Bangladeshi cities</c:v>
                </c:pt>
                <c:pt idx="1">
                  <c:v>Indian cities</c:v>
                </c:pt>
                <c:pt idx="2">
                  <c:v>Sri Lankan cities</c:v>
                </c:pt>
              </c:strCache>
            </c:strRef>
          </c:cat>
          <c:val>
            <c:numRef>
              <c:f>Sheet2!$I$861:$K$861</c:f>
              <c:numCache>
                <c:formatCode>0%</c:formatCode>
                <c:ptCount val="3"/>
                <c:pt idx="0">
                  <c:v>0.50714285714285712</c:v>
                </c:pt>
                <c:pt idx="1">
                  <c:v>0.65789473684210853</c:v>
                </c:pt>
                <c:pt idx="2">
                  <c:v>0.24761904761904771</c:v>
                </c:pt>
              </c:numCache>
            </c:numRef>
          </c:val>
        </c:ser>
        <c:dLbls/>
        <c:axId val="144525568"/>
        <c:axId val="144527360"/>
      </c:barChart>
      <c:catAx>
        <c:axId val="144525568"/>
        <c:scaling>
          <c:orientation val="minMax"/>
        </c:scaling>
        <c:axPos val="b"/>
        <c:majorTickMark val="none"/>
        <c:tickLblPos val="nextTo"/>
        <c:txPr>
          <a:bodyPr/>
          <a:lstStyle/>
          <a:p>
            <a:pPr>
              <a:defRPr sz="1500"/>
            </a:pPr>
            <a:endParaRPr lang="en-US"/>
          </a:p>
        </c:txPr>
        <c:crossAx val="144527360"/>
        <c:crosses val="autoZero"/>
        <c:auto val="1"/>
        <c:lblAlgn val="ctr"/>
        <c:lblOffset val="100"/>
      </c:catAx>
      <c:valAx>
        <c:axId val="144527360"/>
        <c:scaling>
          <c:orientation val="minMax"/>
          <c:max val="1"/>
        </c:scaling>
        <c:axPos val="l"/>
        <c:majorGridlines/>
        <c:numFmt formatCode="0%" sourceLinked="1"/>
        <c:majorTickMark val="none"/>
        <c:tickLblPos val="nextTo"/>
        <c:crossAx val="144525568"/>
        <c:crosses val="autoZero"/>
        <c:crossBetween val="between"/>
      </c:valAx>
    </c:plotArea>
    <c:plotVisOnly val="1"/>
    <c:dispBlanksAs val="gap"/>
  </c:chart>
  <c:externalData r:id="rId1"/>
</c:chartSpace>
</file>

<file path=ppt/charts/chart83.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1"/>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Mobile!$A$334:$A$335</c:f>
              <c:strCache>
                <c:ptCount val="2"/>
                <c:pt idx="0">
                  <c:v>Complained about problems</c:v>
                </c:pt>
                <c:pt idx="1">
                  <c:v>Have not complained about problems</c:v>
                </c:pt>
              </c:strCache>
            </c:strRef>
          </c:cat>
          <c:val>
            <c:numRef>
              <c:f>Mobile!$B$334:$B$335</c:f>
              <c:numCache>
                <c:formatCode>0%</c:formatCode>
                <c:ptCount val="2"/>
                <c:pt idx="0">
                  <c:v>0.28000000000000008</c:v>
                </c:pt>
                <c:pt idx="1">
                  <c:v>0.72000000000000031</c:v>
                </c:pt>
              </c:numCache>
            </c:numRef>
          </c:val>
        </c:ser>
        <c:dLbls/>
        <c:firstSliceAng val="40"/>
      </c:pieChart>
    </c:plotArea>
    <c:legend>
      <c:legendPos val="b"/>
      <c:legendEntry>
        <c:idx val="1"/>
        <c:delete val="1"/>
      </c:legendEntry>
    </c:legend>
    <c:plotVisOnly val="1"/>
    <c:dispBlanksAs val="zero"/>
  </c:chart>
  <c:externalData r:id="rId1"/>
</c:chartSpace>
</file>

<file path=ppt/charts/chart84.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spPr>
            <a:solidFill>
              <a:srgbClr val="00B050"/>
            </a:solidFill>
          </c:spPr>
          <c:explosion val="25"/>
          <c:dPt>
            <c:idx val="1"/>
            <c: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c:spPr>
          </c:dPt>
          <c:cat>
            <c:strRef>
              <c:f>Electricity!$A$1046:$A$1047</c:f>
              <c:strCache>
                <c:ptCount val="2"/>
                <c:pt idx="0">
                  <c:v>Have interacted with provider</c:v>
                </c:pt>
                <c:pt idx="1">
                  <c:v>Have not interacted with provider</c:v>
                </c:pt>
              </c:strCache>
            </c:strRef>
          </c:cat>
          <c:val>
            <c:numRef>
              <c:f>Electricity!$B$1046:$B$1047</c:f>
              <c:numCache>
                <c:formatCode>0%</c:formatCode>
                <c:ptCount val="2"/>
                <c:pt idx="0">
                  <c:v>0.23</c:v>
                </c:pt>
                <c:pt idx="1">
                  <c:v>0.77000000000000035</c:v>
                </c:pt>
              </c:numCache>
            </c:numRef>
          </c:val>
        </c:ser>
        <c:dLbls/>
        <c:firstSliceAng val="192"/>
      </c:pieChart>
    </c:plotArea>
    <c:legend>
      <c:legendPos val="b"/>
      <c:legendEntry>
        <c:idx val="1"/>
        <c:delete val="1"/>
      </c:legendEntry>
    </c:legend>
    <c:plotVisOnly val="1"/>
    <c:dispBlanksAs val="zero"/>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9202145395727813E-2"/>
          <c:y val="0.10739195768467873"/>
          <c:w val="0.89795257568663756"/>
          <c:h val="0.66696159163311175"/>
        </c:manualLayout>
      </c:layout>
      <c:barChart>
        <c:barDir val="col"/>
        <c:grouping val="clustered"/>
        <c:ser>
          <c:idx val="0"/>
          <c:order val="0"/>
          <c:tx>
            <c:strRef>
              <c:f>Sheet7!$C$51</c:f>
              <c:strCache>
                <c:ptCount val="1"/>
                <c:pt idx="0">
                  <c:v>Bangladeshi cities</c:v>
                </c:pt>
              </c:strCache>
            </c:strRef>
          </c:tx>
          <c:spPr>
            <a:solidFill>
              <a:srgbClr val="00B050"/>
            </a:solidFill>
          </c:spPr>
          <c:cat>
            <c:strRef>
              <c:f>Sheet7!$B$52:$B$56</c:f>
              <c:strCache>
                <c:ptCount val="5"/>
                <c:pt idx="0">
                  <c:v>Cash </c:v>
                </c:pt>
                <c:pt idx="1">
                  <c:v>Cheque </c:v>
                </c:pt>
                <c:pt idx="2">
                  <c:v>Online banking</c:v>
                </c:pt>
                <c:pt idx="3">
                  <c:v>Mobile Money transfers</c:v>
                </c:pt>
                <c:pt idx="4">
                  <c:v>Informal handwritten notes</c:v>
                </c:pt>
              </c:strCache>
            </c:strRef>
          </c:cat>
          <c:val>
            <c:numRef>
              <c:f>Sheet7!$C$52:$C$56</c:f>
              <c:numCache>
                <c:formatCode>0%</c:formatCode>
                <c:ptCount val="5"/>
                <c:pt idx="0">
                  <c:v>0.99781420765027362</c:v>
                </c:pt>
                <c:pt idx="1">
                  <c:v>0.10710382513661219</c:v>
                </c:pt>
                <c:pt idx="2">
                  <c:v>5.1366120218579309E-2</c:v>
                </c:pt>
                <c:pt idx="3">
                  <c:v>3.7158469945355189E-2</c:v>
                </c:pt>
                <c:pt idx="4">
                  <c:v>1.2021857923497269E-2</c:v>
                </c:pt>
              </c:numCache>
            </c:numRef>
          </c:val>
        </c:ser>
        <c:ser>
          <c:idx val="1"/>
          <c:order val="1"/>
          <c:tx>
            <c:strRef>
              <c:f>Sheet7!$D$51</c:f>
              <c:strCache>
                <c:ptCount val="1"/>
                <c:pt idx="0">
                  <c:v>Indian cities</c:v>
                </c:pt>
              </c:strCache>
            </c:strRef>
          </c:tx>
          <c:spPr>
            <a:solidFill>
              <a:srgbClr val="FFC000"/>
            </a:solidFill>
          </c:spPr>
          <c:cat>
            <c:strRef>
              <c:f>Sheet7!$B$52:$B$56</c:f>
              <c:strCache>
                <c:ptCount val="5"/>
                <c:pt idx="0">
                  <c:v>Cash </c:v>
                </c:pt>
                <c:pt idx="1">
                  <c:v>Cheque </c:v>
                </c:pt>
                <c:pt idx="2">
                  <c:v>Online banking</c:v>
                </c:pt>
                <c:pt idx="3">
                  <c:v>Mobile Money transfers</c:v>
                </c:pt>
                <c:pt idx="4">
                  <c:v>Informal handwritten notes</c:v>
                </c:pt>
              </c:strCache>
            </c:strRef>
          </c:cat>
          <c:val>
            <c:numRef>
              <c:f>Sheet7!$D$52:$D$56</c:f>
              <c:numCache>
                <c:formatCode>0%</c:formatCode>
                <c:ptCount val="5"/>
                <c:pt idx="0">
                  <c:v>1</c:v>
                </c:pt>
                <c:pt idx="1">
                  <c:v>5.4730258014073583E-3</c:v>
                </c:pt>
                <c:pt idx="2">
                  <c:v>7.818608287724799E-4</c:v>
                </c:pt>
                <c:pt idx="3">
                  <c:v>0</c:v>
                </c:pt>
                <c:pt idx="4">
                  <c:v>6.2548866301798289E-2</c:v>
                </c:pt>
              </c:numCache>
            </c:numRef>
          </c:val>
        </c:ser>
        <c:ser>
          <c:idx val="2"/>
          <c:order val="2"/>
          <c:tx>
            <c:strRef>
              <c:f>Sheet7!$E$51</c:f>
              <c:strCache>
                <c:ptCount val="1"/>
                <c:pt idx="0">
                  <c:v>Sri Lankan cities</c:v>
                </c:pt>
              </c:strCache>
            </c:strRef>
          </c:tx>
          <c:spPr>
            <a:solidFill>
              <a:srgbClr val="0070C0"/>
            </a:solidFill>
          </c:spPr>
          <c:cat>
            <c:strRef>
              <c:f>Sheet7!$B$52:$B$56</c:f>
              <c:strCache>
                <c:ptCount val="5"/>
                <c:pt idx="0">
                  <c:v>Cash </c:v>
                </c:pt>
                <c:pt idx="1">
                  <c:v>Cheque </c:v>
                </c:pt>
                <c:pt idx="2">
                  <c:v>Online banking</c:v>
                </c:pt>
                <c:pt idx="3">
                  <c:v>Mobile Money transfers</c:v>
                </c:pt>
                <c:pt idx="4">
                  <c:v>Informal handwritten notes</c:v>
                </c:pt>
              </c:strCache>
            </c:strRef>
          </c:cat>
          <c:val>
            <c:numRef>
              <c:f>Sheet7!$E$52:$E$56</c:f>
              <c:numCache>
                <c:formatCode>0%</c:formatCode>
                <c:ptCount val="5"/>
                <c:pt idx="0">
                  <c:v>0.99695740365111563</c:v>
                </c:pt>
                <c:pt idx="1">
                  <c:v>0.13488843813387424</c:v>
                </c:pt>
                <c:pt idx="2">
                  <c:v>0</c:v>
                </c:pt>
                <c:pt idx="3">
                  <c:v>6.5922920892494921E-2</c:v>
                </c:pt>
                <c:pt idx="4">
                  <c:v>0.16125760649087223</c:v>
                </c:pt>
              </c:numCache>
            </c:numRef>
          </c:val>
        </c:ser>
        <c:dLbls/>
        <c:axId val="102490880"/>
        <c:axId val="102492416"/>
      </c:barChart>
      <c:catAx>
        <c:axId val="102490880"/>
        <c:scaling>
          <c:orientation val="minMax"/>
        </c:scaling>
        <c:axPos val="b"/>
        <c:tickLblPos val="nextTo"/>
        <c:txPr>
          <a:bodyPr/>
          <a:lstStyle/>
          <a:p>
            <a:pPr>
              <a:defRPr sz="1500"/>
            </a:pPr>
            <a:endParaRPr lang="en-US"/>
          </a:p>
        </c:txPr>
        <c:crossAx val="102492416"/>
        <c:crosses val="autoZero"/>
        <c:auto val="1"/>
        <c:lblAlgn val="ctr"/>
        <c:lblOffset val="100"/>
      </c:catAx>
      <c:valAx>
        <c:axId val="102492416"/>
        <c:scaling>
          <c:orientation val="minMax"/>
          <c:max val="1"/>
        </c:scaling>
        <c:axPos val="l"/>
        <c:majorGridlines/>
        <c:numFmt formatCode="0%" sourceLinked="1"/>
        <c:tickLblPos val="nextTo"/>
        <c:crossAx val="102490880"/>
        <c:crosses val="autoZero"/>
        <c:crossBetween val="between"/>
      </c:valAx>
    </c:plotArea>
    <c:legend>
      <c:legendPos val="b"/>
      <c:txPr>
        <a:bodyPr/>
        <a:lstStyle/>
        <a:p>
          <a:pPr>
            <a:defRPr sz="1500"/>
          </a:pPr>
          <a:endParaRPr lang="en-US"/>
        </a:p>
      </c:txPr>
    </c:legend>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cdr:x>
      <cdr:y>0.6747</cdr:y>
    </cdr:from>
    <cdr:to>
      <cdr:x>0.11728</cdr:x>
      <cdr:y>0.78391</cdr:y>
    </cdr:to>
    <cdr:sp macro="" textlink="">
      <cdr:nvSpPr>
        <cdr:cNvPr id="3" name="TextBox 10"/>
        <cdr:cNvSpPr txBox="1"/>
      </cdr:nvSpPr>
      <cdr:spPr>
        <a:xfrm xmlns:a="http://schemas.openxmlformats.org/drawingml/2006/main">
          <a:off x="-76200" y="2438400"/>
          <a:ext cx="857927" cy="39469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dirty="0" smtClean="0"/>
            <a:t>Dhaka</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0.11402</cdr:y>
    </cdr:to>
    <cdr:sp macro="" textlink="">
      <cdr:nvSpPr>
        <cdr:cNvPr id="2" name="TextBox 3"/>
        <cdr:cNvSpPr txBox="1"/>
      </cdr:nvSpPr>
      <cdr:spPr>
        <a:xfrm xmlns:a="http://schemas.openxmlformats.org/drawingml/2006/main">
          <a:off x="0" y="0"/>
          <a:ext cx="6686550" cy="280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endParaRPr lang="en-US" sz="1200" dirty="0">
            <a:latin typeface="Calibri"/>
            <a:cs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0.07216</cdr:x>
      <cdr:y>0</cdr:y>
    </cdr:from>
    <cdr:to>
      <cdr:x>0.37113</cdr:x>
      <cdr:y>0.82353</cdr:y>
    </cdr:to>
    <cdr:sp macro="" textlink="">
      <cdr:nvSpPr>
        <cdr:cNvPr id="2" name="Rounded Rectangle 1"/>
        <cdr:cNvSpPr/>
      </cdr:nvSpPr>
      <cdr:spPr>
        <a:xfrm xmlns:a="http://schemas.openxmlformats.org/drawingml/2006/main">
          <a:off x="533400" y="0"/>
          <a:ext cx="2209800" cy="3200400"/>
        </a:xfrm>
        <a:prstGeom xmlns:a="http://schemas.openxmlformats.org/drawingml/2006/main" prst="roundRect">
          <a:avLst/>
        </a:prstGeom>
        <a:noFill xmlns:a="http://schemas.openxmlformats.org/drawingml/2006/main"/>
        <a:ln xmlns:a="http://schemas.openxmlformats.org/drawingml/2006/main" w="28575" cap="flat" cmpd="sng" algn="ctr">
          <a:solidFill>
            <a:srgbClr val="C00000"/>
          </a:solidFill>
          <a:prstDash val="sysDot"/>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defRPr/>
          </a:pP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25FB3A-3480-45ED-99BA-40A05564FCD9}" type="datetimeFigureOut">
              <a:rPr lang="en-US" smtClean="0"/>
              <a:pPr/>
              <a:t>4/30/2014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0A7094-62F8-4AFA-93F5-DE9205540BA8}" type="slidenum">
              <a:rPr lang="en-US" smtClean="0"/>
              <a:pPr/>
              <a:t>‹#›</a:t>
            </a:fld>
            <a:endParaRPr lang="en-US" dirty="0"/>
          </a:p>
        </p:txBody>
      </p:sp>
    </p:spTree>
    <p:extLst>
      <p:ext uri="{BB962C8B-B14F-4D97-AF65-F5344CB8AC3E}">
        <p14:creationId xmlns:p14="http://schemas.microsoft.com/office/powerpoint/2010/main" xmlns="" val="361067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148" name="Slide Number Placeholder 3"/>
          <p:cNvSpPr>
            <a:spLocks noGrp="1"/>
          </p:cNvSpPr>
          <p:nvPr>
            <p:ph type="sldNum" sz="quarter" idx="5"/>
          </p:nvPr>
        </p:nvSpPr>
        <p:spPr bwMode="auto">
          <a:noFill/>
          <a:ln>
            <a:miter lim="800000"/>
            <a:headEnd/>
            <a:tailEnd/>
          </a:ln>
        </p:spPr>
        <p:txBody>
          <a:bodyPr/>
          <a:lstStyle/>
          <a:p>
            <a:fld id="{164DE3D5-58D1-43DA-A945-011E9977D5D8}"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Sri Lanka</a:t>
            </a:r>
            <a:endParaRPr lang="en-GB" dirty="0"/>
          </a:p>
        </p:txBody>
      </p:sp>
      <p:sp>
        <p:nvSpPr>
          <p:cNvPr id="4" name="Slide Number Placeholder 3"/>
          <p:cNvSpPr>
            <a:spLocks noGrp="1"/>
          </p:cNvSpPr>
          <p:nvPr>
            <p:ph type="sldNum" sz="quarter" idx="10"/>
          </p:nvPr>
        </p:nvSpPr>
        <p:spPr/>
        <p:txBody>
          <a:bodyPr/>
          <a:lstStyle/>
          <a:p>
            <a:fld id="{DF0A7094-62F8-4AFA-93F5-DE9205540BA8}" type="slidenum">
              <a:rPr lang="en-US" smtClean="0"/>
              <a:pPr/>
              <a:t>10</a:t>
            </a:fld>
            <a:endParaRPr lang="en-US" dirty="0"/>
          </a:p>
        </p:txBody>
      </p:sp>
    </p:spTree>
    <p:extLst>
      <p:ext uri="{BB962C8B-B14F-4D97-AF65-F5344CB8AC3E}">
        <p14:creationId xmlns:p14="http://schemas.microsoft.com/office/powerpoint/2010/main" xmlns="" val="332119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My business makes some goods or wares by manual labour or by machinery-Manufacturing</a:t>
            </a:r>
          </a:p>
          <a:p>
            <a:r>
              <a:rPr lang="en-US" sz="1200" kern="1200" dirty="0" smtClean="0">
                <a:solidFill>
                  <a:schemeClr val="tx1"/>
                </a:solidFill>
                <a:latin typeface="+mn-lt"/>
                <a:ea typeface="+mn-ea"/>
                <a:cs typeface="+mn-cs"/>
              </a:rPr>
              <a:t>My business provide maintenance and repair of certain goods or activity-Services</a:t>
            </a:r>
          </a:p>
          <a:p>
            <a:r>
              <a:rPr lang="en-US" sz="1200" kern="1200" dirty="0" smtClean="0">
                <a:solidFill>
                  <a:schemeClr val="tx1"/>
                </a:solidFill>
                <a:latin typeface="+mn-lt"/>
                <a:ea typeface="+mn-ea"/>
                <a:cs typeface="+mn-cs"/>
              </a:rPr>
              <a:t>My business buys and sells goods and wares-Trade</a:t>
            </a:r>
          </a:p>
          <a:p>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Business transaction are</a:t>
            </a:r>
            <a:r>
              <a:rPr lang="en-US" baseline="0" dirty="0" smtClean="0"/>
              <a:t> around cash</a:t>
            </a:r>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Dialog ARPU</a:t>
            </a:r>
            <a:r>
              <a:rPr lang="en-US" sz="1200" kern="1200" baseline="0" dirty="0" smtClean="0">
                <a:solidFill>
                  <a:schemeClr val="tx1"/>
                </a:solidFill>
                <a:latin typeface="+mn-lt"/>
                <a:ea typeface="+mn-ea"/>
                <a:cs typeface="+mn-cs"/>
              </a:rPr>
              <a:t> (average revenue per user is LKR 352</a:t>
            </a:r>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32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chart but with more problems  in second chart</a:t>
            </a:r>
            <a:endParaRPr lang="en-US" dirty="0"/>
          </a:p>
        </p:txBody>
      </p:sp>
      <p:sp>
        <p:nvSpPr>
          <p:cNvPr id="4" name="Slide Number Placeholder 3"/>
          <p:cNvSpPr>
            <a:spLocks noGrp="1"/>
          </p:cNvSpPr>
          <p:nvPr>
            <p:ph type="sldNum" sz="quarter" idx="10"/>
          </p:nvPr>
        </p:nvSpPr>
        <p:spPr/>
        <p:txBody>
          <a:bodyPr/>
          <a:lstStyle/>
          <a:p>
            <a:fld id="{694E3C89-A8F0-4F1B-B8A0-C96FB0C2D123}" type="slidenum">
              <a:rPr lang="en-US" smtClean="0"/>
              <a:pPr/>
              <a:t>35</a:t>
            </a:fld>
            <a:endParaRPr lang="en-US" dirty="0"/>
          </a:p>
        </p:txBody>
      </p:sp>
    </p:spTree>
    <p:extLst>
      <p:ext uri="{BB962C8B-B14F-4D97-AF65-F5344CB8AC3E}">
        <p14:creationId xmlns:p14="http://schemas.microsoft.com/office/powerpoint/2010/main" xmlns="" val="114122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a:t>
            </a:r>
            <a:r>
              <a:rPr lang="en-US" baseline="0" dirty="0" smtClean="0"/>
              <a:t> charts are same only legends are different. Categorized differently</a:t>
            </a:r>
            <a:endParaRPr lang="en-US" dirty="0"/>
          </a:p>
        </p:txBody>
      </p:sp>
      <p:sp>
        <p:nvSpPr>
          <p:cNvPr id="4" name="Slide Number Placeholder 3"/>
          <p:cNvSpPr>
            <a:spLocks noGrp="1"/>
          </p:cNvSpPr>
          <p:nvPr>
            <p:ph type="sldNum" sz="quarter" idx="10"/>
          </p:nvPr>
        </p:nvSpPr>
        <p:spPr/>
        <p:txBody>
          <a:bodyPr/>
          <a:lstStyle/>
          <a:p>
            <a:fld id="{694E3C89-A8F0-4F1B-B8A0-C96FB0C2D123}" type="slidenum">
              <a:rPr lang="en-US" smtClean="0"/>
              <a:pPr/>
              <a:t>39</a:t>
            </a:fld>
            <a:endParaRPr lang="en-US" dirty="0"/>
          </a:p>
        </p:txBody>
      </p:sp>
    </p:spTree>
    <p:extLst>
      <p:ext uri="{BB962C8B-B14F-4D97-AF65-F5344CB8AC3E}">
        <p14:creationId xmlns:p14="http://schemas.microsoft.com/office/powerpoint/2010/main" xmlns="" val="3348517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Extra talk time</a:t>
            </a:r>
          </a:p>
          <a:p>
            <a:r>
              <a:rPr lang="en-US" dirty="0" smtClean="0"/>
              <a:t>Wave of some charges</a:t>
            </a:r>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47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a:t>
            </a:r>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53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Urban poor MEs</a:t>
            </a:r>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may not be the</a:t>
            </a:r>
            <a:r>
              <a:rPr lang="en-US" baseline="0" dirty="0" smtClean="0"/>
              <a:t> ME himself paying via mobile but them getting a small shop owner who can pay via his mobile. The ME gives money to shop owner who pays via mobile…</a:t>
            </a:r>
            <a:endParaRPr lang="en-US" dirty="0"/>
          </a:p>
        </p:txBody>
      </p:sp>
      <p:sp>
        <p:nvSpPr>
          <p:cNvPr id="4" name="Slide Number Placeholder 3"/>
          <p:cNvSpPr>
            <a:spLocks noGrp="1"/>
          </p:cNvSpPr>
          <p:nvPr>
            <p:ph type="sldNum" sz="quarter" idx="10"/>
          </p:nvPr>
        </p:nvSpPr>
        <p:spPr/>
        <p:txBody>
          <a:bodyPr/>
          <a:lstStyle/>
          <a:p>
            <a:fld id="{DF0A7094-62F8-4AFA-93F5-DE9205540BA8}" type="slidenum">
              <a:rPr lang="en-US" smtClean="0"/>
              <a:pPr/>
              <a:t>62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58% don’t get advance</a:t>
            </a:r>
            <a:r>
              <a:rPr lang="en-US" baseline="0" dirty="0" smtClean="0"/>
              <a:t> notice</a:t>
            </a:r>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71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Urban poor MEs</a:t>
            </a:r>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Urban poor MEs</a:t>
            </a:r>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C862D8-0F76-4CD6-AB5D-80D959248B2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Sri Lanka</a:t>
            </a:r>
          </a:p>
          <a:p>
            <a:endParaRPr lang="en-GB" dirty="0"/>
          </a:p>
        </p:txBody>
      </p:sp>
      <p:sp>
        <p:nvSpPr>
          <p:cNvPr id="4" name="Slide Number Placeholder 3"/>
          <p:cNvSpPr>
            <a:spLocks noGrp="1"/>
          </p:cNvSpPr>
          <p:nvPr>
            <p:ph type="sldNum" sz="quarter" idx="10"/>
          </p:nvPr>
        </p:nvSpPr>
        <p:spPr/>
        <p:txBody>
          <a:bodyPr/>
          <a:lstStyle/>
          <a:p>
            <a:fld id="{DF0A7094-62F8-4AFA-93F5-DE9205540BA8}" type="slidenum">
              <a:rPr lang="en-US" smtClean="0"/>
              <a:pPr/>
              <a:t>8</a:t>
            </a:fld>
            <a:endParaRPr lang="en-US" dirty="0"/>
          </a:p>
        </p:txBody>
      </p:sp>
    </p:spTree>
    <p:extLst>
      <p:ext uri="{BB962C8B-B14F-4D97-AF65-F5344CB8AC3E}">
        <p14:creationId xmlns:p14="http://schemas.microsoft.com/office/powerpoint/2010/main" xmlns="" val="115686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India</a:t>
            </a:r>
            <a:endParaRPr lang="en-GB" dirty="0"/>
          </a:p>
        </p:txBody>
      </p:sp>
      <p:sp>
        <p:nvSpPr>
          <p:cNvPr id="4" name="Slide Number Placeholder 3"/>
          <p:cNvSpPr>
            <a:spLocks noGrp="1"/>
          </p:cNvSpPr>
          <p:nvPr>
            <p:ph type="sldNum" sz="quarter" idx="10"/>
          </p:nvPr>
        </p:nvSpPr>
        <p:spPr/>
        <p:txBody>
          <a:bodyPr/>
          <a:lstStyle/>
          <a:p>
            <a:fld id="{DF0A7094-62F8-4AFA-93F5-DE9205540BA8}" type="slidenum">
              <a:rPr lang="en-US" smtClean="0"/>
              <a:pPr/>
              <a:t>9</a:t>
            </a:fld>
            <a:endParaRPr lang="en-US" dirty="0"/>
          </a:p>
        </p:txBody>
      </p:sp>
    </p:spTree>
    <p:extLst>
      <p:ext uri="{BB962C8B-B14F-4D97-AF65-F5344CB8AC3E}">
        <p14:creationId xmlns:p14="http://schemas.microsoft.com/office/powerpoint/2010/main" xmlns="" val="239826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AE1CFC-CDA6-4FCC-8131-47DB963EA030}"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874A44-5A1C-4AFE-8D17-619A8D618AC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E1CFC-CDA6-4FCC-8131-47DB963EA030}"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874A44-5A1C-4AFE-8D17-619A8D618A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E1CFC-CDA6-4FCC-8131-47DB963EA030}"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874A44-5A1C-4AFE-8D17-619A8D618AC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E1CFC-CDA6-4FCC-8131-47DB963EA030}"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874A44-5A1C-4AFE-8D17-619A8D618A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E1CFC-CDA6-4FCC-8131-47DB963EA030}"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874A44-5A1C-4AFE-8D17-619A8D618A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AE1CFC-CDA6-4FCC-8131-47DB963EA030}"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874A44-5A1C-4AFE-8D17-619A8D618A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AE1CFC-CDA6-4FCC-8131-47DB963EA030}" type="datetimeFigureOut">
              <a:rPr lang="en-US" smtClean="0"/>
              <a:pPr/>
              <a:t>4/30/2014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874A44-5A1C-4AFE-8D17-619A8D618AC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AE1CFC-CDA6-4FCC-8131-47DB963EA030}" type="datetimeFigureOut">
              <a:rPr lang="en-US" smtClean="0"/>
              <a:pPr/>
              <a:t>4/30/2014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874A44-5A1C-4AFE-8D17-619A8D618A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E1CFC-CDA6-4FCC-8131-47DB963EA030}" type="datetimeFigureOut">
              <a:rPr lang="en-US" smtClean="0"/>
              <a:pPr/>
              <a:t>4/30/2014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874A44-5A1C-4AFE-8D17-619A8D618A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E1CFC-CDA6-4FCC-8131-47DB963EA030}"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874A44-5A1C-4AFE-8D17-619A8D618A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E1CFC-CDA6-4FCC-8131-47DB963EA030}"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874A44-5A1C-4AFE-8D17-619A8D618A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E1CFC-CDA6-4FCC-8131-47DB963EA030}" type="datetimeFigureOut">
              <a:rPr lang="en-US" smtClean="0"/>
              <a:pPr/>
              <a:t>4/30/2014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74A44-5A1C-4AFE-8D17-619A8D618AC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5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0"/>
          <p:cNvSpPr>
            <a:spLocks noGrp="1"/>
          </p:cNvSpPr>
          <p:nvPr>
            <p:ph type="ctrTitle"/>
          </p:nvPr>
        </p:nvSpPr>
        <p:spPr>
          <a:xfrm>
            <a:off x="685800" y="990600"/>
            <a:ext cx="7772400" cy="1470025"/>
          </a:xfrm>
        </p:spPr>
        <p:txBody>
          <a:bodyPr>
            <a:normAutofit fontScale="90000"/>
          </a:bodyPr>
          <a:lstStyle/>
          <a:p>
            <a:r>
              <a:rPr lang="en-US" altLang="en-US" b="1" dirty="0" smtClean="0">
                <a:solidFill>
                  <a:srgbClr val="ED2422"/>
                </a:solidFill>
              </a:rPr>
              <a:t>Stories from the field: studying urban, poor micro-entrepreneurs</a:t>
            </a:r>
          </a:p>
        </p:txBody>
      </p:sp>
      <p:sp>
        <p:nvSpPr>
          <p:cNvPr id="12" name="Subtitle 11"/>
          <p:cNvSpPr>
            <a:spLocks noGrp="1"/>
          </p:cNvSpPr>
          <p:nvPr>
            <p:ph type="subTitle" idx="1"/>
          </p:nvPr>
        </p:nvSpPr>
        <p:spPr>
          <a:xfrm>
            <a:off x="1371600" y="2514600"/>
            <a:ext cx="6400800" cy="1752600"/>
          </a:xfrm>
        </p:spPr>
        <p:txBody>
          <a:bodyPr/>
          <a:lstStyle/>
          <a:p>
            <a:pPr>
              <a:defRPr/>
            </a:pPr>
            <a:endParaRPr lang="en-US" dirty="0" smtClean="0">
              <a:solidFill>
                <a:srgbClr val="595B5D"/>
              </a:solidFill>
              <a:ea typeface="+mn-ea"/>
            </a:endParaRPr>
          </a:p>
          <a:p>
            <a:pPr>
              <a:defRPr/>
            </a:pPr>
            <a:r>
              <a:rPr lang="en-US" dirty="0" smtClean="0">
                <a:solidFill>
                  <a:srgbClr val="595B5D"/>
                </a:solidFill>
              </a:rPr>
              <a:t>Helani Galpaya</a:t>
            </a:r>
          </a:p>
          <a:p>
            <a:pPr>
              <a:defRPr/>
            </a:pPr>
            <a:r>
              <a:rPr lang="en-US" dirty="0" smtClean="0">
                <a:solidFill>
                  <a:srgbClr val="595B5D"/>
                </a:solidFill>
                <a:ea typeface="+mn-ea"/>
              </a:rPr>
              <a:t>Dhaka, 30 April 2014</a:t>
            </a:r>
            <a:endParaRPr lang="en-US" dirty="0">
              <a:solidFill>
                <a:srgbClr val="595B5D"/>
              </a:solidFill>
              <a:ea typeface="+mn-ea"/>
            </a:endParaRPr>
          </a:p>
        </p:txBody>
      </p:sp>
      <p:sp>
        <p:nvSpPr>
          <p:cNvPr id="3078" name="TextBox 5"/>
          <p:cNvSpPr txBox="1">
            <a:spLocks noChangeArrowheads="1"/>
          </p:cNvSpPr>
          <p:nvPr/>
        </p:nvSpPr>
        <p:spPr bwMode="auto">
          <a:xfrm>
            <a:off x="0" y="5638800"/>
            <a:ext cx="9144000" cy="230188"/>
          </a:xfrm>
          <a:prstGeom prst="rect">
            <a:avLst/>
          </a:prstGeom>
          <a:noFill/>
          <a:ln w="9525">
            <a:noFill/>
            <a:miter lim="800000"/>
            <a:headEnd/>
            <a:tailEnd/>
          </a:ln>
        </p:spPr>
        <p:txBody>
          <a:bodyPr>
            <a:spAutoFit/>
          </a:bodyPr>
          <a:lstStyle/>
          <a:p>
            <a:pPr algn="ctr">
              <a:defRPr/>
            </a:pPr>
            <a:r>
              <a:rPr lang="en-US" altLang="en-US" sz="900" dirty="0">
                <a:latin typeface="+mj-lt"/>
                <a:cs typeface="+mn-cs"/>
              </a:rPr>
              <a:t>This work was carried out with the aid of a grant from the International Development Research Centre, </a:t>
            </a:r>
            <a:r>
              <a:rPr lang="en-US" sz="900" dirty="0">
                <a:latin typeface="+mj-lt"/>
                <a:cs typeface="+mn-cs"/>
              </a:rPr>
              <a:t>Ottawa, </a:t>
            </a:r>
            <a:r>
              <a:rPr lang="en-US" altLang="en-US" sz="900" dirty="0">
                <a:latin typeface="+mj-lt"/>
                <a:cs typeface="+mn-cs"/>
              </a:rPr>
              <a:t>Canada and the Department for International Development , UK. </a:t>
            </a:r>
          </a:p>
        </p:txBody>
      </p:sp>
      <p:pic>
        <p:nvPicPr>
          <p:cNvPr id="3077" name="Picture 10" descr="D:\LIRNEasia\2012-13\IDRC\LIRNEasia-smaller.png"/>
          <p:cNvPicPr>
            <a:picLocks noChangeAspect="1" noChangeArrowheads="1"/>
          </p:cNvPicPr>
          <p:nvPr/>
        </p:nvPicPr>
        <p:blipFill>
          <a:blip r:embed="rId3" cstate="print"/>
          <a:srcRect l="1772" r="1965" b="4761"/>
          <a:stretch>
            <a:fillRect/>
          </a:stretch>
        </p:blipFill>
        <p:spPr bwMode="auto">
          <a:xfrm>
            <a:off x="2895600" y="4495800"/>
            <a:ext cx="3375025" cy="998538"/>
          </a:xfrm>
          <a:prstGeom prst="rect">
            <a:avLst/>
          </a:prstGeom>
          <a:noFill/>
          <a:ln w="9525">
            <a:noFill/>
            <a:miter lim="800000"/>
            <a:headEnd/>
            <a:tailEnd/>
          </a:ln>
        </p:spPr>
      </p:pic>
      <p:pic>
        <p:nvPicPr>
          <p:cNvPr id="2" name="Picture 9" descr="D:\LIRNEasia\Miscellaneous\IDRC LOGO.JPG"/>
          <p:cNvPicPr>
            <a:picLocks noChangeAspect="1" noChangeArrowheads="1"/>
          </p:cNvPicPr>
          <p:nvPr/>
        </p:nvPicPr>
        <p:blipFill>
          <a:blip r:embed="rId4" cstate="print"/>
          <a:srcRect/>
          <a:stretch>
            <a:fillRect/>
          </a:stretch>
        </p:blipFill>
        <p:spPr bwMode="auto">
          <a:xfrm>
            <a:off x="3124200" y="6019800"/>
            <a:ext cx="3276600" cy="65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9" descr="https://lh3.googleusercontent.com/rlk6-HyTZYWXz_EpAnXWnFx1BBVzV0qZEFOmvXFHICbaTPoJ_ZZsFINudeLjq8pALt1Ox1X4wAsCCBSULBqpjBnscoDQGC3zsqPxJDyTx_XfNLzTBGyLOwT78Isk01zq5bc"/>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75649" y="838200"/>
            <a:ext cx="8534898" cy="5715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vert="horz" lIns="91440" tIns="45720" rIns="91440" bIns="45720" rtlCol="0" anchor="ctr">
            <a:noAutofit/>
          </a:bodyPr>
          <a:lstStyle/>
          <a:p>
            <a:pPr algn="l"/>
            <a:r>
              <a:rPr lang="en-US" sz="3800" b="1" dirty="0"/>
              <a:t>Bangladesh (BD) </a:t>
            </a:r>
            <a:r>
              <a:rPr lang="en-US" sz="3800" b="1" dirty="0" smtClean="0"/>
              <a:t>sample </a:t>
            </a:r>
            <a:r>
              <a:rPr lang="en-US" sz="3800" b="1" dirty="0"/>
              <a:t>similar to Sri Lanka (LK) in education. Similar to India (IN) in age and female participation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96015225"/>
              </p:ext>
            </p:extLst>
          </p:nvPr>
        </p:nvGraphicFramePr>
        <p:xfrm>
          <a:off x="304800" y="2286000"/>
          <a:ext cx="8534401" cy="2014435"/>
        </p:xfrm>
        <a:graphic>
          <a:graphicData uri="http://schemas.openxmlformats.org/drawingml/2006/table">
            <a:tbl>
              <a:tblPr firstRow="1" bandRow="1">
                <a:tableStyleId>{5C22544A-7EE6-4342-B048-85BDC9FD1C3A}</a:tableStyleId>
              </a:tblPr>
              <a:tblGrid>
                <a:gridCol w="4419600"/>
                <a:gridCol w="1600200"/>
                <a:gridCol w="1219200"/>
                <a:gridCol w="1295401"/>
              </a:tblGrid>
              <a:tr h="509690">
                <a:tc>
                  <a:txBody>
                    <a:bodyPr/>
                    <a:lstStyle/>
                    <a:p>
                      <a:pPr algn="l" fontAlgn="b"/>
                      <a:endParaRPr lang="en-US" sz="2500" b="0" i="0" u="none" strike="noStrike" dirty="0">
                        <a:solidFill>
                          <a:srgbClr val="000000"/>
                        </a:solidFill>
                        <a:latin typeface="Calibri"/>
                      </a:endParaRPr>
                    </a:p>
                  </a:txBody>
                  <a:tcPr marL="9525" marR="9525" marT="9525" marB="0" anchor="b">
                    <a:solidFill>
                      <a:schemeClr val="tx1">
                        <a:lumMod val="65000"/>
                        <a:lumOff val="35000"/>
                      </a:schemeClr>
                    </a:solidFill>
                  </a:tcPr>
                </a:tc>
                <a:tc>
                  <a:txBody>
                    <a:bodyPr/>
                    <a:lstStyle/>
                    <a:p>
                      <a:pPr algn="ctr" fontAlgn="t"/>
                      <a:r>
                        <a:rPr lang="en-US" sz="2000" b="0" i="0" u="none" strike="noStrike" dirty="0" smtClean="0">
                          <a:solidFill>
                            <a:schemeClr val="bg1">
                              <a:lumMod val="85000"/>
                            </a:schemeClr>
                          </a:solidFill>
                          <a:latin typeface="Arial"/>
                        </a:rPr>
                        <a:t>Bangladeshi cities</a:t>
                      </a:r>
                      <a:endParaRPr lang="en-US" sz="2000" b="0" i="0" u="none" strike="noStrike" dirty="0">
                        <a:solidFill>
                          <a:schemeClr val="bg1">
                            <a:lumMod val="85000"/>
                          </a:schemeClr>
                        </a:solidFill>
                        <a:latin typeface="Arial"/>
                      </a:endParaRPr>
                    </a:p>
                  </a:txBody>
                  <a:tcPr marL="9525" marR="9525" marT="9525" marB="0">
                    <a:solidFill>
                      <a:schemeClr val="tx1">
                        <a:lumMod val="65000"/>
                        <a:lumOff val="35000"/>
                      </a:schemeClr>
                    </a:solidFill>
                  </a:tcPr>
                </a:tc>
                <a:tc>
                  <a:txBody>
                    <a:bodyPr/>
                    <a:lstStyle/>
                    <a:p>
                      <a:pPr algn="ctr" fontAlgn="t"/>
                      <a:r>
                        <a:rPr lang="en-US" sz="2000" b="0" i="0" u="none" strike="noStrike" dirty="0" smtClean="0">
                          <a:solidFill>
                            <a:schemeClr val="bg1">
                              <a:lumMod val="85000"/>
                            </a:schemeClr>
                          </a:solidFill>
                          <a:latin typeface="Arial"/>
                        </a:rPr>
                        <a:t>Indian</a:t>
                      </a:r>
                    </a:p>
                    <a:p>
                      <a:pPr algn="ctr" fontAlgn="t"/>
                      <a:r>
                        <a:rPr lang="en-US" sz="2000" b="0" i="0" u="none" strike="noStrike" dirty="0" smtClean="0">
                          <a:solidFill>
                            <a:schemeClr val="bg1">
                              <a:lumMod val="85000"/>
                            </a:schemeClr>
                          </a:solidFill>
                          <a:latin typeface="Arial"/>
                        </a:rPr>
                        <a:t>cities</a:t>
                      </a:r>
                      <a:endParaRPr lang="en-US" sz="2000" b="0" i="0" u="none" strike="noStrike" dirty="0">
                        <a:solidFill>
                          <a:schemeClr val="bg1">
                            <a:lumMod val="85000"/>
                          </a:schemeClr>
                        </a:solidFill>
                        <a:latin typeface="Arial"/>
                      </a:endParaRPr>
                    </a:p>
                  </a:txBody>
                  <a:tcPr marL="9525" marR="9525" marT="9525" marB="0">
                    <a:solidFill>
                      <a:schemeClr val="tx1">
                        <a:lumMod val="65000"/>
                        <a:lumOff val="35000"/>
                      </a:schemeClr>
                    </a:solidFill>
                  </a:tcPr>
                </a:tc>
                <a:tc>
                  <a:txBody>
                    <a:bodyPr/>
                    <a:lstStyle/>
                    <a:p>
                      <a:pPr algn="ctr" fontAlgn="t"/>
                      <a:r>
                        <a:rPr lang="en-US" sz="2000" b="0" i="0" u="none" strike="noStrike" dirty="0">
                          <a:solidFill>
                            <a:schemeClr val="bg1">
                              <a:lumMod val="85000"/>
                            </a:schemeClr>
                          </a:solidFill>
                          <a:latin typeface="Arial"/>
                        </a:rPr>
                        <a:t>Sri </a:t>
                      </a:r>
                      <a:r>
                        <a:rPr lang="en-US" sz="2000" b="0" i="0" u="none" strike="noStrike" dirty="0" smtClean="0">
                          <a:solidFill>
                            <a:schemeClr val="bg1">
                              <a:lumMod val="85000"/>
                            </a:schemeClr>
                          </a:solidFill>
                          <a:latin typeface="Arial"/>
                        </a:rPr>
                        <a:t>Lankan</a:t>
                      </a:r>
                    </a:p>
                    <a:p>
                      <a:pPr algn="ctr" fontAlgn="t"/>
                      <a:r>
                        <a:rPr lang="en-US" sz="2000" b="0" i="0" u="none" strike="noStrike" dirty="0" smtClean="0">
                          <a:solidFill>
                            <a:schemeClr val="bg1">
                              <a:lumMod val="85000"/>
                            </a:schemeClr>
                          </a:solidFill>
                          <a:latin typeface="Arial"/>
                        </a:rPr>
                        <a:t>cities</a:t>
                      </a:r>
                      <a:endParaRPr lang="en-US" sz="2000" b="0" i="0" u="none" strike="noStrike" dirty="0">
                        <a:solidFill>
                          <a:schemeClr val="bg1">
                            <a:lumMod val="85000"/>
                          </a:schemeClr>
                        </a:solidFill>
                        <a:latin typeface="Arial"/>
                      </a:endParaRPr>
                    </a:p>
                  </a:txBody>
                  <a:tcPr marL="9525" marR="9525" marT="9525" marB="0">
                    <a:solidFill>
                      <a:schemeClr val="tx1">
                        <a:lumMod val="65000"/>
                        <a:lumOff val="35000"/>
                      </a:schemeClr>
                    </a:solidFill>
                  </a:tcPr>
                </a:tc>
              </a:tr>
              <a:tr h="374788">
                <a:tc>
                  <a:txBody>
                    <a:bodyPr/>
                    <a:lstStyle/>
                    <a:p>
                      <a:pPr algn="l" fontAlgn="b"/>
                      <a:r>
                        <a:rPr lang="en-US" sz="2200" b="0" i="0" u="none" strike="noStrike" dirty="0">
                          <a:solidFill>
                            <a:srgbClr val="000000"/>
                          </a:solidFill>
                          <a:latin typeface="Calibri"/>
                        </a:rPr>
                        <a:t>Average age</a:t>
                      </a:r>
                    </a:p>
                  </a:txBody>
                  <a:tcPr marL="9525" marR="9525" marT="9525" marB="0" anchor="b">
                    <a:solidFill>
                      <a:schemeClr val="bg1">
                        <a:lumMod val="75000"/>
                      </a:schemeClr>
                    </a:solidFill>
                  </a:tcPr>
                </a:tc>
                <a:tc>
                  <a:txBody>
                    <a:bodyPr/>
                    <a:lstStyle/>
                    <a:p>
                      <a:pPr algn="ctr" fontAlgn="b"/>
                      <a:r>
                        <a:rPr lang="en-US" sz="2000" b="0" i="0" u="none" strike="noStrike" dirty="0">
                          <a:solidFill>
                            <a:srgbClr val="000000"/>
                          </a:solidFill>
                          <a:latin typeface="Calibri"/>
                        </a:rPr>
                        <a:t>36</a:t>
                      </a:r>
                    </a:p>
                  </a:txBody>
                  <a:tcPr marL="9525" marR="9525" marT="9525" marB="0" anchor="b">
                    <a:solidFill>
                      <a:schemeClr val="bg1">
                        <a:lumMod val="75000"/>
                      </a:schemeClr>
                    </a:solidFill>
                  </a:tcPr>
                </a:tc>
                <a:tc>
                  <a:txBody>
                    <a:bodyPr/>
                    <a:lstStyle/>
                    <a:p>
                      <a:pPr algn="ctr" fontAlgn="b"/>
                      <a:r>
                        <a:rPr lang="en-US" sz="2000" b="0" i="0" u="none" strike="noStrike" dirty="0">
                          <a:solidFill>
                            <a:srgbClr val="000000"/>
                          </a:solidFill>
                          <a:latin typeface="Calibri"/>
                        </a:rPr>
                        <a:t>36</a:t>
                      </a:r>
                    </a:p>
                  </a:txBody>
                  <a:tcPr marL="9525" marR="9525" marT="9525" marB="0" anchor="b">
                    <a:solidFill>
                      <a:schemeClr val="bg1">
                        <a:lumMod val="75000"/>
                      </a:schemeClr>
                    </a:solidFill>
                  </a:tcPr>
                </a:tc>
                <a:tc>
                  <a:txBody>
                    <a:bodyPr/>
                    <a:lstStyle/>
                    <a:p>
                      <a:pPr algn="ctr" fontAlgn="b"/>
                      <a:r>
                        <a:rPr lang="en-US" sz="2000" b="0" i="0" u="none" strike="noStrike" dirty="0">
                          <a:solidFill>
                            <a:srgbClr val="000000"/>
                          </a:solidFill>
                          <a:latin typeface="Calibri"/>
                        </a:rPr>
                        <a:t>42</a:t>
                      </a:r>
                    </a:p>
                  </a:txBody>
                  <a:tcPr marL="9525" marR="9525" marT="9525" marB="0" anchor="b">
                    <a:solidFill>
                      <a:schemeClr val="bg1">
                        <a:lumMod val="75000"/>
                      </a:schemeClr>
                    </a:solidFill>
                  </a:tcPr>
                </a:tc>
              </a:tr>
              <a:tr h="523565">
                <a:tc>
                  <a:txBody>
                    <a:bodyPr/>
                    <a:lstStyle/>
                    <a:p>
                      <a:pPr algn="l" fontAlgn="b"/>
                      <a:r>
                        <a:rPr lang="en-US" sz="2200" b="0" i="0" u="none" strike="noStrike" dirty="0">
                          <a:solidFill>
                            <a:srgbClr val="000000"/>
                          </a:solidFill>
                          <a:latin typeface="Calibri"/>
                        </a:rPr>
                        <a:t>Female </a:t>
                      </a:r>
                      <a:r>
                        <a:rPr lang="en-US" sz="2200" b="0" i="0" u="none" strike="noStrike" dirty="0" smtClean="0">
                          <a:solidFill>
                            <a:srgbClr val="000000"/>
                          </a:solidFill>
                          <a:latin typeface="Calibri"/>
                        </a:rPr>
                        <a:t>micro-entrepreneurs</a:t>
                      </a:r>
                      <a:endParaRPr lang="en-US" sz="2200" b="0" i="0" u="none" strike="noStrike" dirty="0">
                        <a:solidFill>
                          <a:srgbClr val="000000"/>
                        </a:solidFill>
                        <a:latin typeface="Calibri"/>
                      </a:endParaRPr>
                    </a:p>
                  </a:txBody>
                  <a:tcPr marL="9525" marR="9525" marT="9525" marB="0" anchor="b">
                    <a:solidFill>
                      <a:schemeClr val="bg1">
                        <a:lumMod val="65000"/>
                      </a:schemeClr>
                    </a:solidFill>
                  </a:tcPr>
                </a:tc>
                <a:tc>
                  <a:txBody>
                    <a:bodyPr/>
                    <a:lstStyle/>
                    <a:p>
                      <a:pPr algn="ctr" fontAlgn="b"/>
                      <a:r>
                        <a:rPr lang="en-US" sz="2000" b="0" i="0" u="none" strike="noStrike" dirty="0">
                          <a:solidFill>
                            <a:srgbClr val="000000"/>
                          </a:solidFill>
                          <a:latin typeface="Calibri"/>
                        </a:rPr>
                        <a:t>9%</a:t>
                      </a:r>
                    </a:p>
                  </a:txBody>
                  <a:tcPr marL="9525" marR="9525" marT="9525" marB="0" anchor="b">
                    <a:solidFill>
                      <a:schemeClr val="bg1">
                        <a:lumMod val="65000"/>
                      </a:schemeClr>
                    </a:solidFill>
                  </a:tcPr>
                </a:tc>
                <a:tc>
                  <a:txBody>
                    <a:bodyPr/>
                    <a:lstStyle/>
                    <a:p>
                      <a:pPr algn="ctr" fontAlgn="b"/>
                      <a:r>
                        <a:rPr lang="en-US" sz="2000" b="0" i="0" u="none" strike="noStrike" dirty="0">
                          <a:solidFill>
                            <a:srgbClr val="000000"/>
                          </a:solidFill>
                          <a:latin typeface="Calibri"/>
                        </a:rPr>
                        <a:t>12%</a:t>
                      </a:r>
                    </a:p>
                  </a:txBody>
                  <a:tcPr marL="9525" marR="9525" marT="9525" marB="0" anchor="b">
                    <a:solidFill>
                      <a:schemeClr val="bg1">
                        <a:lumMod val="65000"/>
                      </a:schemeClr>
                    </a:solidFill>
                  </a:tcPr>
                </a:tc>
                <a:tc>
                  <a:txBody>
                    <a:bodyPr/>
                    <a:lstStyle/>
                    <a:p>
                      <a:pPr algn="ctr" fontAlgn="b"/>
                      <a:r>
                        <a:rPr lang="en-US" sz="2000" b="0" i="0" u="none" strike="noStrike" dirty="0">
                          <a:solidFill>
                            <a:srgbClr val="000000"/>
                          </a:solidFill>
                          <a:latin typeface="Calibri"/>
                        </a:rPr>
                        <a:t>26%</a:t>
                      </a:r>
                    </a:p>
                  </a:txBody>
                  <a:tcPr marL="9525" marR="9525" marT="9525" marB="0" anchor="b">
                    <a:solidFill>
                      <a:schemeClr val="bg1">
                        <a:lumMod val="65000"/>
                      </a:schemeClr>
                    </a:solidFill>
                  </a:tcPr>
                </a:tc>
              </a:tr>
              <a:tr h="496957">
                <a:tc>
                  <a:txBody>
                    <a:bodyPr/>
                    <a:lstStyle/>
                    <a:p>
                      <a:pPr algn="l" fontAlgn="b"/>
                      <a:r>
                        <a:rPr lang="en-US" sz="2200" b="0" i="0" u="none" strike="noStrike" dirty="0" smtClean="0">
                          <a:solidFill>
                            <a:srgbClr val="000000"/>
                          </a:solidFill>
                          <a:latin typeface="Calibri"/>
                        </a:rPr>
                        <a:t>Illiterate </a:t>
                      </a:r>
                      <a:r>
                        <a:rPr lang="en-US" sz="2200" b="0" i="0" u="none" strike="noStrike" dirty="0">
                          <a:solidFill>
                            <a:srgbClr val="000000"/>
                          </a:solidFill>
                          <a:latin typeface="Calibri"/>
                        </a:rPr>
                        <a:t>or primary schooling only</a:t>
                      </a:r>
                    </a:p>
                  </a:txBody>
                  <a:tcPr marL="9525" marR="9525" marT="9525" marB="0" anchor="b">
                    <a:solidFill>
                      <a:schemeClr val="bg1">
                        <a:lumMod val="85000"/>
                      </a:schemeClr>
                    </a:solidFill>
                  </a:tcPr>
                </a:tc>
                <a:tc>
                  <a:txBody>
                    <a:bodyPr/>
                    <a:lstStyle/>
                    <a:p>
                      <a:pPr algn="ctr" fontAlgn="b"/>
                      <a:r>
                        <a:rPr lang="en-US" sz="2000" b="0" i="0" u="none" strike="noStrike" dirty="0" smtClean="0">
                          <a:solidFill>
                            <a:srgbClr val="000000"/>
                          </a:solidFill>
                          <a:latin typeface="Calibri"/>
                        </a:rPr>
                        <a:t>39%</a:t>
                      </a:r>
                      <a:endParaRPr lang="en-US" sz="2000" b="0" i="0" u="none" strike="noStrike" dirty="0">
                        <a:solidFill>
                          <a:srgbClr val="000000"/>
                        </a:solidFill>
                        <a:latin typeface="Calibri"/>
                      </a:endParaRPr>
                    </a:p>
                  </a:txBody>
                  <a:tcPr marL="9525" marR="9525" marT="9525" marB="0" anchor="b">
                    <a:solidFill>
                      <a:schemeClr val="bg1">
                        <a:lumMod val="85000"/>
                      </a:schemeClr>
                    </a:solidFill>
                  </a:tcPr>
                </a:tc>
                <a:tc>
                  <a:txBody>
                    <a:bodyPr/>
                    <a:lstStyle/>
                    <a:p>
                      <a:pPr algn="ctr" fontAlgn="b"/>
                      <a:r>
                        <a:rPr lang="en-US" sz="2000" b="0" i="0" u="none" strike="noStrike" dirty="0" smtClean="0">
                          <a:solidFill>
                            <a:srgbClr val="000000"/>
                          </a:solidFill>
                          <a:latin typeface="Calibri"/>
                        </a:rPr>
                        <a:t>87%</a:t>
                      </a:r>
                      <a:endParaRPr lang="en-US" sz="2000" b="0" i="0" u="none" strike="noStrike" dirty="0">
                        <a:solidFill>
                          <a:srgbClr val="000000"/>
                        </a:solidFill>
                        <a:latin typeface="Calibri"/>
                      </a:endParaRPr>
                    </a:p>
                  </a:txBody>
                  <a:tcPr marL="9525" marR="9525" marT="9525" marB="0" anchor="b">
                    <a:solidFill>
                      <a:schemeClr val="bg1">
                        <a:lumMod val="85000"/>
                      </a:schemeClr>
                    </a:solidFill>
                  </a:tcPr>
                </a:tc>
                <a:tc>
                  <a:txBody>
                    <a:bodyPr/>
                    <a:lstStyle/>
                    <a:p>
                      <a:pPr algn="ctr" fontAlgn="b"/>
                      <a:r>
                        <a:rPr lang="en-US" sz="2000" b="0" i="0" u="none" strike="noStrike" dirty="0">
                          <a:solidFill>
                            <a:srgbClr val="000000"/>
                          </a:solidFill>
                          <a:latin typeface="Calibri"/>
                        </a:rPr>
                        <a:t>29%</a:t>
                      </a:r>
                    </a:p>
                  </a:txBody>
                  <a:tcPr marL="9525" marR="9525" marT="9525" marB="0" anchor="b">
                    <a:solidFill>
                      <a:schemeClr val="bg1">
                        <a:lumMod val="85000"/>
                      </a:schemeClr>
                    </a:solidFill>
                  </a:tcPr>
                </a:tc>
              </a:tr>
            </a:tbl>
          </a:graphicData>
        </a:graphic>
      </p:graphicFrame>
      <p:pic>
        <p:nvPicPr>
          <p:cNvPr id="5" name="Picture 10"/>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762000" y="4514850"/>
            <a:ext cx="2413000" cy="180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172200" y="4552951"/>
            <a:ext cx="2362199" cy="17716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descr="\\10.229.248.4\common\Gamini\BOP ME Photos Recorected\Colombo\Tamil\SAM_1629.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505200" y="4552950"/>
            <a:ext cx="2362200" cy="17716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BD sample ore numerate than IN. Over 77% of MEs in BD can do calculations </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286000" y="6488668"/>
            <a:ext cx="6781800" cy="369332"/>
          </a:xfrm>
          <a:prstGeom prst="rect">
            <a:avLst/>
          </a:prstGeom>
        </p:spPr>
        <p:txBody>
          <a:bodyPr wrap="square">
            <a:spAutoFit/>
          </a:bodyPr>
          <a:lstStyle/>
          <a:p>
            <a:pPr algn="ctr"/>
            <a:r>
              <a:rPr lang="en-US" b="1" dirty="0" smtClean="0"/>
              <a:t>Please tell me about your numerical abilities </a:t>
            </a:r>
            <a:r>
              <a:rPr lang="en-US" b="1" dirty="0" smtClean="0">
                <a:cs typeface="Calibri"/>
              </a:rPr>
              <a:t>(as %  low-income MEs)</a:t>
            </a:r>
            <a:endParaRPr lang="en-US" b="1" dirty="0">
              <a:cs typeface="Calibri"/>
            </a:endParaRPr>
          </a:p>
        </p:txBody>
      </p:sp>
      <p:sp>
        <p:nvSpPr>
          <p:cNvPr id="6" name="Rounded Rectangle 5"/>
          <p:cNvSpPr/>
          <p:nvPr/>
        </p:nvSpPr>
        <p:spPr>
          <a:xfrm>
            <a:off x="1295400" y="1447800"/>
            <a:ext cx="1981200" cy="3200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68% of MEs in BD are in trade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876800" y="6488668"/>
            <a:ext cx="4267200" cy="369332"/>
          </a:xfrm>
          <a:prstGeom prst="rect">
            <a:avLst/>
          </a:prstGeom>
        </p:spPr>
        <p:txBody>
          <a:bodyPr wrap="square">
            <a:spAutoFit/>
          </a:bodyPr>
          <a:lstStyle/>
          <a:p>
            <a:pPr algn="ctr"/>
            <a:r>
              <a:rPr lang="en-US" b="1" dirty="0" smtClean="0">
                <a:cs typeface="Calibri"/>
              </a:rPr>
              <a:t>Type of business (as % of low-income MEs)</a:t>
            </a:r>
            <a:endParaRPr lang="en-US" b="1" dirty="0">
              <a:cs typeface="Calibri"/>
            </a:endParaRPr>
          </a:p>
        </p:txBody>
      </p:sp>
      <p:sp>
        <p:nvSpPr>
          <p:cNvPr id="6" name="Rounded Rectangle 5"/>
          <p:cNvSpPr/>
          <p:nvPr/>
        </p:nvSpPr>
        <p:spPr>
          <a:xfrm>
            <a:off x="1066800" y="1447800"/>
            <a:ext cx="2286000" cy="42672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vert="horz" lIns="91440" tIns="45720" rIns="91440" bIns="45720" rtlCol="0" anchor="ctr">
            <a:noAutofit/>
          </a:bodyPr>
          <a:lstStyle/>
          <a:p>
            <a:pPr algn="l"/>
            <a:r>
              <a:rPr lang="en-US" sz="3800" b="1" dirty="0"/>
              <a:t>Majority operate from a rented location</a:t>
            </a:r>
          </a:p>
        </p:txBody>
      </p:sp>
      <p:graphicFrame>
        <p:nvGraphicFramePr>
          <p:cNvPr id="4" name="Content Placeholder 3"/>
          <p:cNvGraphicFramePr>
            <a:graphicFrameLocks noGrp="1"/>
          </p:cNvGraphicFramePr>
          <p:nvPr>
            <p:ph idx="1"/>
          </p:nvPr>
        </p:nvGraphicFramePr>
        <p:xfrm>
          <a:off x="1143000" y="1600200"/>
          <a:ext cx="7086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080759" y="6488668"/>
            <a:ext cx="7046481"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b="1" dirty="0" smtClean="0"/>
              <a:t>Could you tell us where your business is located? </a:t>
            </a:r>
            <a:r>
              <a:rPr lang="en-US" dirty="0" smtClean="0"/>
              <a:t>(as % low-income MEs)</a:t>
            </a:r>
            <a:endParaRPr lang="en-US" dirty="0"/>
          </a:p>
        </p:txBody>
      </p:sp>
      <p:sp>
        <p:nvSpPr>
          <p:cNvPr id="6" name="Rounded Rectangle 5"/>
          <p:cNvSpPr/>
          <p:nvPr/>
        </p:nvSpPr>
        <p:spPr>
          <a:xfrm>
            <a:off x="1828800" y="1524000"/>
            <a:ext cx="1676400" cy="29718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More MEs operate from a rented location in strong city</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080759" y="6488668"/>
            <a:ext cx="7046481"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b="1" dirty="0" smtClean="0"/>
              <a:t>Could you tell us where your business is located? </a:t>
            </a:r>
            <a:r>
              <a:rPr lang="en-US" dirty="0" smtClean="0"/>
              <a:t>(as % low-income MEs)</a:t>
            </a:r>
            <a:endParaRPr lang="en-US" dirty="0"/>
          </a:p>
        </p:txBody>
      </p:sp>
      <p:sp>
        <p:nvSpPr>
          <p:cNvPr id="6" name="Rounded Rectangle 5"/>
          <p:cNvSpPr/>
          <p:nvPr/>
        </p:nvSpPr>
        <p:spPr>
          <a:xfrm>
            <a:off x="1066800" y="1371600"/>
            <a:ext cx="2362200" cy="26670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Most businesses started using savings.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657982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248400"/>
            <a:ext cx="9144000" cy="646331"/>
          </a:xfrm>
          <a:prstGeom prst="rect">
            <a:avLst/>
          </a:prstGeom>
        </p:spPr>
        <p:txBody>
          <a:bodyPr wrap="square">
            <a:spAutoFit/>
          </a:bodyPr>
          <a:lstStyle/>
          <a:p>
            <a:pPr algn="r"/>
            <a:r>
              <a:rPr lang="en-US" b="1" dirty="0" smtClean="0"/>
              <a:t>How did you get the money to start your business? Tell the main source </a:t>
            </a:r>
            <a:r>
              <a:rPr lang="en-US" b="1" dirty="0" smtClean="0">
                <a:cs typeface="Calibri"/>
              </a:rPr>
              <a:t>(as % of low-income MEs)</a:t>
            </a:r>
            <a:endParaRPr lang="en-US" b="1" dirty="0">
              <a:cs typeface="Calibri"/>
            </a:endParaRPr>
          </a:p>
        </p:txBody>
      </p:sp>
      <p:sp>
        <p:nvSpPr>
          <p:cNvPr id="7" name="Rounded Rectangle 6"/>
          <p:cNvSpPr/>
          <p:nvPr/>
        </p:nvSpPr>
        <p:spPr>
          <a:xfrm>
            <a:off x="1143000" y="1447800"/>
            <a:ext cx="2133600" cy="34290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Over half of MEs use own savings in strong city.  In weak, NGOs/money lenders are important</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248400"/>
            <a:ext cx="9144000" cy="646331"/>
          </a:xfrm>
          <a:prstGeom prst="rect">
            <a:avLst/>
          </a:prstGeom>
        </p:spPr>
        <p:txBody>
          <a:bodyPr wrap="square">
            <a:spAutoFit/>
          </a:bodyPr>
          <a:lstStyle/>
          <a:p>
            <a:pPr algn="r"/>
            <a:r>
              <a:rPr lang="en-US" b="1" dirty="0" smtClean="0"/>
              <a:t>How did you get the money to start your business? Tell the main source </a:t>
            </a:r>
            <a:r>
              <a:rPr lang="en-US" b="1" dirty="0" smtClean="0">
                <a:cs typeface="Calibri"/>
              </a:rPr>
              <a:t>(as % of low-income MEs)</a:t>
            </a:r>
            <a:endParaRPr lang="en-US" b="1" dirty="0">
              <a:cs typeface="Calibri"/>
            </a:endParaRPr>
          </a:p>
        </p:txBody>
      </p:sp>
      <p:sp>
        <p:nvSpPr>
          <p:cNvPr id="6" name="Rounded Rectangle 5"/>
          <p:cNvSpPr/>
          <p:nvPr/>
        </p:nvSpPr>
        <p:spPr>
          <a:xfrm>
            <a:off x="1066800" y="1447800"/>
            <a:ext cx="2286000" cy="33528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More MEs in BD have a separate bank account for business</a:t>
            </a:r>
          </a:p>
        </p:txBody>
      </p:sp>
      <p:graphicFrame>
        <p:nvGraphicFramePr>
          <p:cNvPr id="4" name="Content Placeholder 3"/>
          <p:cNvGraphicFramePr>
            <a:graphicFrameLocks noGrp="1"/>
          </p:cNvGraphicFramePr>
          <p:nvPr>
            <p:ph idx="1"/>
          </p:nvPr>
        </p:nvGraphicFramePr>
        <p:xfrm>
          <a:off x="457200" y="1600201"/>
          <a:ext cx="7848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5943600"/>
            <a:ext cx="9144001" cy="877163"/>
          </a:xfrm>
          <a:prstGeom prst="rect">
            <a:avLst/>
          </a:prstGeom>
        </p:spPr>
        <p:txBody>
          <a:bodyPr wrap="square">
            <a:spAutoFit/>
          </a:bodyPr>
          <a:lstStyle/>
          <a:p>
            <a:pPr algn="r"/>
            <a:r>
              <a:rPr lang="en-US" sz="1700" b="1" dirty="0" smtClean="0"/>
              <a:t>Does your business have a separate bank account to use just for business purposes?</a:t>
            </a:r>
          </a:p>
          <a:p>
            <a:pPr algn="r"/>
            <a:r>
              <a:rPr lang="en-US" sz="1700" b="1" dirty="0" smtClean="0">
                <a:cs typeface="Calibri"/>
              </a:rPr>
              <a:t>(as % of low-income MEs)</a:t>
            </a:r>
          </a:p>
          <a:p>
            <a:pPr algn="r"/>
            <a:r>
              <a:rPr lang="en-US" sz="1700" b="1" dirty="0" smtClean="0"/>
              <a:t>Do you have any bank account in your name? </a:t>
            </a:r>
            <a:r>
              <a:rPr lang="en-US" sz="1700" b="1" dirty="0" smtClean="0">
                <a:cs typeface="Calibri"/>
              </a:rPr>
              <a:t>(as % of low-income MEs)</a:t>
            </a:r>
            <a:endParaRPr lang="en-US" sz="1700" b="1" dirty="0">
              <a:cs typeface="Calibri"/>
            </a:endParaRPr>
          </a:p>
        </p:txBody>
      </p:sp>
      <p:sp>
        <p:nvSpPr>
          <p:cNvPr id="6" name="Rounded Rectangle 5"/>
          <p:cNvSpPr/>
          <p:nvPr/>
        </p:nvSpPr>
        <p:spPr>
          <a:xfrm>
            <a:off x="1295400" y="1752600"/>
            <a:ext cx="1828800" cy="31242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smtClean="0"/>
              <a:t>But </a:t>
            </a:r>
            <a:r>
              <a:rPr lang="en-US" sz="3800" b="1" dirty="0"/>
              <a:t>normally deal with cash</a:t>
            </a:r>
          </a:p>
        </p:txBody>
      </p:sp>
      <p:sp>
        <p:nvSpPr>
          <p:cNvPr id="5" name="TextBox 4"/>
          <p:cNvSpPr txBox="1"/>
          <p:nvPr/>
        </p:nvSpPr>
        <p:spPr>
          <a:xfrm>
            <a:off x="457200" y="6400800"/>
            <a:ext cx="8839201" cy="600164"/>
          </a:xfrm>
          <a:prstGeom prst="rect">
            <a:avLst/>
          </a:prstGeom>
          <a:noFill/>
        </p:spPr>
        <p:txBody>
          <a:bodyPr wrap="square" rtlCol="0">
            <a:spAutoFit/>
          </a:bodyPr>
          <a:lstStyle/>
          <a:p>
            <a:pPr lvl="0" algn="ctr"/>
            <a:r>
              <a:rPr lang="en-IN" sz="1600" b="1" dirty="0" smtClean="0"/>
              <a:t>How do you normally do make or receive payments in your business? [MC]</a:t>
            </a:r>
            <a:r>
              <a:rPr lang="en-US" sz="1600" b="1" dirty="0" smtClean="0"/>
              <a:t> </a:t>
            </a:r>
            <a:r>
              <a:rPr lang="en-US" sz="1600" b="1" dirty="0" smtClean="0">
                <a:cs typeface="Calibri"/>
              </a:rPr>
              <a:t>(as % low-income MEs)</a:t>
            </a:r>
          </a:p>
          <a:p>
            <a:pPr algn="ctr"/>
            <a:endParaRPr lang="en-US" sz="1700" b="1" dirty="0">
              <a:latin typeface="Calibri"/>
              <a:cs typeface="Calibri"/>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l"/>
            <a:r>
              <a:rPr lang="en-US" b="1" dirty="0"/>
              <a:t>Definitions</a:t>
            </a:r>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Micro-entrepreneurs (MEs) = those employing  </a:t>
            </a:r>
          </a:p>
          <a:p>
            <a:pPr>
              <a:buNone/>
            </a:pPr>
            <a:r>
              <a:rPr lang="en-US" dirty="0" smtClean="0"/>
              <a:t>    </a:t>
            </a:r>
            <a:r>
              <a:rPr lang="en-US" dirty="0" smtClean="0">
                <a:solidFill>
                  <a:schemeClr val="tx1"/>
                </a:solidFill>
              </a:rPr>
              <a:t>0 -9 employees</a:t>
            </a:r>
          </a:p>
          <a:p>
            <a:pPr lvl="1"/>
            <a:r>
              <a:rPr lang="en-US" dirty="0" smtClean="0">
                <a:solidFill>
                  <a:schemeClr val="tx1"/>
                </a:solidFill>
              </a:rPr>
              <a:t>paid part or full time workers </a:t>
            </a:r>
          </a:p>
          <a:p>
            <a:pPr lvl="1"/>
            <a:r>
              <a:rPr lang="en-US" dirty="0" smtClean="0">
                <a:solidFill>
                  <a:schemeClr val="tx1"/>
                </a:solidFill>
              </a:rPr>
              <a:t>inclusive of family members</a:t>
            </a:r>
          </a:p>
          <a:p>
            <a:r>
              <a:rPr lang="en-US" dirty="0" smtClean="0">
                <a:solidFill>
                  <a:schemeClr val="tx1"/>
                </a:solidFill>
              </a:rPr>
              <a:t>Low income = MEs in socio-economic classification (SEC) C, D and E and </a:t>
            </a:r>
            <a:r>
              <a:rPr lang="en-US" dirty="0" smtClean="0"/>
              <a:t>B1,B2, (for those employing 1-9 employees)</a:t>
            </a:r>
          </a:p>
          <a:p>
            <a:pPr lvl="1"/>
            <a:r>
              <a:rPr lang="en-US" dirty="0" smtClean="0">
                <a:solidFill>
                  <a:schemeClr val="tx1"/>
                </a:solidFill>
              </a:rPr>
              <a:t>SEC based on education and job</a:t>
            </a:r>
          </a:p>
          <a:p>
            <a:pPr lvl="1"/>
            <a:r>
              <a:rPr lang="en-US" dirty="0" smtClean="0"/>
              <a:t>Close correlation to income</a:t>
            </a:r>
            <a:endParaRPr lang="en-US" dirty="0" smtClean="0">
              <a:solidFill>
                <a:schemeClr val="tx1"/>
              </a:solidFill>
            </a:endParaRPr>
          </a:p>
          <a:p>
            <a:r>
              <a:rPr lang="en-US" dirty="0" smtClean="0">
                <a:solidFill>
                  <a:schemeClr val="tx1"/>
                </a:solidFill>
              </a:rPr>
              <a:t>Urban = definition used by the National Statistics Office in each country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Extra income will be used for both personal and business use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248400"/>
            <a:ext cx="8991600" cy="923330"/>
          </a:xfrm>
          <a:prstGeom prst="rect">
            <a:avLst/>
          </a:prstGeom>
          <a:noFill/>
        </p:spPr>
        <p:txBody>
          <a:bodyPr wrap="square" rtlCol="0">
            <a:spAutoFit/>
          </a:bodyPr>
          <a:lstStyle/>
          <a:p>
            <a:r>
              <a:rPr lang="en-US" b="1" dirty="0" smtClean="0"/>
              <a:t>If you have extra income / profit  from business, will you utilize it for business or home use? </a:t>
            </a:r>
          </a:p>
          <a:p>
            <a:pPr algn="r"/>
            <a:r>
              <a:rPr lang="en-US" b="1" dirty="0" smtClean="0"/>
              <a:t>(as %low-income  MEs)</a:t>
            </a:r>
          </a:p>
          <a:p>
            <a:endParaRPr lang="en-US" dirty="0"/>
          </a:p>
        </p:txBody>
      </p:sp>
      <p:sp>
        <p:nvSpPr>
          <p:cNvPr id="5" name="Rounded Rectangle 4"/>
          <p:cNvSpPr/>
          <p:nvPr/>
        </p:nvSpPr>
        <p:spPr>
          <a:xfrm>
            <a:off x="1066800" y="1447800"/>
            <a:ext cx="1828800" cy="4724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In–person preferred to mobile phones when interacting with customers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25" name="Rectangle 1"/>
          <p:cNvSpPr>
            <a:spLocks noChangeArrowheads="1"/>
          </p:cNvSpPr>
          <p:nvPr/>
        </p:nvSpPr>
        <p:spPr bwMode="auto">
          <a:xfrm>
            <a:off x="0" y="6279117"/>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en-US"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Do you think: interacting with customers in-person is preferred than mobile phone in your business? </a:t>
            </a:r>
            <a:r>
              <a:rPr lang="en-US" b="1" dirty="0" smtClean="0"/>
              <a:t>(as % low-income MEs)</a:t>
            </a:r>
            <a:r>
              <a:rPr lang="en-US" b="1" dirty="0" smtClean="0">
                <a:latin typeface="Calibri" pitchFamily="34" charset="0"/>
                <a:ea typeface="Calibri" pitchFamily="34" charset="0"/>
                <a:cs typeface="Calibri" pitchFamily="34" charset="0"/>
              </a:rPr>
              <a:t>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ounded Rectangle 4"/>
          <p:cNvSpPr/>
          <p:nvPr/>
        </p:nvSpPr>
        <p:spPr>
          <a:xfrm>
            <a:off x="1295400" y="1524000"/>
            <a:ext cx="1828800" cy="3657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In–person also preferred to mobile when interacting with suppliers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0" y="6211669"/>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Do you think: interacting with suppliers in-person is preferred than mobile phone in your business? </a:t>
            </a:r>
            <a:r>
              <a:rPr kumimoji="0" lang="en-US" b="1" i="0" u="none" strike="noStrike" cap="none" normalizeH="0" dirty="0" smtClean="0">
                <a:ln>
                  <a:noFill/>
                </a:ln>
                <a:solidFill>
                  <a:schemeClr val="tx1"/>
                </a:solidFill>
                <a:effectLst/>
                <a:latin typeface="Calibri" pitchFamily="34" charset="0"/>
                <a:ea typeface="Calibri" pitchFamily="34" charset="0"/>
                <a:cs typeface="Calibri" pitchFamily="34" charset="0"/>
              </a:rPr>
              <a:t> </a:t>
            </a:r>
            <a:r>
              <a:rPr lang="en-US" b="1" dirty="0" smtClean="0"/>
              <a:t>(as % low-income MEs)</a:t>
            </a:r>
            <a:r>
              <a:rPr kumimoji="0" lang="en-US"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ounded Rectangle 5"/>
          <p:cNvSpPr/>
          <p:nvPr/>
        </p:nvSpPr>
        <p:spPr>
          <a:xfrm>
            <a:off x="1295400" y="1524000"/>
            <a:ext cx="1828800" cy="3581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 use by </a:t>
            </a:r>
            <a:br>
              <a:rPr lang="en-US" dirty="0" smtClean="0"/>
            </a:br>
            <a:r>
              <a:rPr lang="en-US" dirty="0" smtClean="0"/>
              <a:t>Micro-entrepreneurs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894C6BE-AE7F-4A0F-BA0C-7C48230C77E4}"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BD the highest users of mobiles for business</a:t>
            </a:r>
          </a:p>
        </p:txBody>
      </p:sp>
      <p:graphicFrame>
        <p:nvGraphicFramePr>
          <p:cNvPr id="4" name="Content Placeholder 3"/>
          <p:cNvGraphicFramePr>
            <a:graphicFrameLocks noGrp="1"/>
          </p:cNvGraphicFramePr>
          <p:nvPr>
            <p:ph idx="1"/>
          </p:nvPr>
        </p:nvGraphicFramePr>
        <p:xfrm>
          <a:off x="609600" y="1524001"/>
          <a:ext cx="80772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1025" name="Rectangle 1"/>
          <p:cNvSpPr>
            <a:spLocks noChangeArrowheads="1"/>
          </p:cNvSpPr>
          <p:nvPr/>
        </p:nvSpPr>
        <p:spPr bwMode="auto">
          <a:xfrm>
            <a:off x="1600200" y="6306235"/>
            <a:ext cx="7786170"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Do you use _________for your business related activities? </a:t>
            </a:r>
            <a:r>
              <a:rPr lang="en-US" b="1" dirty="0" smtClean="0"/>
              <a:t>(% low income MEs)</a:t>
            </a:r>
          </a:p>
          <a:p>
            <a:pPr marL="0" marR="0" lvl="0" indent="0" algn="just"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E894C6BE-AE7F-4A0F-BA0C-7C48230C77E4}"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Lower use of mobiles for business in the weaker cities </a:t>
            </a:r>
          </a:p>
        </p:txBody>
      </p:sp>
      <p:graphicFrame>
        <p:nvGraphicFramePr>
          <p:cNvPr id="4" name="Content Placeholder 3"/>
          <p:cNvGraphicFramePr>
            <a:graphicFrameLocks noGrp="1"/>
          </p:cNvGraphicFramePr>
          <p:nvPr>
            <p:ph idx="1"/>
          </p:nvPr>
        </p:nvGraphicFramePr>
        <p:xfrm>
          <a:off x="457200" y="1600201"/>
          <a:ext cx="8229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1143000" y="6306235"/>
            <a:ext cx="812440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Do you use</a:t>
            </a:r>
            <a:r>
              <a:rPr kumimoji="0" lang="en-US" b="1" i="0" u="none" strike="noStrike" cap="none" normalizeH="0" dirty="0" smtClean="0">
                <a:ln>
                  <a:noFill/>
                </a:ln>
                <a:solidFill>
                  <a:schemeClr val="tx1"/>
                </a:solidFill>
                <a:effectLst/>
                <a:latin typeface="Calibri" pitchFamily="34" charset="0"/>
                <a:ea typeface="Calibri" pitchFamily="34" charset="0"/>
                <a:cs typeface="Calibri" pitchFamily="34" charset="0"/>
              </a:rPr>
              <a:t> mobile phones </a:t>
            </a:r>
            <a:r>
              <a:rPr kumimoji="0" lang="en-US"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for your business related activities? </a:t>
            </a:r>
            <a:r>
              <a:rPr lang="en-US" b="1" dirty="0" smtClean="0"/>
              <a:t>(% low income MEs)</a:t>
            </a:r>
          </a:p>
          <a:p>
            <a:pPr marL="0" marR="0" lvl="0" indent="0" algn="just"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ounded Rectangle 5"/>
          <p:cNvSpPr/>
          <p:nvPr/>
        </p:nvSpPr>
        <p:spPr>
          <a:xfrm>
            <a:off x="1066800" y="1524000"/>
            <a:ext cx="2286000" cy="41148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Most MEs in BD who don’t use mobiles find it too expensive</a:t>
            </a:r>
            <a:br>
              <a:rPr lang="en-US" sz="3800" b="1" dirty="0"/>
            </a:br>
            <a:endParaRPr lang="en-US" sz="3800" b="1" dirty="0"/>
          </a:p>
        </p:txBody>
      </p:sp>
      <p:graphicFrame>
        <p:nvGraphicFramePr>
          <p:cNvPr id="4" name="Content Placeholder 3"/>
          <p:cNvGraphicFramePr>
            <a:graphicFrameLocks noGrp="1"/>
          </p:cNvGraphicFramePr>
          <p:nvPr>
            <p:ph idx="1"/>
          </p:nvPr>
        </p:nvGraphicFramePr>
        <p:xfrm>
          <a:off x="1600200" y="1752600"/>
          <a:ext cx="6934200" cy="42211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6248400"/>
            <a:ext cx="8915400" cy="646331"/>
          </a:xfrm>
          <a:prstGeom prst="rect">
            <a:avLst/>
          </a:prstGeom>
          <a:noFill/>
        </p:spPr>
        <p:txBody>
          <a:bodyPr wrap="square" rtlCol="0">
            <a:spAutoFit/>
          </a:bodyPr>
          <a:lstStyle/>
          <a:p>
            <a:pPr algn="r"/>
            <a:r>
              <a:rPr lang="en-US" b="1" dirty="0" smtClean="0"/>
              <a:t>What is the main reason you don’t use a mobile phone for business? </a:t>
            </a:r>
          </a:p>
          <a:p>
            <a:pPr algn="r"/>
            <a:r>
              <a:rPr lang="en-US" b="1" dirty="0" smtClean="0"/>
              <a:t>(% low income MEs who don’t use a mobile for business)</a:t>
            </a:r>
            <a:endParaRPr lang="en-US" b="1" dirty="0"/>
          </a:p>
        </p:txBody>
      </p:sp>
      <p:sp>
        <p:nvSpPr>
          <p:cNvPr id="6" name="Rounded Rectangle 5"/>
          <p:cNvSpPr/>
          <p:nvPr/>
        </p:nvSpPr>
        <p:spPr>
          <a:xfrm>
            <a:off x="2286000" y="1600200"/>
            <a:ext cx="1676400" cy="31242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p:cNvCxnSpPr/>
          <p:nvPr/>
        </p:nvCxnSpPr>
        <p:spPr>
          <a:xfrm>
            <a:off x="1295400" y="1600200"/>
            <a:ext cx="990600" cy="2286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E894C6BE-AE7F-4A0F-BA0C-7C48230C77E4}" type="slidenum">
              <a:rPr lang="en-US" smtClean="0"/>
              <a:pPr/>
              <a:t>26</a:t>
            </a:fld>
            <a:endParaRPr lang="en-US" dirty="0"/>
          </a:p>
        </p:txBody>
      </p:sp>
      <p:graphicFrame>
        <p:nvGraphicFramePr>
          <p:cNvPr id="11" name="Chart 10"/>
          <p:cNvGraphicFramePr/>
          <p:nvPr>
            <p:extLst>
              <p:ext uri="{D42A27DB-BD31-4B8C-83A1-F6EECF244321}">
                <p14:modId xmlns:p14="http://schemas.microsoft.com/office/powerpoint/2010/main" xmlns="" val="908782177"/>
              </p:ext>
            </p:extLst>
          </p:nvPr>
        </p:nvGraphicFramePr>
        <p:xfrm>
          <a:off x="178724" y="876300"/>
          <a:ext cx="1600200" cy="152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Main telecom service provider for MEs in BD</a:t>
            </a:r>
          </a:p>
        </p:txBody>
      </p:sp>
      <p:sp>
        <p:nvSpPr>
          <p:cNvPr id="7" name="TextBox 6"/>
          <p:cNvSpPr txBox="1"/>
          <p:nvPr/>
        </p:nvSpPr>
        <p:spPr>
          <a:xfrm>
            <a:off x="0" y="6248400"/>
            <a:ext cx="9144000" cy="923330"/>
          </a:xfrm>
          <a:prstGeom prst="rect">
            <a:avLst/>
          </a:prstGeom>
          <a:noFill/>
        </p:spPr>
        <p:txBody>
          <a:bodyPr wrap="square" rtlCol="0">
            <a:spAutoFit/>
          </a:bodyPr>
          <a:lstStyle/>
          <a:p>
            <a:pPr algn="r"/>
            <a:r>
              <a:rPr lang="en-US" b="1" dirty="0" smtClean="0"/>
              <a:t>Who is your main mobile telecom service provider? </a:t>
            </a:r>
          </a:p>
          <a:p>
            <a:pPr algn="r"/>
            <a:r>
              <a:rPr lang="en-US" b="1" dirty="0" smtClean="0"/>
              <a:t>(% low income MEs who use mobiles for business)</a:t>
            </a:r>
          </a:p>
          <a:p>
            <a:endParaRPr lang="en-US" dirty="0"/>
          </a:p>
        </p:txBody>
      </p:sp>
      <p:sp>
        <p:nvSpPr>
          <p:cNvPr id="8" name="Slide Number Placeholder 7"/>
          <p:cNvSpPr>
            <a:spLocks noGrp="1"/>
          </p:cNvSpPr>
          <p:nvPr>
            <p:ph type="sldNum" sz="quarter" idx="12"/>
          </p:nvPr>
        </p:nvSpPr>
        <p:spPr/>
        <p:txBody>
          <a:bodyPr/>
          <a:lstStyle/>
          <a:p>
            <a:fld id="{E894C6BE-AE7F-4A0F-BA0C-7C48230C77E4}" type="slidenum">
              <a:rPr lang="en-US" smtClean="0"/>
              <a:pPr/>
              <a:t>27</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72278910"/>
              </p:ext>
            </p:extLst>
          </p:nvPr>
        </p:nvGraphicFramePr>
        <p:xfrm>
          <a:off x="1583532" y="1600200"/>
          <a:ext cx="4724400" cy="350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1224099633"/>
              </p:ext>
            </p:extLst>
          </p:nvPr>
        </p:nvGraphicFramePr>
        <p:xfrm>
          <a:off x="5545932" y="1676400"/>
          <a:ext cx="3902868"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xmlns="" val="2748487953"/>
              </p:ext>
            </p:extLst>
          </p:nvPr>
        </p:nvGraphicFramePr>
        <p:xfrm>
          <a:off x="0" y="1219200"/>
          <a:ext cx="2160324" cy="129116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More MEs in BD have multiple SIMs</a:t>
            </a:r>
          </a:p>
        </p:txBody>
      </p:sp>
      <p:graphicFrame>
        <p:nvGraphicFramePr>
          <p:cNvPr id="5" name="Table 4"/>
          <p:cNvGraphicFramePr>
            <a:graphicFrameLocks noGrp="1"/>
          </p:cNvGraphicFramePr>
          <p:nvPr/>
        </p:nvGraphicFramePr>
        <p:xfrm>
          <a:off x="457199" y="4876800"/>
          <a:ext cx="8229601" cy="1389832"/>
        </p:xfrm>
        <a:graphic>
          <a:graphicData uri="http://schemas.openxmlformats.org/drawingml/2006/table">
            <a:tbl>
              <a:tblPr firstRow="1" bandRow="1">
                <a:tableStyleId>{5C22544A-7EE6-4342-B048-85BDC9FD1C3A}</a:tableStyleId>
              </a:tblPr>
              <a:tblGrid>
                <a:gridCol w="4383994"/>
                <a:gridCol w="1384418"/>
                <a:gridCol w="1153682"/>
                <a:gridCol w="1307507"/>
              </a:tblGrid>
              <a:tr h="357450">
                <a:tc>
                  <a:txBody>
                    <a:bodyPr/>
                    <a:lstStyle/>
                    <a:p>
                      <a:endParaRPr lang="en-US" dirty="0"/>
                    </a:p>
                  </a:txBody>
                  <a:tcPr>
                    <a:solidFill>
                      <a:schemeClr val="tx1">
                        <a:lumMod val="65000"/>
                        <a:lumOff val="35000"/>
                      </a:schemeClr>
                    </a:solidFill>
                  </a:tcPr>
                </a:tc>
                <a:tc>
                  <a:txBody>
                    <a:bodyPr/>
                    <a:lstStyle/>
                    <a:p>
                      <a:pPr algn="ctr"/>
                      <a:r>
                        <a:rPr lang="en-US" dirty="0" smtClean="0"/>
                        <a:t>Bangladesh</a:t>
                      </a:r>
                      <a:endParaRPr lang="en-US" dirty="0"/>
                    </a:p>
                  </a:txBody>
                  <a:tcPr>
                    <a:solidFill>
                      <a:schemeClr val="tx1">
                        <a:lumMod val="65000"/>
                        <a:lumOff val="35000"/>
                      </a:schemeClr>
                    </a:solidFill>
                  </a:tcPr>
                </a:tc>
                <a:tc>
                  <a:txBody>
                    <a:bodyPr/>
                    <a:lstStyle/>
                    <a:p>
                      <a:pPr algn="ctr"/>
                      <a:r>
                        <a:rPr lang="en-US" dirty="0" smtClean="0"/>
                        <a:t>India</a:t>
                      </a:r>
                      <a:endParaRPr lang="en-US" dirty="0"/>
                    </a:p>
                  </a:txBody>
                  <a:tcPr>
                    <a:solidFill>
                      <a:schemeClr val="tx1">
                        <a:lumMod val="65000"/>
                        <a:lumOff val="35000"/>
                      </a:schemeClr>
                    </a:solidFill>
                  </a:tcPr>
                </a:tc>
                <a:tc>
                  <a:txBody>
                    <a:bodyPr/>
                    <a:lstStyle/>
                    <a:p>
                      <a:pPr algn="ctr"/>
                      <a:r>
                        <a:rPr lang="en-US" dirty="0" smtClean="0"/>
                        <a:t>Sri Lanka</a:t>
                      </a:r>
                      <a:endParaRPr lang="en-US" dirty="0"/>
                    </a:p>
                  </a:txBody>
                  <a:tcPr>
                    <a:solidFill>
                      <a:schemeClr val="tx1">
                        <a:lumMod val="65000"/>
                        <a:lumOff val="35000"/>
                      </a:schemeClr>
                    </a:solidFill>
                  </a:tcPr>
                </a:tc>
              </a:tr>
              <a:tr h="319832">
                <a:tc>
                  <a:txBody>
                    <a:bodyPr/>
                    <a:lstStyle/>
                    <a:p>
                      <a:r>
                        <a:rPr lang="en-US" dirty="0" smtClean="0"/>
                        <a:t>Low</a:t>
                      </a:r>
                      <a:r>
                        <a:rPr lang="en-US" baseline="0" dirty="0" smtClean="0"/>
                        <a:t> income</a:t>
                      </a:r>
                      <a:r>
                        <a:rPr lang="en-US" dirty="0" smtClean="0"/>
                        <a:t> MEs  who</a:t>
                      </a:r>
                      <a:r>
                        <a:rPr lang="en-US" baseline="0" dirty="0" smtClean="0"/>
                        <a:t> use mobiles for business </a:t>
                      </a:r>
                      <a:r>
                        <a:rPr lang="en-US" dirty="0" smtClean="0"/>
                        <a:t>(2013)</a:t>
                      </a:r>
                      <a:endParaRPr lang="en-US" dirty="0"/>
                    </a:p>
                  </a:txBody>
                  <a:tcPr>
                    <a:solidFill>
                      <a:schemeClr val="bg1">
                        <a:lumMod val="75000"/>
                      </a:schemeClr>
                    </a:solidFill>
                  </a:tcPr>
                </a:tc>
                <a:tc>
                  <a:txBody>
                    <a:bodyPr/>
                    <a:lstStyle/>
                    <a:p>
                      <a:pPr algn="ctr"/>
                      <a:r>
                        <a:rPr lang="en-US" dirty="0" smtClean="0"/>
                        <a:t>35%</a:t>
                      </a:r>
                      <a:endParaRPr lang="en-US" dirty="0"/>
                    </a:p>
                  </a:txBody>
                  <a:tcPr>
                    <a:solidFill>
                      <a:schemeClr val="bg1">
                        <a:lumMod val="75000"/>
                      </a:schemeClr>
                    </a:solidFill>
                  </a:tcPr>
                </a:tc>
                <a:tc>
                  <a:txBody>
                    <a:bodyPr/>
                    <a:lstStyle/>
                    <a:p>
                      <a:pPr algn="ctr"/>
                      <a:r>
                        <a:rPr lang="en-US" dirty="0" smtClean="0"/>
                        <a:t>16%</a:t>
                      </a:r>
                      <a:endParaRPr lang="en-US" dirty="0"/>
                    </a:p>
                  </a:txBody>
                  <a:tcPr>
                    <a:solidFill>
                      <a:schemeClr val="bg1">
                        <a:lumMod val="75000"/>
                      </a:schemeClr>
                    </a:solidFill>
                  </a:tcPr>
                </a:tc>
                <a:tc>
                  <a:txBody>
                    <a:bodyPr/>
                    <a:lstStyle/>
                    <a:p>
                      <a:pPr algn="ctr"/>
                      <a:r>
                        <a:rPr lang="en-US" dirty="0" smtClean="0"/>
                        <a:t>11%</a:t>
                      </a:r>
                      <a:endParaRPr lang="en-US" dirty="0"/>
                    </a:p>
                  </a:txBody>
                  <a:tcPr>
                    <a:solidFill>
                      <a:schemeClr val="bg1">
                        <a:lumMod val="75000"/>
                      </a:schemeClr>
                    </a:solidFill>
                  </a:tcPr>
                </a:tc>
              </a:tr>
              <a:tr h="383992">
                <a:tc>
                  <a:txBody>
                    <a:bodyPr/>
                    <a:lstStyle/>
                    <a:p>
                      <a:r>
                        <a:rPr lang="en-US" dirty="0" smtClean="0"/>
                        <a:t>BOP</a:t>
                      </a:r>
                      <a:r>
                        <a:rPr lang="en-US" baseline="0" dirty="0" smtClean="0"/>
                        <a:t> mobile owners (Teleuse@BOP 2011)</a:t>
                      </a:r>
                      <a:endParaRPr lang="en-US" dirty="0"/>
                    </a:p>
                  </a:txBody>
                  <a:tcPr>
                    <a:solidFill>
                      <a:schemeClr val="bg1">
                        <a:lumMod val="65000"/>
                      </a:schemeClr>
                    </a:solidFill>
                  </a:tcPr>
                </a:tc>
                <a:tc>
                  <a:txBody>
                    <a:bodyPr/>
                    <a:lstStyle/>
                    <a:p>
                      <a:pPr algn="ctr"/>
                      <a:r>
                        <a:rPr lang="en-US" dirty="0" smtClean="0"/>
                        <a:t>18%</a:t>
                      </a:r>
                      <a:endParaRPr lang="en-US" dirty="0"/>
                    </a:p>
                  </a:txBody>
                  <a:tcPr>
                    <a:solidFill>
                      <a:schemeClr val="bg1">
                        <a:lumMod val="65000"/>
                      </a:schemeClr>
                    </a:solidFill>
                  </a:tcPr>
                </a:tc>
                <a:tc>
                  <a:txBody>
                    <a:bodyPr/>
                    <a:lstStyle/>
                    <a:p>
                      <a:pPr algn="ctr"/>
                      <a:r>
                        <a:rPr lang="en-US" dirty="0" smtClean="0"/>
                        <a:t>11%</a:t>
                      </a:r>
                      <a:endParaRPr lang="en-US" dirty="0"/>
                    </a:p>
                  </a:txBody>
                  <a:tcPr>
                    <a:solidFill>
                      <a:schemeClr val="bg1">
                        <a:lumMod val="65000"/>
                      </a:schemeClr>
                    </a:solidFill>
                  </a:tcPr>
                </a:tc>
                <a:tc>
                  <a:txBody>
                    <a:bodyPr/>
                    <a:lstStyle/>
                    <a:p>
                      <a:pPr algn="ctr"/>
                      <a:r>
                        <a:rPr lang="en-US" dirty="0" smtClean="0"/>
                        <a:t>17%</a:t>
                      </a:r>
                      <a:endParaRPr lang="en-US" dirty="0"/>
                    </a:p>
                  </a:txBody>
                  <a:tcPr>
                    <a:solidFill>
                      <a:schemeClr val="bg1">
                        <a:lumMod val="65000"/>
                      </a:schemeClr>
                    </a:solidFill>
                  </a:tcPr>
                </a:tc>
              </a:tr>
            </a:tbl>
          </a:graphicData>
        </a:graphic>
      </p:graphicFrame>
      <p:sp>
        <p:nvSpPr>
          <p:cNvPr id="6" name="TextBox 5"/>
          <p:cNvSpPr txBox="1"/>
          <p:nvPr/>
        </p:nvSpPr>
        <p:spPr>
          <a:xfrm>
            <a:off x="0" y="6211669"/>
            <a:ext cx="9144000" cy="646331"/>
          </a:xfrm>
          <a:prstGeom prst="rect">
            <a:avLst/>
          </a:prstGeom>
          <a:noFill/>
        </p:spPr>
        <p:txBody>
          <a:bodyPr wrap="square" rtlCol="0">
            <a:spAutoFit/>
          </a:bodyPr>
          <a:lstStyle/>
          <a:p>
            <a:pPr algn="r">
              <a:defRPr sz="1800" b="1" i="0" u="none" strike="noStrike" kern="1200" baseline="0">
                <a:solidFill>
                  <a:prstClr val="black"/>
                </a:solidFill>
                <a:latin typeface="+mn-lt"/>
                <a:ea typeface="+mn-ea"/>
                <a:cs typeface="+mn-cs"/>
              </a:defRPr>
            </a:pPr>
            <a:r>
              <a:rPr lang="en-US" b="1" dirty="0" smtClean="0"/>
              <a:t>Please tell me how many active mobile SIM cards/connections you have in total that you regularly use?</a:t>
            </a:r>
            <a:r>
              <a:rPr lang="en-US" dirty="0" smtClean="0"/>
              <a:t>(% low income MEs who use mobiles for business)</a:t>
            </a:r>
            <a:endParaRPr lang="en-US" dirty="0"/>
          </a:p>
        </p:txBody>
      </p:sp>
      <p:graphicFrame>
        <p:nvGraphicFramePr>
          <p:cNvPr id="8" name="Content Placeholder 7"/>
          <p:cNvGraphicFramePr>
            <a:graphicFrameLocks noGrp="1"/>
          </p:cNvGraphicFramePr>
          <p:nvPr>
            <p:ph idx="1"/>
          </p:nvPr>
        </p:nvGraphicFramePr>
        <p:xfrm>
          <a:off x="457200" y="1600201"/>
          <a:ext cx="754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1066800" y="1524000"/>
            <a:ext cx="1600200" cy="30480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533400" y="4572000"/>
            <a:ext cx="4191000" cy="369332"/>
          </a:xfrm>
          <a:prstGeom prst="rect">
            <a:avLst/>
          </a:prstGeom>
          <a:noFill/>
        </p:spPr>
        <p:txBody>
          <a:bodyPr wrap="square" rtlCol="0">
            <a:spAutoFit/>
          </a:bodyPr>
          <a:lstStyle/>
          <a:p>
            <a:r>
              <a:rPr lang="en-US" b="1" dirty="0" smtClean="0"/>
              <a:t>Multiple SIM ownership</a:t>
            </a:r>
            <a:endParaRPr lang="en-US" b="1" dirty="0"/>
          </a:p>
        </p:txBody>
      </p:sp>
      <p:sp>
        <p:nvSpPr>
          <p:cNvPr id="10" name="Slide Number Placeholder 9"/>
          <p:cNvSpPr>
            <a:spLocks noGrp="1"/>
          </p:cNvSpPr>
          <p:nvPr>
            <p:ph type="sldNum" sz="quarter" idx="12"/>
          </p:nvPr>
        </p:nvSpPr>
        <p:spPr/>
        <p:txBody>
          <a:bodyPr/>
          <a:lstStyle/>
          <a:p>
            <a:fld id="{E894C6BE-AE7F-4A0F-BA0C-7C48230C77E4}"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Coverage &amp; friends factor in choosing the service provider</a:t>
            </a:r>
          </a:p>
        </p:txBody>
      </p:sp>
      <p:sp>
        <p:nvSpPr>
          <p:cNvPr id="5" name="TextBox 4"/>
          <p:cNvSpPr txBox="1"/>
          <p:nvPr/>
        </p:nvSpPr>
        <p:spPr>
          <a:xfrm>
            <a:off x="838200" y="6172200"/>
            <a:ext cx="8305800" cy="923330"/>
          </a:xfrm>
          <a:prstGeom prst="rect">
            <a:avLst/>
          </a:prstGeom>
          <a:noFill/>
        </p:spPr>
        <p:txBody>
          <a:bodyPr wrap="square" rtlCol="0">
            <a:spAutoFit/>
          </a:bodyPr>
          <a:lstStyle/>
          <a:p>
            <a:pPr algn="r"/>
            <a:r>
              <a:rPr lang="en-US" b="1" dirty="0" smtClean="0"/>
              <a:t>What is the most important reason for selecting the service provider?</a:t>
            </a:r>
          </a:p>
          <a:p>
            <a:pPr algn="r"/>
            <a:r>
              <a:rPr lang="en-US" b="1" dirty="0" smtClean="0"/>
              <a:t>(% low income MEs who use mobiles for business</a:t>
            </a:r>
          </a:p>
          <a:p>
            <a:endParaRPr lang="en-US" b="1" dirty="0"/>
          </a:p>
        </p:txBody>
      </p:sp>
      <p:graphicFrame>
        <p:nvGraphicFramePr>
          <p:cNvPr id="8" name="Content Placeholder 7"/>
          <p:cNvGraphicFramePr>
            <a:graphicFrameLocks noGrp="1"/>
          </p:cNvGraphicFramePr>
          <p:nvPr>
            <p:ph idx="1"/>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E894C6BE-AE7F-4A0F-BA0C-7C48230C77E4}" type="slidenum">
              <a:rPr lang="en-US" smtClean="0"/>
              <a:pPr/>
              <a:t>29</a:t>
            </a:fld>
            <a:endParaRPr lang="en-US" dirty="0"/>
          </a:p>
        </p:txBody>
      </p:sp>
      <p:sp>
        <p:nvSpPr>
          <p:cNvPr id="9" name="Rounded Rectangle 8"/>
          <p:cNvSpPr/>
          <p:nvPr/>
        </p:nvSpPr>
        <p:spPr>
          <a:xfrm>
            <a:off x="1295400" y="1524000"/>
            <a:ext cx="1981200" cy="33528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A ‘weak city’ and ‘strong city’ in each country identified</a:t>
            </a:r>
            <a:endParaRPr lang="en-US" b="1"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Strong/weak determined by proxy indicators </a:t>
            </a:r>
          </a:p>
          <a:p>
            <a:pPr lvl="1"/>
            <a:r>
              <a:rPr lang="en-US" dirty="0"/>
              <a:t>Bangladesh: poverty + literacy + electrified </a:t>
            </a:r>
            <a:r>
              <a:rPr lang="en-US"/>
              <a:t>households </a:t>
            </a:r>
            <a:endParaRPr lang="en-US" smtClean="0"/>
          </a:p>
          <a:p>
            <a:pPr lvl="1"/>
            <a:r>
              <a:rPr lang="en-US" smtClean="0"/>
              <a:t>Sri </a:t>
            </a:r>
            <a:r>
              <a:rPr lang="en-US" dirty="0" smtClean="0"/>
              <a:t>Lanka: various poverty measures by province</a:t>
            </a:r>
          </a:p>
          <a:p>
            <a:pPr lvl="1"/>
            <a:r>
              <a:rPr lang="en-US" dirty="0" smtClean="0"/>
              <a:t>India: City Competitiveness Ranking by state</a:t>
            </a:r>
            <a:endParaRPr lang="en-US" dirty="0" smtClean="0">
              <a:solidFill>
                <a:srgbClr val="FFC000"/>
              </a:solidFill>
            </a:endParaRPr>
          </a:p>
          <a:p>
            <a:r>
              <a:rPr lang="en-US" dirty="0"/>
              <a:t>Bangladesh: </a:t>
            </a:r>
            <a:endParaRPr lang="en-US" dirty="0" smtClean="0"/>
          </a:p>
          <a:p>
            <a:pPr lvl="1"/>
            <a:r>
              <a:rPr lang="en-US" dirty="0" smtClean="0"/>
              <a:t>Strong: Dhaka</a:t>
            </a:r>
          </a:p>
          <a:p>
            <a:pPr lvl="1"/>
            <a:r>
              <a:rPr lang="en-US" dirty="0" smtClean="0"/>
              <a:t>Weak: Gaibanda+Kurigram [</a:t>
            </a:r>
            <a:r>
              <a:rPr lang="en-US" dirty="0" err="1" smtClean="0"/>
              <a:t>Rajshahi</a:t>
            </a:r>
            <a:r>
              <a:rPr lang="en-US" dirty="0" smtClean="0"/>
              <a:t> division]</a:t>
            </a:r>
            <a:endParaRPr lang="en-US" dirty="0"/>
          </a:p>
          <a:p>
            <a:r>
              <a:rPr lang="en-US" dirty="0" smtClean="0"/>
              <a:t>In Sri Lanka: Colombo (Western Province) and </a:t>
            </a:r>
            <a:r>
              <a:rPr lang="en-US" dirty="0" err="1" smtClean="0"/>
              <a:t>Kurunegala</a:t>
            </a:r>
            <a:r>
              <a:rPr lang="en-US" dirty="0" smtClean="0"/>
              <a:t>/</a:t>
            </a:r>
            <a:r>
              <a:rPr lang="en-US" dirty="0" err="1" smtClean="0"/>
              <a:t>Kuliyapitiya</a:t>
            </a:r>
            <a:r>
              <a:rPr lang="en-US" dirty="0" smtClean="0"/>
              <a:t>/</a:t>
            </a:r>
            <a:r>
              <a:rPr lang="en-US" dirty="0" err="1" smtClean="0"/>
              <a:t>Puttalam</a:t>
            </a:r>
            <a:r>
              <a:rPr lang="en-US" dirty="0" smtClean="0"/>
              <a:t>/ </a:t>
            </a:r>
            <a:r>
              <a:rPr lang="en-US" dirty="0" err="1" smtClean="0"/>
              <a:t>Chilaw</a:t>
            </a:r>
            <a:r>
              <a:rPr lang="en-US" dirty="0" smtClean="0"/>
              <a:t> (NW Province)</a:t>
            </a:r>
          </a:p>
          <a:p>
            <a:r>
              <a:rPr lang="en-US" dirty="0" smtClean="0"/>
              <a:t>India: Delhi and Patna (in Bihar)</a:t>
            </a:r>
          </a:p>
          <a:p>
            <a:endParaRPr lang="en-US" dirty="0"/>
          </a:p>
        </p:txBody>
      </p:sp>
    </p:spTree>
    <p:extLst>
      <p:ext uri="{BB962C8B-B14F-4D97-AF65-F5344CB8AC3E}">
        <p14:creationId xmlns:p14="http://schemas.microsoft.com/office/powerpoint/2010/main" xmlns="" val="2150534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Majority of MEs use pre-paid mobiles</a:t>
            </a:r>
          </a:p>
        </p:txBody>
      </p:sp>
      <p:sp>
        <p:nvSpPr>
          <p:cNvPr id="6" name="TextBox 5"/>
          <p:cNvSpPr txBox="1"/>
          <p:nvPr/>
        </p:nvSpPr>
        <p:spPr>
          <a:xfrm>
            <a:off x="76200" y="6477000"/>
            <a:ext cx="9144000" cy="369332"/>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b="1" dirty="0" smtClean="0"/>
              <a:t>Is your mobile phone connection pre-paid? (% low income MEs who use mobiles for business)</a:t>
            </a:r>
            <a:endParaRPr lang="en-US" b="1" dirty="0"/>
          </a:p>
        </p:txBody>
      </p:sp>
      <p:graphicFrame>
        <p:nvGraphicFramePr>
          <p:cNvPr id="7" name="Content Placeholder 6"/>
          <p:cNvGraphicFramePr>
            <a:graphicFrameLocks noGrp="1"/>
          </p:cNvGraphicFramePr>
          <p:nvPr>
            <p:ph idx="1"/>
          </p:nvPr>
        </p:nvGraphicFramePr>
        <p:xfrm>
          <a:off x="838200" y="1600201"/>
          <a:ext cx="7620000" cy="3276599"/>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1524000" y="1371600"/>
            <a:ext cx="1905000" cy="3657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Slide Number Placeholder 8"/>
          <p:cNvSpPr>
            <a:spLocks noGrp="1"/>
          </p:cNvSpPr>
          <p:nvPr>
            <p:ph type="sldNum" sz="quarter" idx="12"/>
          </p:nvPr>
        </p:nvSpPr>
        <p:spPr/>
        <p:txBody>
          <a:bodyPr/>
          <a:lstStyle/>
          <a:p>
            <a:fld id="{E894C6BE-AE7F-4A0F-BA0C-7C48230C77E4}"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Reloads </a:t>
            </a:r>
            <a:r>
              <a:rPr lang="en-US" sz="3800" b="1" dirty="0" smtClean="0"/>
              <a:t>from agents/shops most </a:t>
            </a:r>
            <a:r>
              <a:rPr lang="en-US" sz="3800" b="1" dirty="0"/>
              <a:t>popular in BD</a:t>
            </a:r>
          </a:p>
        </p:txBody>
      </p:sp>
      <p:sp>
        <p:nvSpPr>
          <p:cNvPr id="5" name="Rectangle 4"/>
          <p:cNvSpPr/>
          <p:nvPr/>
        </p:nvSpPr>
        <p:spPr>
          <a:xfrm>
            <a:off x="0" y="6248400"/>
            <a:ext cx="9144000" cy="646331"/>
          </a:xfrm>
          <a:prstGeom prst="rect">
            <a:avLst/>
          </a:prstGeom>
        </p:spPr>
        <p:txBody>
          <a:bodyPr wrap="square">
            <a:spAutoFit/>
          </a:bodyPr>
          <a:lstStyle/>
          <a:p>
            <a:pPr algn="r">
              <a:defRPr sz="1800" b="1" i="0" u="none" strike="noStrike" kern="1200" baseline="0">
                <a:solidFill>
                  <a:prstClr val="black"/>
                </a:solidFill>
                <a:latin typeface="+mn-lt"/>
                <a:ea typeface="+mn-ea"/>
                <a:cs typeface="+mn-cs"/>
              </a:defRPr>
            </a:pPr>
            <a:r>
              <a:rPr lang="en-US" b="1" dirty="0" smtClean="0"/>
              <a:t>How do you normally recharge your mobile? Give the most used option</a:t>
            </a:r>
          </a:p>
          <a:p>
            <a:pPr algn="r">
              <a:defRPr sz="1800" b="1" i="0" u="none" strike="noStrike" kern="1200" baseline="0">
                <a:solidFill>
                  <a:prstClr val="black"/>
                </a:solidFill>
                <a:latin typeface="+mn-lt"/>
                <a:ea typeface="+mn-ea"/>
                <a:cs typeface="+mn-cs"/>
              </a:defRPr>
            </a:pPr>
            <a:r>
              <a:rPr lang="en-US" dirty="0" smtClean="0"/>
              <a:t>(% low income MEs who use pre-paid)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193484367"/>
              </p:ext>
            </p:extLst>
          </p:nvPr>
        </p:nvGraphicFramePr>
        <p:xfrm>
          <a:off x="457200" y="1371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1371600" y="1219200"/>
            <a:ext cx="1752600" cy="31242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12"/>
          </p:nvPr>
        </p:nvSpPr>
        <p:spPr/>
        <p:txBody>
          <a:bodyPr/>
          <a:lstStyle/>
          <a:p>
            <a:fld id="{E894C6BE-AE7F-4A0F-BA0C-7C48230C77E4}"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Low income MEs recharge more than other BOP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21607338"/>
              </p:ext>
            </p:extLst>
          </p:nvPr>
        </p:nvGraphicFramePr>
        <p:xfrm>
          <a:off x="457200" y="1600200"/>
          <a:ext cx="8382000" cy="2404986"/>
        </p:xfrm>
        <a:graphic>
          <a:graphicData uri="http://schemas.openxmlformats.org/drawingml/2006/table">
            <a:tbl>
              <a:tblPr firstRow="1" bandRow="1">
                <a:tableStyleId>{5C22544A-7EE6-4342-B048-85BDC9FD1C3A}</a:tableStyleId>
              </a:tblPr>
              <a:tblGrid>
                <a:gridCol w="4147751"/>
                <a:gridCol w="1436620"/>
                <a:gridCol w="1426029"/>
                <a:gridCol w="1371600"/>
              </a:tblGrid>
              <a:tr h="589004">
                <a:tc gridSpan="4">
                  <a:txBody>
                    <a:bodyPr/>
                    <a:lstStyle/>
                    <a:p>
                      <a:pPr algn="ctr"/>
                      <a:r>
                        <a:rPr lang="en-US" sz="2000" dirty="0" smtClean="0"/>
                        <a:t>Average recharge per month (USD)</a:t>
                      </a:r>
                      <a:endParaRPr lang="en-US" sz="2000" dirty="0"/>
                    </a:p>
                  </a:txBody>
                  <a:tcPr>
                    <a:solidFill>
                      <a:schemeClr val="tx1">
                        <a:lumMod val="65000"/>
                        <a:lumOff val="3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15379">
                <a:tc>
                  <a:txBody>
                    <a:bodyPr/>
                    <a:lstStyle/>
                    <a:p>
                      <a:pPr algn="l" fontAlgn="b"/>
                      <a:endParaRPr lang="en-US" sz="1800" b="0" i="0" u="none" strike="noStrike" dirty="0">
                        <a:solidFill>
                          <a:srgbClr val="000000"/>
                        </a:solidFill>
                        <a:latin typeface="Calibri"/>
                      </a:endParaRPr>
                    </a:p>
                  </a:txBody>
                  <a:tcPr marL="9525" marR="9525" marT="9525" marB="0" anchor="b">
                    <a:solidFill>
                      <a:schemeClr val="bg1">
                        <a:lumMod val="65000"/>
                      </a:schemeClr>
                    </a:solidFill>
                  </a:tcPr>
                </a:tc>
                <a:tc>
                  <a:txBody>
                    <a:bodyPr/>
                    <a:lstStyle/>
                    <a:p>
                      <a:pPr algn="ctr" fontAlgn="b"/>
                      <a:r>
                        <a:rPr lang="en-US" sz="1800" b="1" i="0" u="none" strike="noStrike" dirty="0" smtClean="0">
                          <a:solidFill>
                            <a:srgbClr val="000000"/>
                          </a:solidFill>
                          <a:latin typeface="Calibri"/>
                        </a:rPr>
                        <a:t>Bangladeshi</a:t>
                      </a:r>
                      <a:r>
                        <a:rPr lang="en-US" sz="1800" b="1" i="0" u="none" strike="noStrike" baseline="0" dirty="0" smtClean="0">
                          <a:solidFill>
                            <a:srgbClr val="000000"/>
                          </a:solidFill>
                          <a:latin typeface="Calibri"/>
                        </a:rPr>
                        <a:t> cities</a:t>
                      </a:r>
                      <a:endParaRPr lang="en-US" sz="1800" b="1" i="0" u="none" strike="noStrike" dirty="0">
                        <a:solidFill>
                          <a:srgbClr val="000000"/>
                        </a:solidFill>
                        <a:latin typeface="Calibri"/>
                      </a:endParaRPr>
                    </a:p>
                  </a:txBody>
                  <a:tcPr marL="9525" marR="9525" marT="9525" marB="0" anchor="b">
                    <a:solidFill>
                      <a:schemeClr val="bg1">
                        <a:lumMod val="65000"/>
                      </a:schemeClr>
                    </a:solidFill>
                  </a:tcPr>
                </a:tc>
                <a:tc>
                  <a:txBody>
                    <a:bodyPr/>
                    <a:lstStyle/>
                    <a:p>
                      <a:pPr algn="ctr" fontAlgn="b"/>
                      <a:r>
                        <a:rPr lang="en-US" sz="1800" b="1" i="0" u="none" strike="noStrike" dirty="0" smtClean="0">
                          <a:solidFill>
                            <a:srgbClr val="000000"/>
                          </a:solidFill>
                          <a:latin typeface="Calibri"/>
                        </a:rPr>
                        <a:t>Indian </a:t>
                      </a:r>
                    </a:p>
                    <a:p>
                      <a:pPr algn="ctr" fontAlgn="b"/>
                      <a:r>
                        <a:rPr lang="en-US" sz="1800" b="1" i="0" u="none" strike="noStrike" dirty="0" smtClean="0">
                          <a:solidFill>
                            <a:srgbClr val="000000"/>
                          </a:solidFill>
                          <a:latin typeface="Calibri"/>
                        </a:rPr>
                        <a:t>cities</a:t>
                      </a:r>
                      <a:endParaRPr lang="en-US" sz="1800" b="1" i="0" u="none" strike="noStrike" dirty="0">
                        <a:solidFill>
                          <a:srgbClr val="000000"/>
                        </a:solidFill>
                        <a:latin typeface="Calibri"/>
                      </a:endParaRPr>
                    </a:p>
                  </a:txBody>
                  <a:tcPr marL="9525" marR="9525" marT="9525" marB="0" anchor="b">
                    <a:solidFill>
                      <a:schemeClr val="bg1">
                        <a:lumMod val="65000"/>
                      </a:schemeClr>
                    </a:solidFill>
                  </a:tcPr>
                </a:tc>
                <a:tc>
                  <a:txBody>
                    <a:bodyPr/>
                    <a:lstStyle/>
                    <a:p>
                      <a:pPr algn="ctr" fontAlgn="b"/>
                      <a:r>
                        <a:rPr lang="en-US" sz="1800" b="1" i="0" u="none" strike="noStrike" dirty="0">
                          <a:solidFill>
                            <a:srgbClr val="000000"/>
                          </a:solidFill>
                          <a:latin typeface="Calibri"/>
                        </a:rPr>
                        <a:t>Sri </a:t>
                      </a:r>
                      <a:r>
                        <a:rPr lang="en-US" sz="1800" b="1" i="0" u="none" strike="noStrike" dirty="0" smtClean="0">
                          <a:solidFill>
                            <a:srgbClr val="000000"/>
                          </a:solidFill>
                          <a:latin typeface="Calibri"/>
                        </a:rPr>
                        <a:t>Lankan</a:t>
                      </a:r>
                    </a:p>
                    <a:p>
                      <a:pPr algn="ctr" fontAlgn="b"/>
                      <a:r>
                        <a:rPr lang="en-US" sz="1800" b="1" i="0" u="none" strike="noStrike" dirty="0" smtClean="0">
                          <a:solidFill>
                            <a:srgbClr val="000000"/>
                          </a:solidFill>
                          <a:latin typeface="Calibri"/>
                        </a:rPr>
                        <a:t> cities</a:t>
                      </a:r>
                      <a:endParaRPr lang="en-US" sz="1800" b="1" i="0" u="none" strike="noStrike" dirty="0">
                        <a:solidFill>
                          <a:srgbClr val="000000"/>
                        </a:solidFill>
                        <a:latin typeface="Calibri"/>
                      </a:endParaRPr>
                    </a:p>
                  </a:txBody>
                  <a:tcPr marL="9525" marR="9525" marT="9525" marB="0" anchor="b">
                    <a:solidFill>
                      <a:schemeClr val="bg1">
                        <a:lumMod val="65000"/>
                      </a:schemeClr>
                    </a:solidFill>
                  </a:tcPr>
                </a:tc>
              </a:tr>
              <a:tr h="547976">
                <a:tc>
                  <a:txBody>
                    <a:bodyPr/>
                    <a:lstStyle/>
                    <a:p>
                      <a:pPr algn="l" fontAlgn="b"/>
                      <a:r>
                        <a:rPr lang="en-US" sz="1800" b="0" i="0" u="none" strike="noStrike" baseline="0" dirty="0" smtClean="0">
                          <a:solidFill>
                            <a:srgbClr val="000000"/>
                          </a:solidFill>
                          <a:latin typeface="Calibri"/>
                        </a:rPr>
                        <a:t> </a:t>
                      </a:r>
                      <a:r>
                        <a:rPr lang="en-US" sz="1800" b="0" i="0" u="none" strike="noStrike" dirty="0" smtClean="0">
                          <a:solidFill>
                            <a:srgbClr val="000000"/>
                          </a:solidFill>
                          <a:latin typeface="Calibri"/>
                        </a:rPr>
                        <a:t>BOP pre-paid</a:t>
                      </a:r>
                      <a:r>
                        <a:rPr lang="en-US" sz="1800" b="0" i="0" u="none" strike="noStrike" baseline="0" dirty="0" smtClean="0">
                          <a:solidFill>
                            <a:srgbClr val="000000"/>
                          </a:solidFill>
                          <a:latin typeface="Calibri"/>
                        </a:rPr>
                        <a:t> mobile owners  (2011)</a:t>
                      </a:r>
                    </a:p>
                  </a:txBody>
                  <a:tcPr marL="9525" marR="9525" marT="9525" marB="0" anchor="b">
                    <a:solidFill>
                      <a:schemeClr val="bg1">
                        <a:lumMod val="75000"/>
                      </a:schemeClr>
                    </a:solidFill>
                  </a:tcPr>
                </a:tc>
                <a:tc>
                  <a:txBody>
                    <a:bodyPr/>
                    <a:lstStyle/>
                    <a:p>
                      <a:pPr algn="ctr" fontAlgn="b"/>
                      <a:r>
                        <a:rPr lang="en-US" sz="1800" b="0" i="0" u="none" strike="noStrike" dirty="0" smtClean="0">
                          <a:solidFill>
                            <a:srgbClr val="000000"/>
                          </a:solidFill>
                          <a:latin typeface="Calibri"/>
                        </a:rPr>
                        <a:t>1.61</a:t>
                      </a:r>
                      <a:endParaRPr lang="en-US" sz="1800" b="0" i="0" u="none" strike="noStrike" dirty="0">
                        <a:solidFill>
                          <a:srgbClr val="000000"/>
                        </a:solidFill>
                        <a:latin typeface="Calibri"/>
                      </a:endParaRPr>
                    </a:p>
                  </a:txBody>
                  <a:tcPr marL="9525" marR="9525" marT="9525" marB="0" anchor="b">
                    <a:solidFill>
                      <a:srgbClr val="C00000"/>
                    </a:solidFill>
                  </a:tcPr>
                </a:tc>
                <a:tc>
                  <a:txBody>
                    <a:bodyPr/>
                    <a:lstStyle/>
                    <a:p>
                      <a:pPr algn="ctr" fontAlgn="b"/>
                      <a:r>
                        <a:rPr lang="en-US" sz="1800" b="0" i="0" u="none" strike="noStrike" dirty="0" smtClean="0">
                          <a:solidFill>
                            <a:srgbClr val="000000"/>
                          </a:solidFill>
                          <a:latin typeface="Calibri"/>
                        </a:rPr>
                        <a:t>1.99</a:t>
                      </a:r>
                      <a:endParaRPr lang="en-US" sz="1800" b="0" i="0" u="none" strike="noStrike" dirty="0">
                        <a:solidFill>
                          <a:srgbClr val="000000"/>
                        </a:solidFill>
                        <a:latin typeface="Calibri"/>
                      </a:endParaRPr>
                    </a:p>
                  </a:txBody>
                  <a:tcPr marL="9525" marR="9525" marT="9525" marB="0" anchor="b">
                    <a:solidFill>
                      <a:schemeClr val="bg1">
                        <a:lumMod val="75000"/>
                      </a:schemeClr>
                    </a:solidFill>
                  </a:tcPr>
                </a:tc>
                <a:tc>
                  <a:txBody>
                    <a:bodyPr/>
                    <a:lstStyle/>
                    <a:p>
                      <a:pPr algn="ctr" fontAlgn="b"/>
                      <a:r>
                        <a:rPr lang="en-US" sz="1800" b="0" i="0" u="none" strike="noStrike" dirty="0" smtClean="0">
                          <a:solidFill>
                            <a:srgbClr val="000000"/>
                          </a:solidFill>
                          <a:latin typeface="Calibri"/>
                        </a:rPr>
                        <a:t>3.18</a:t>
                      </a:r>
                      <a:endParaRPr lang="en-US" sz="1800" b="0" i="0" u="none" strike="noStrike" dirty="0">
                        <a:solidFill>
                          <a:srgbClr val="000000"/>
                        </a:solidFill>
                        <a:latin typeface="Calibri"/>
                      </a:endParaRPr>
                    </a:p>
                  </a:txBody>
                  <a:tcPr marL="9525" marR="9525" marT="9525" marB="0" anchor="b">
                    <a:solidFill>
                      <a:schemeClr val="bg1">
                        <a:lumMod val="75000"/>
                      </a:schemeClr>
                    </a:solidFill>
                  </a:tcPr>
                </a:tc>
              </a:tr>
              <a:tr h="709841">
                <a:tc>
                  <a:txBody>
                    <a:bodyPr/>
                    <a:lstStyle/>
                    <a:p>
                      <a:pPr algn="l" fontAlgn="b"/>
                      <a:r>
                        <a:rPr lang="en-US" sz="1800" b="0" i="0" baseline="0" dirty="0" smtClean="0"/>
                        <a:t> Low-income MEs who use pre-paid for  business (2013)</a:t>
                      </a:r>
                      <a:endParaRPr lang="en-US" sz="1800" b="0" i="0" u="none" strike="noStrike" dirty="0">
                        <a:solidFill>
                          <a:srgbClr val="000000"/>
                        </a:solidFill>
                        <a:latin typeface="Calibri"/>
                      </a:endParaRPr>
                    </a:p>
                  </a:txBody>
                  <a:tcPr marL="9525" marR="9525" marT="9525" marB="0" anchor="b">
                    <a:solidFill>
                      <a:schemeClr val="bg1">
                        <a:lumMod val="65000"/>
                      </a:schemeClr>
                    </a:solidFill>
                  </a:tcPr>
                </a:tc>
                <a:tc>
                  <a:txBody>
                    <a:bodyPr/>
                    <a:lstStyle/>
                    <a:p>
                      <a:pPr algn="ctr" fontAlgn="b"/>
                      <a:r>
                        <a:rPr lang="en-US" sz="1800" b="0" i="0" u="none" strike="noStrike" dirty="0" smtClean="0">
                          <a:solidFill>
                            <a:srgbClr val="000000"/>
                          </a:solidFill>
                          <a:latin typeface="Calibri"/>
                        </a:rPr>
                        <a:t>8.91</a:t>
                      </a:r>
                    </a:p>
                    <a:p>
                      <a:pPr algn="ctr" fontAlgn="b"/>
                      <a:r>
                        <a:rPr lang="en-US" sz="1800" b="0" i="0" u="none" strike="noStrike" dirty="0" smtClean="0">
                          <a:solidFill>
                            <a:srgbClr val="000000"/>
                          </a:solidFill>
                          <a:latin typeface="Calibri"/>
                        </a:rPr>
                        <a:t>[696</a:t>
                      </a:r>
                      <a:r>
                        <a:rPr lang="en-US" sz="1800" b="0" i="0" u="none" strike="noStrike" baseline="0" dirty="0" smtClean="0">
                          <a:solidFill>
                            <a:srgbClr val="000000"/>
                          </a:solidFill>
                          <a:latin typeface="Calibri"/>
                        </a:rPr>
                        <a:t> Taka]</a:t>
                      </a:r>
                      <a:endParaRPr lang="en-US" sz="1800" b="0" i="0" u="none" strike="noStrike" dirty="0">
                        <a:solidFill>
                          <a:srgbClr val="000000"/>
                        </a:solidFill>
                        <a:latin typeface="Calibri"/>
                      </a:endParaRPr>
                    </a:p>
                  </a:txBody>
                  <a:tcPr marL="9525" marR="9525" marT="9525" marB="0" anchor="b">
                    <a:solidFill>
                      <a:srgbClr val="C00000"/>
                    </a:solidFill>
                  </a:tcPr>
                </a:tc>
                <a:tc>
                  <a:txBody>
                    <a:bodyPr/>
                    <a:lstStyle/>
                    <a:p>
                      <a:pPr algn="ctr" fontAlgn="b"/>
                      <a:r>
                        <a:rPr lang="en-US" sz="1800" b="0" i="0" u="none" strike="noStrike" dirty="0" smtClean="0">
                          <a:solidFill>
                            <a:srgbClr val="000000"/>
                          </a:solidFill>
                          <a:latin typeface="Calibri"/>
                        </a:rPr>
                        <a:t>6.21</a:t>
                      </a:r>
                      <a:endParaRPr lang="en-US" sz="1800" b="0" i="0" u="none" strike="noStrike" dirty="0">
                        <a:solidFill>
                          <a:srgbClr val="000000"/>
                        </a:solidFill>
                        <a:latin typeface="Calibri"/>
                      </a:endParaRPr>
                    </a:p>
                  </a:txBody>
                  <a:tcPr marL="9525" marR="9525" marT="9525" marB="0" anchor="b">
                    <a:solidFill>
                      <a:schemeClr val="bg1">
                        <a:lumMod val="65000"/>
                      </a:schemeClr>
                    </a:solidFill>
                  </a:tcPr>
                </a:tc>
                <a:tc>
                  <a:txBody>
                    <a:bodyPr/>
                    <a:lstStyle/>
                    <a:p>
                      <a:pPr algn="ctr" fontAlgn="b"/>
                      <a:r>
                        <a:rPr lang="en-US" sz="1800" b="0" i="0" u="none" strike="noStrike" dirty="0" smtClean="0">
                          <a:solidFill>
                            <a:schemeClr val="tx1"/>
                          </a:solidFill>
                          <a:latin typeface="Calibri"/>
                        </a:rPr>
                        <a:t>10.67</a:t>
                      </a:r>
                    </a:p>
                  </a:txBody>
                  <a:tcPr marL="9525" marR="9525" marT="9525" marB="0" anchor="b">
                    <a:solidFill>
                      <a:schemeClr val="bg1">
                        <a:lumMod val="65000"/>
                      </a:schemeClr>
                    </a:solidFill>
                  </a:tcPr>
                </a:tc>
              </a:tr>
            </a:tbl>
          </a:graphicData>
        </a:graphic>
      </p:graphicFrame>
      <p:sp>
        <p:nvSpPr>
          <p:cNvPr id="5" name="Slide Number Placeholder 4"/>
          <p:cNvSpPr>
            <a:spLocks noGrp="1"/>
          </p:cNvSpPr>
          <p:nvPr>
            <p:ph type="sldNum" sz="quarter" idx="12"/>
          </p:nvPr>
        </p:nvSpPr>
        <p:spPr/>
        <p:txBody>
          <a:bodyPr/>
          <a:lstStyle/>
          <a:p>
            <a:fld id="{E894C6BE-AE7F-4A0F-BA0C-7C48230C77E4}" type="slidenum">
              <a:rPr lang="en-US" smtClean="0"/>
              <a:pPr/>
              <a:t>32</a:t>
            </a:fld>
            <a:endParaRPr lang="en-US" dirty="0"/>
          </a:p>
        </p:txBody>
      </p:sp>
      <p:graphicFrame>
        <p:nvGraphicFramePr>
          <p:cNvPr id="6" name="Table 5"/>
          <p:cNvGraphicFramePr>
            <a:graphicFrameLocks noGrp="1"/>
          </p:cNvGraphicFramePr>
          <p:nvPr/>
        </p:nvGraphicFramePr>
        <p:xfrm>
          <a:off x="457200" y="4495801"/>
          <a:ext cx="8229600" cy="1295400"/>
        </p:xfrm>
        <a:graphic>
          <a:graphicData uri="http://schemas.openxmlformats.org/drawingml/2006/table">
            <a:tbl>
              <a:tblPr firstRow="1" bandRow="1">
                <a:tableStyleId>{5C22544A-7EE6-4342-B048-85BDC9FD1C3A}</a:tableStyleId>
              </a:tblPr>
              <a:tblGrid>
                <a:gridCol w="4907559"/>
                <a:gridCol w="1812022"/>
                <a:gridCol w="1510019"/>
              </a:tblGrid>
              <a:tr h="294483">
                <a:tc>
                  <a:txBody>
                    <a:bodyPr/>
                    <a:lstStyle/>
                    <a:p>
                      <a:endParaRPr lang="en-US" dirty="0"/>
                    </a:p>
                  </a:txBody>
                  <a:tcPr>
                    <a:solidFill>
                      <a:schemeClr val="tx1">
                        <a:lumMod val="75000"/>
                        <a:lumOff val="25000"/>
                      </a:schemeClr>
                    </a:solidFill>
                  </a:tcPr>
                </a:tc>
                <a:tc gridSpan="2">
                  <a:txBody>
                    <a:bodyPr/>
                    <a:lstStyle/>
                    <a:p>
                      <a:pPr algn="ctr"/>
                      <a:r>
                        <a:rPr lang="en-US" sz="1800" b="1" i="0" u="none" strike="noStrike" dirty="0" smtClean="0">
                          <a:solidFill>
                            <a:schemeClr val="bg1">
                              <a:lumMod val="85000"/>
                            </a:schemeClr>
                          </a:solidFill>
                          <a:latin typeface="Calibri"/>
                        </a:rPr>
                        <a:t>Bangladeshi</a:t>
                      </a:r>
                      <a:r>
                        <a:rPr lang="en-US" sz="1800" b="1" i="0" u="none" strike="noStrike" baseline="0" dirty="0" smtClean="0">
                          <a:solidFill>
                            <a:schemeClr val="bg1">
                              <a:lumMod val="85000"/>
                            </a:schemeClr>
                          </a:solidFill>
                          <a:latin typeface="Calibri"/>
                        </a:rPr>
                        <a:t> cities</a:t>
                      </a:r>
                      <a:endParaRPr lang="en-US" dirty="0">
                        <a:solidFill>
                          <a:schemeClr val="bg1">
                            <a:lumMod val="85000"/>
                          </a:schemeClr>
                        </a:solidFill>
                      </a:endParaRPr>
                    </a:p>
                  </a:txBody>
                  <a:tcPr>
                    <a:solidFill>
                      <a:schemeClr val="tx1">
                        <a:lumMod val="75000"/>
                        <a:lumOff val="25000"/>
                      </a:schemeClr>
                    </a:solidFill>
                  </a:tcPr>
                </a:tc>
                <a:tc hMerge="1">
                  <a:txBody>
                    <a:bodyPr/>
                    <a:lstStyle/>
                    <a:p>
                      <a:endParaRPr lang="en-US" dirty="0"/>
                    </a:p>
                  </a:txBody>
                  <a:tcPr/>
                </a:tc>
              </a:tr>
              <a:tr h="294483">
                <a:tc>
                  <a:txBody>
                    <a:bodyPr/>
                    <a:lstStyle/>
                    <a:p>
                      <a:endParaRPr lang="en-US" dirty="0"/>
                    </a:p>
                  </a:txBody>
                  <a:tcPr>
                    <a:solidFill>
                      <a:schemeClr val="bg1">
                        <a:lumMod val="50000"/>
                      </a:schemeClr>
                    </a:solidFill>
                  </a:tcPr>
                </a:tc>
                <a:tc>
                  <a:txBody>
                    <a:bodyPr/>
                    <a:lstStyle/>
                    <a:p>
                      <a:pPr algn="ctr" fontAlgn="b"/>
                      <a:r>
                        <a:rPr lang="en-US" sz="1500" b="0" i="0" u="none" strike="noStrike" dirty="0">
                          <a:latin typeface="Arial"/>
                        </a:rPr>
                        <a:t>Strong city</a:t>
                      </a:r>
                    </a:p>
                  </a:txBody>
                  <a:tcPr marL="0" marR="0" marT="0" marB="0" anchor="b">
                    <a:solidFill>
                      <a:schemeClr val="bg1">
                        <a:lumMod val="50000"/>
                      </a:schemeClr>
                    </a:solidFill>
                  </a:tcPr>
                </a:tc>
                <a:tc>
                  <a:txBody>
                    <a:bodyPr/>
                    <a:lstStyle/>
                    <a:p>
                      <a:pPr algn="ctr" fontAlgn="b"/>
                      <a:r>
                        <a:rPr lang="en-US" sz="1500" b="0" i="0" u="none" strike="noStrike" dirty="0">
                          <a:latin typeface="Arial"/>
                        </a:rPr>
                        <a:t>Weak </a:t>
                      </a:r>
                      <a:r>
                        <a:rPr lang="en-US" sz="1500" b="0" i="0" u="none" strike="noStrike" dirty="0" smtClean="0">
                          <a:latin typeface="Arial"/>
                        </a:rPr>
                        <a:t>cities</a:t>
                      </a:r>
                      <a:endParaRPr lang="en-US" sz="1500" b="0" i="0" u="none" strike="noStrike" dirty="0">
                        <a:latin typeface="Arial"/>
                      </a:endParaRPr>
                    </a:p>
                  </a:txBody>
                  <a:tcPr marL="0" marR="0" marT="0" marB="0" anchor="b">
                    <a:solidFill>
                      <a:schemeClr val="bg1">
                        <a:lumMod val="50000"/>
                      </a:schemeClr>
                    </a:solidFill>
                  </a:tcPr>
                </a:tc>
              </a:tr>
              <a:tr h="505616">
                <a:tc>
                  <a:txBody>
                    <a:bodyPr/>
                    <a:lstStyle/>
                    <a:p>
                      <a:r>
                        <a:rPr lang="en-US" sz="1800" b="1" dirty="0" smtClean="0"/>
                        <a:t>Average recharge per month in Taka</a:t>
                      </a:r>
                    </a:p>
                    <a:p>
                      <a:r>
                        <a:rPr lang="en-US" sz="1300" b="0" i="0" baseline="0" dirty="0" smtClean="0"/>
                        <a:t>(Low-income MEs who use pre-paid for  business)</a:t>
                      </a:r>
                      <a:endParaRPr lang="en-US" sz="1300" dirty="0"/>
                    </a:p>
                  </a:txBody>
                  <a:tcPr>
                    <a:solidFill>
                      <a:schemeClr val="bg1">
                        <a:lumMod val="75000"/>
                      </a:schemeClr>
                    </a:solidFill>
                  </a:tcPr>
                </a:tc>
                <a:tc>
                  <a:txBody>
                    <a:bodyPr/>
                    <a:lstStyle/>
                    <a:p>
                      <a:pPr algn="ctr" fontAlgn="b">
                        <a:spcBef>
                          <a:spcPts val="0"/>
                        </a:spcBef>
                      </a:pPr>
                      <a:r>
                        <a:rPr lang="en-US" sz="1500" b="0" i="0" u="none" strike="noStrike" dirty="0" smtClean="0">
                          <a:latin typeface="Arial"/>
                        </a:rPr>
                        <a:t>840</a:t>
                      </a:r>
                      <a:endParaRPr lang="en-US" sz="1500" b="0" i="0" u="none" strike="noStrike" dirty="0">
                        <a:latin typeface="Arial"/>
                      </a:endParaRPr>
                    </a:p>
                  </a:txBody>
                  <a:tcPr marL="0" marR="0" marT="0" marB="0" anchor="b">
                    <a:solidFill>
                      <a:schemeClr val="bg1">
                        <a:lumMod val="75000"/>
                      </a:schemeClr>
                    </a:solidFill>
                  </a:tcPr>
                </a:tc>
                <a:tc>
                  <a:txBody>
                    <a:bodyPr/>
                    <a:lstStyle/>
                    <a:p>
                      <a:pPr algn="ctr" fontAlgn="b">
                        <a:spcBef>
                          <a:spcPts val="0"/>
                        </a:spcBef>
                      </a:pPr>
                      <a:r>
                        <a:rPr lang="en-US" sz="1500" b="0" i="0" u="none" strike="noStrike" dirty="0" smtClean="0">
                          <a:latin typeface="Arial"/>
                        </a:rPr>
                        <a:t>527</a:t>
                      </a:r>
                      <a:endParaRPr lang="en-US" sz="1500" b="0" i="0" u="none" strike="noStrike" dirty="0">
                        <a:latin typeface="Arial"/>
                      </a:endParaRPr>
                    </a:p>
                  </a:txBody>
                  <a:tcPr marL="0" marR="0" marT="0" marB="0" anchor="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vert="horz" lIns="91440" tIns="45720" rIns="91440" bIns="45720" rtlCol="0" anchor="ctr">
            <a:noAutofit/>
          </a:bodyPr>
          <a:lstStyle/>
          <a:p>
            <a:pPr algn="l"/>
            <a:r>
              <a:rPr lang="en-US" sz="3400" b="1" dirty="0"/>
              <a:t>Mobiles most used </a:t>
            </a:r>
            <a:r>
              <a:rPr lang="en-US" sz="3400" b="1" dirty="0" smtClean="0"/>
              <a:t>in emergency.  Contacting &amp; coordinating with suppliers/customers next. But lower in BD</a:t>
            </a:r>
            <a:endParaRPr lang="en-US" sz="3400" b="1" dirty="0"/>
          </a:p>
        </p:txBody>
      </p:sp>
      <p:sp>
        <p:nvSpPr>
          <p:cNvPr id="5" name="Rectangle 4"/>
          <p:cNvSpPr/>
          <p:nvPr/>
        </p:nvSpPr>
        <p:spPr>
          <a:xfrm>
            <a:off x="0" y="6211669"/>
            <a:ext cx="9144000" cy="646331"/>
          </a:xfrm>
          <a:prstGeom prst="rect">
            <a:avLst/>
          </a:prstGeom>
        </p:spPr>
        <p:txBody>
          <a:bodyPr wrap="square">
            <a:spAutoFit/>
          </a:bodyPr>
          <a:lstStyle/>
          <a:p>
            <a:pPr algn="r">
              <a:defRPr sz="1800" b="1" i="0" u="none" strike="noStrike" kern="1200" baseline="0">
                <a:solidFill>
                  <a:prstClr val="black"/>
                </a:solidFill>
                <a:latin typeface="+mn-lt"/>
                <a:ea typeface="+mn-ea"/>
                <a:cs typeface="+mn-cs"/>
              </a:defRPr>
            </a:pPr>
            <a:r>
              <a:rPr lang="en-US" b="1" dirty="0" smtClean="0"/>
              <a:t>Please tell us the most important reason to use a mobile phone for business</a:t>
            </a:r>
          </a:p>
          <a:p>
            <a:pPr algn="r">
              <a:defRPr sz="1800" b="1" i="0" u="none" strike="noStrike" kern="1200" baseline="0">
                <a:solidFill>
                  <a:prstClr val="black"/>
                </a:solidFill>
                <a:latin typeface="+mn-lt"/>
                <a:ea typeface="+mn-ea"/>
                <a:cs typeface="+mn-cs"/>
              </a:defRPr>
            </a:pPr>
            <a:r>
              <a:rPr lang="en-US" b="1" dirty="0" smtClean="0"/>
              <a:t> (% low income MEs who use mobiles for business)</a:t>
            </a:r>
            <a:endParaRPr lang="en-US" dirty="0"/>
          </a:p>
        </p:txBody>
      </p:sp>
      <p:graphicFrame>
        <p:nvGraphicFramePr>
          <p:cNvPr id="7" name="Content Placeholder 6"/>
          <p:cNvGraphicFramePr>
            <a:graphicFrameLocks noGrp="1"/>
          </p:cNvGraphicFramePr>
          <p:nvPr>
            <p:ph idx="1"/>
          </p:nvPr>
        </p:nvGraphicFramePr>
        <p:xfrm>
          <a:off x="228600" y="1676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1066800" y="1524000"/>
            <a:ext cx="1752600" cy="25908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12"/>
          </p:nvPr>
        </p:nvSpPr>
        <p:spPr/>
        <p:txBody>
          <a:bodyPr/>
          <a:lstStyle/>
          <a:p>
            <a:fld id="{E894C6BE-AE7F-4A0F-BA0C-7C48230C77E4}" type="slidenum">
              <a:rPr lang="en-US" smtClean="0"/>
              <a:pPr/>
              <a:t>33</a:t>
            </a:fld>
            <a:endParaRPr lang="en-US" dirty="0"/>
          </a:p>
        </p:txBody>
      </p:sp>
    </p:spTree>
    <p:extLst>
      <p:ext uri="{BB962C8B-B14F-4D97-AF65-F5344CB8AC3E}">
        <p14:creationId xmlns:p14="http://schemas.microsoft.com/office/powerpoint/2010/main" xmlns="" val="885217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Higher use of SMS, cameras and games in BD</a:t>
            </a:r>
            <a:br>
              <a:rPr lang="en-US" sz="3800" b="1" dirty="0"/>
            </a:br>
            <a:endParaRPr lang="en-US" sz="3800" b="1" dirty="0"/>
          </a:p>
        </p:txBody>
      </p:sp>
      <p:graphicFrame>
        <p:nvGraphicFramePr>
          <p:cNvPr id="4" name="Content Placeholder 3"/>
          <p:cNvGraphicFramePr>
            <a:graphicFrameLocks noGrp="1"/>
          </p:cNvGraphicFramePr>
          <p:nvPr>
            <p:ph idx="1"/>
          </p:nvPr>
        </p:nvGraphicFramePr>
        <p:xfrm>
          <a:off x="457200" y="1523997"/>
          <a:ext cx="8305800" cy="4355360"/>
        </p:xfrm>
        <a:graphic>
          <a:graphicData uri="http://schemas.openxmlformats.org/drawingml/2006/table">
            <a:tbl>
              <a:tblPr firstRow="1" bandRow="1">
                <a:tableStyleId>{5C22544A-7EE6-4342-B048-85BDC9FD1C3A}</a:tableStyleId>
              </a:tblPr>
              <a:tblGrid>
                <a:gridCol w="3537656"/>
                <a:gridCol w="1691922"/>
                <a:gridCol w="1538111"/>
                <a:gridCol w="1538111"/>
              </a:tblGrid>
              <a:tr h="465563">
                <a:tc>
                  <a:txBody>
                    <a:bodyPr/>
                    <a:lstStyle/>
                    <a:p>
                      <a:pPr algn="ctr" fontAlgn="b"/>
                      <a:r>
                        <a:rPr lang="en-US" sz="1900" b="0" i="0" u="none" strike="noStrike" dirty="0">
                          <a:solidFill>
                            <a:srgbClr val="000000"/>
                          </a:solidFill>
                          <a:latin typeface="+mj-lt"/>
                        </a:rPr>
                        <a:t> </a:t>
                      </a:r>
                    </a:p>
                  </a:txBody>
                  <a:tcPr marL="0" marR="0" marT="0" marB="0" anchor="b">
                    <a:solidFill>
                      <a:schemeClr val="tx1">
                        <a:lumMod val="65000"/>
                        <a:lumOff val="35000"/>
                      </a:schemeClr>
                    </a:solidFill>
                  </a:tcPr>
                </a:tc>
                <a:tc>
                  <a:txBody>
                    <a:bodyPr/>
                    <a:lstStyle/>
                    <a:p>
                      <a:pPr algn="ctr" fontAlgn="t"/>
                      <a:r>
                        <a:rPr lang="en-US" sz="1900" b="0" i="0" u="none" strike="noStrike" dirty="0" smtClean="0">
                          <a:solidFill>
                            <a:schemeClr val="bg1"/>
                          </a:solidFill>
                          <a:latin typeface="+mj-lt"/>
                        </a:rPr>
                        <a:t>Bangladeshi</a:t>
                      </a:r>
                    </a:p>
                    <a:p>
                      <a:pPr algn="ctr" fontAlgn="t"/>
                      <a:r>
                        <a:rPr lang="en-US" sz="1900" b="0" i="0" u="none" strike="noStrike" dirty="0" smtClean="0">
                          <a:solidFill>
                            <a:schemeClr val="bg1"/>
                          </a:solidFill>
                          <a:latin typeface="+mj-lt"/>
                        </a:rPr>
                        <a:t> cities</a:t>
                      </a:r>
                      <a:endParaRPr lang="en-US" sz="1900" b="0" i="0" u="none" strike="noStrike" dirty="0">
                        <a:solidFill>
                          <a:schemeClr val="bg1"/>
                        </a:solidFill>
                        <a:latin typeface="+mj-lt"/>
                      </a:endParaRPr>
                    </a:p>
                  </a:txBody>
                  <a:tcPr marL="0" marR="0" marT="0" marB="0">
                    <a:solidFill>
                      <a:srgbClr val="C00000"/>
                    </a:solidFill>
                  </a:tcPr>
                </a:tc>
                <a:tc>
                  <a:txBody>
                    <a:bodyPr/>
                    <a:lstStyle/>
                    <a:p>
                      <a:pPr algn="ctr" fontAlgn="t"/>
                      <a:r>
                        <a:rPr lang="en-US" sz="1900" b="0" i="0" u="none" strike="noStrike" dirty="0" smtClean="0">
                          <a:solidFill>
                            <a:schemeClr val="bg1"/>
                          </a:solidFill>
                          <a:latin typeface="+mj-lt"/>
                        </a:rPr>
                        <a:t>Indian</a:t>
                      </a:r>
                    </a:p>
                    <a:p>
                      <a:pPr algn="ctr" fontAlgn="t"/>
                      <a:r>
                        <a:rPr lang="en-US" sz="1900" b="0" i="0" u="none" strike="noStrike" dirty="0" smtClean="0">
                          <a:solidFill>
                            <a:schemeClr val="bg1"/>
                          </a:solidFill>
                          <a:latin typeface="+mj-lt"/>
                        </a:rPr>
                        <a:t>cities</a:t>
                      </a:r>
                      <a:endParaRPr lang="en-US" sz="1900" b="0" i="0" u="none" strike="noStrike" dirty="0">
                        <a:solidFill>
                          <a:schemeClr val="bg1"/>
                        </a:solidFill>
                        <a:latin typeface="+mj-lt"/>
                      </a:endParaRPr>
                    </a:p>
                  </a:txBody>
                  <a:tcPr marL="0" marR="0" marT="0" marB="0">
                    <a:solidFill>
                      <a:schemeClr val="tx1">
                        <a:lumMod val="65000"/>
                        <a:lumOff val="35000"/>
                      </a:schemeClr>
                    </a:solidFill>
                  </a:tcPr>
                </a:tc>
                <a:tc>
                  <a:txBody>
                    <a:bodyPr/>
                    <a:lstStyle/>
                    <a:p>
                      <a:pPr algn="ctr" fontAlgn="t"/>
                      <a:r>
                        <a:rPr lang="en-US" sz="1900" b="0" i="0" u="none" strike="noStrike" dirty="0">
                          <a:solidFill>
                            <a:schemeClr val="bg1"/>
                          </a:solidFill>
                          <a:latin typeface="+mj-lt"/>
                        </a:rPr>
                        <a:t>Sri </a:t>
                      </a:r>
                      <a:r>
                        <a:rPr lang="en-US" sz="1900" b="0" i="0" u="none" strike="noStrike" dirty="0" smtClean="0">
                          <a:solidFill>
                            <a:schemeClr val="bg1"/>
                          </a:solidFill>
                          <a:latin typeface="+mj-lt"/>
                        </a:rPr>
                        <a:t>Lankan</a:t>
                      </a:r>
                    </a:p>
                    <a:p>
                      <a:pPr algn="ctr" fontAlgn="t"/>
                      <a:r>
                        <a:rPr lang="en-US" sz="1900" b="0" i="0" u="none" strike="noStrike" dirty="0" smtClean="0">
                          <a:solidFill>
                            <a:schemeClr val="bg1"/>
                          </a:solidFill>
                          <a:latin typeface="+mj-lt"/>
                        </a:rPr>
                        <a:t>cities</a:t>
                      </a:r>
                      <a:endParaRPr lang="en-US" sz="1900" b="0" i="0" u="none" strike="noStrike" dirty="0">
                        <a:solidFill>
                          <a:schemeClr val="bg1"/>
                        </a:solidFill>
                        <a:latin typeface="+mj-lt"/>
                      </a:endParaRPr>
                    </a:p>
                  </a:txBody>
                  <a:tcPr marL="0" marR="0" marT="0" marB="0">
                    <a:solidFill>
                      <a:schemeClr val="tx1">
                        <a:lumMod val="65000"/>
                        <a:lumOff val="35000"/>
                      </a:schemeClr>
                    </a:solidFill>
                  </a:tcPr>
                </a:tc>
              </a:tr>
              <a:tr h="377624">
                <a:tc>
                  <a:txBody>
                    <a:bodyPr/>
                    <a:lstStyle/>
                    <a:p>
                      <a:pPr algn="l" fontAlgn="b"/>
                      <a:r>
                        <a:rPr lang="en-US" sz="1500" b="0" i="0" u="none" strike="noStrike" dirty="0">
                          <a:solidFill>
                            <a:srgbClr val="000000"/>
                          </a:solidFill>
                          <a:latin typeface="Arial"/>
                        </a:rPr>
                        <a:t>SMS </a:t>
                      </a:r>
                    </a:p>
                  </a:txBody>
                  <a:tcPr marL="0" marR="0" marT="0" marB="0" anchor="b">
                    <a:solidFill>
                      <a:schemeClr val="bg1">
                        <a:lumMod val="75000"/>
                      </a:schemeClr>
                    </a:solidFill>
                  </a:tcPr>
                </a:tc>
                <a:tc>
                  <a:txBody>
                    <a:bodyPr/>
                    <a:lstStyle/>
                    <a:p>
                      <a:pPr algn="ctr" fontAlgn="ctr"/>
                      <a:r>
                        <a:rPr lang="en-US" sz="1500" b="0" i="0" u="none" strike="noStrike" dirty="0">
                          <a:solidFill>
                            <a:srgbClr val="000000"/>
                          </a:solidFill>
                          <a:latin typeface="Arial"/>
                        </a:rPr>
                        <a:t>43%</a:t>
                      </a:r>
                    </a:p>
                  </a:txBody>
                  <a:tcPr marL="0" marR="0" marT="0" marB="0" anchor="ctr">
                    <a:solidFill>
                      <a:schemeClr val="bg1">
                        <a:lumMod val="75000"/>
                      </a:schemeClr>
                    </a:solidFill>
                  </a:tcPr>
                </a:tc>
                <a:tc>
                  <a:txBody>
                    <a:bodyPr/>
                    <a:lstStyle/>
                    <a:p>
                      <a:pPr algn="ctr" fontAlgn="ctr"/>
                      <a:r>
                        <a:rPr lang="en-US" sz="1500" b="0" i="0" u="none" strike="noStrike" dirty="0">
                          <a:solidFill>
                            <a:srgbClr val="000000"/>
                          </a:solidFill>
                          <a:latin typeface="Arial"/>
                        </a:rPr>
                        <a:t>28%</a:t>
                      </a:r>
                    </a:p>
                  </a:txBody>
                  <a:tcPr marL="0" marR="0" marT="0" marB="0" anchor="ctr">
                    <a:solidFill>
                      <a:schemeClr val="bg1">
                        <a:lumMod val="75000"/>
                      </a:schemeClr>
                    </a:solidFill>
                  </a:tcPr>
                </a:tc>
                <a:tc>
                  <a:txBody>
                    <a:bodyPr/>
                    <a:lstStyle/>
                    <a:p>
                      <a:pPr algn="ctr" fontAlgn="ctr"/>
                      <a:r>
                        <a:rPr lang="en-US" sz="1500" b="0" i="0" u="none" strike="noStrike" dirty="0">
                          <a:solidFill>
                            <a:srgbClr val="000000"/>
                          </a:solidFill>
                          <a:latin typeface="Arial"/>
                        </a:rPr>
                        <a:t>49%</a:t>
                      </a:r>
                    </a:p>
                  </a:txBody>
                  <a:tcPr marL="0" marR="0" marT="0" marB="0" anchor="ctr">
                    <a:solidFill>
                      <a:schemeClr val="bg1">
                        <a:lumMod val="75000"/>
                      </a:schemeClr>
                    </a:solidFill>
                  </a:tcPr>
                </a:tc>
              </a:tr>
              <a:tr h="377624">
                <a:tc>
                  <a:txBody>
                    <a:bodyPr/>
                    <a:lstStyle/>
                    <a:p>
                      <a:pPr algn="l" fontAlgn="b"/>
                      <a:r>
                        <a:rPr lang="en-US" sz="1500" b="0" i="0" u="none" strike="noStrike" dirty="0">
                          <a:solidFill>
                            <a:srgbClr val="000000"/>
                          </a:solidFill>
                          <a:latin typeface="Arial"/>
                        </a:rPr>
                        <a:t>Video recorder/ camera</a:t>
                      </a:r>
                    </a:p>
                  </a:txBody>
                  <a:tcPr marL="0" marR="0" marT="0" marB="0" anchor="b">
                    <a:solidFill>
                      <a:schemeClr val="bg1">
                        <a:lumMod val="85000"/>
                      </a:schemeClr>
                    </a:solidFill>
                  </a:tcPr>
                </a:tc>
                <a:tc>
                  <a:txBody>
                    <a:bodyPr/>
                    <a:lstStyle/>
                    <a:p>
                      <a:pPr algn="ctr" fontAlgn="ctr"/>
                      <a:r>
                        <a:rPr lang="en-US" sz="1500" b="0" i="0" u="none" strike="noStrike" dirty="0">
                          <a:solidFill>
                            <a:srgbClr val="000000"/>
                          </a:solidFill>
                          <a:latin typeface="Arial"/>
                        </a:rPr>
                        <a:t>42%</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30%</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21%</a:t>
                      </a:r>
                    </a:p>
                  </a:txBody>
                  <a:tcPr marL="0" marR="0" marT="0" marB="0" anchor="ctr">
                    <a:solidFill>
                      <a:schemeClr val="bg1">
                        <a:lumMod val="85000"/>
                      </a:schemeClr>
                    </a:solidFill>
                  </a:tcPr>
                </a:tc>
              </a:tr>
              <a:tr h="377624">
                <a:tc>
                  <a:txBody>
                    <a:bodyPr/>
                    <a:lstStyle/>
                    <a:p>
                      <a:pPr algn="l" fontAlgn="b"/>
                      <a:r>
                        <a:rPr lang="en-US" sz="1500" b="0" i="0" u="none" strike="noStrike" dirty="0">
                          <a:solidFill>
                            <a:srgbClr val="000000"/>
                          </a:solidFill>
                          <a:latin typeface="Arial"/>
                        </a:rPr>
                        <a:t>Games</a:t>
                      </a:r>
                    </a:p>
                  </a:txBody>
                  <a:tcPr marL="0" marR="0" marT="0" marB="0" anchor="b">
                    <a:solidFill>
                      <a:schemeClr val="bg1">
                        <a:lumMod val="85000"/>
                      </a:schemeClr>
                    </a:solidFill>
                  </a:tcPr>
                </a:tc>
                <a:tc>
                  <a:txBody>
                    <a:bodyPr/>
                    <a:lstStyle/>
                    <a:p>
                      <a:pPr algn="ctr" fontAlgn="ctr"/>
                      <a:r>
                        <a:rPr lang="en-US" sz="1500" b="0" i="0" u="none" strike="noStrike" dirty="0">
                          <a:solidFill>
                            <a:srgbClr val="000000"/>
                          </a:solidFill>
                          <a:latin typeface="Arial"/>
                        </a:rPr>
                        <a:t>38%</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37%</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22%</a:t>
                      </a:r>
                    </a:p>
                  </a:txBody>
                  <a:tcPr marL="0" marR="0" marT="0" marB="0" anchor="ctr">
                    <a:solidFill>
                      <a:schemeClr val="bg1">
                        <a:lumMod val="85000"/>
                      </a:schemeClr>
                    </a:solidFill>
                  </a:tcPr>
                </a:tc>
              </a:tr>
              <a:tr h="377624">
                <a:tc>
                  <a:txBody>
                    <a:bodyPr/>
                    <a:lstStyle/>
                    <a:p>
                      <a:pPr algn="l" fontAlgn="b"/>
                      <a:r>
                        <a:rPr lang="en-US" sz="1500" b="0" i="0" u="none" strike="noStrike" dirty="0">
                          <a:solidFill>
                            <a:srgbClr val="000000"/>
                          </a:solidFill>
                          <a:latin typeface="Arial"/>
                        </a:rPr>
                        <a:t>Dual SIM </a:t>
                      </a:r>
                    </a:p>
                  </a:txBody>
                  <a:tcPr marL="0" marR="0" marT="0" marB="0" anchor="b">
                    <a:solidFill>
                      <a:schemeClr val="bg1">
                        <a:lumMod val="85000"/>
                      </a:schemeClr>
                    </a:solidFill>
                  </a:tcPr>
                </a:tc>
                <a:tc>
                  <a:txBody>
                    <a:bodyPr/>
                    <a:lstStyle/>
                    <a:p>
                      <a:pPr algn="ctr" fontAlgn="ctr"/>
                      <a:r>
                        <a:rPr lang="en-US" sz="1500" b="0" i="0" u="none" strike="noStrike" dirty="0">
                          <a:solidFill>
                            <a:srgbClr val="000000"/>
                          </a:solidFill>
                          <a:latin typeface="Arial"/>
                        </a:rPr>
                        <a:t>22%</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19%</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9%</a:t>
                      </a:r>
                    </a:p>
                  </a:txBody>
                  <a:tcPr marL="0" marR="0" marT="0" marB="0" anchor="ctr">
                    <a:solidFill>
                      <a:schemeClr val="bg1">
                        <a:lumMod val="85000"/>
                      </a:schemeClr>
                    </a:solidFill>
                  </a:tcPr>
                </a:tc>
              </a:tr>
              <a:tr h="377624">
                <a:tc>
                  <a:txBody>
                    <a:bodyPr/>
                    <a:lstStyle/>
                    <a:p>
                      <a:pPr algn="l" fontAlgn="b"/>
                      <a:r>
                        <a:rPr lang="en-US" sz="1500" b="0" i="0" u="none" strike="noStrike" dirty="0">
                          <a:solidFill>
                            <a:srgbClr val="000000"/>
                          </a:solidFill>
                          <a:latin typeface="Arial"/>
                        </a:rPr>
                        <a:t>Touch Screen</a:t>
                      </a:r>
                    </a:p>
                  </a:txBody>
                  <a:tcPr marL="0" marR="0" marT="0" marB="0" anchor="b">
                    <a:solidFill>
                      <a:schemeClr val="bg1">
                        <a:lumMod val="85000"/>
                      </a:schemeClr>
                    </a:solidFill>
                  </a:tcPr>
                </a:tc>
                <a:tc>
                  <a:txBody>
                    <a:bodyPr/>
                    <a:lstStyle/>
                    <a:p>
                      <a:pPr algn="ctr" fontAlgn="ctr"/>
                      <a:r>
                        <a:rPr lang="en-US" sz="1500" b="0" i="0" u="none" strike="noStrike" dirty="0">
                          <a:solidFill>
                            <a:srgbClr val="000000"/>
                          </a:solidFill>
                          <a:latin typeface="Arial"/>
                        </a:rPr>
                        <a:t>11%</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12%</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9%</a:t>
                      </a:r>
                    </a:p>
                  </a:txBody>
                  <a:tcPr marL="0" marR="0" marT="0" marB="0" anchor="ctr">
                    <a:solidFill>
                      <a:schemeClr val="bg1">
                        <a:lumMod val="85000"/>
                      </a:schemeClr>
                    </a:solidFill>
                  </a:tcPr>
                </a:tc>
              </a:tr>
              <a:tr h="377624">
                <a:tc>
                  <a:txBody>
                    <a:bodyPr/>
                    <a:lstStyle/>
                    <a:p>
                      <a:pPr algn="l" fontAlgn="b"/>
                      <a:r>
                        <a:rPr lang="en-US" sz="1500" b="0" i="0" u="none" strike="noStrike" dirty="0">
                          <a:solidFill>
                            <a:srgbClr val="000000"/>
                          </a:solidFill>
                          <a:latin typeface="Arial"/>
                        </a:rPr>
                        <a:t>Mobile Internet</a:t>
                      </a:r>
                    </a:p>
                  </a:txBody>
                  <a:tcPr marL="0" marR="0" marT="0" marB="0" anchor="b">
                    <a:solidFill>
                      <a:schemeClr val="bg1">
                        <a:lumMod val="85000"/>
                      </a:schemeClr>
                    </a:solidFill>
                  </a:tcPr>
                </a:tc>
                <a:tc>
                  <a:txBody>
                    <a:bodyPr/>
                    <a:lstStyle/>
                    <a:p>
                      <a:pPr algn="ctr" fontAlgn="ctr"/>
                      <a:r>
                        <a:rPr lang="en-US" sz="1500" b="0" i="0" u="none" strike="noStrike" dirty="0">
                          <a:solidFill>
                            <a:srgbClr val="000000"/>
                          </a:solidFill>
                          <a:latin typeface="Arial"/>
                        </a:rPr>
                        <a:t>7%</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3%</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7%</a:t>
                      </a:r>
                    </a:p>
                  </a:txBody>
                  <a:tcPr marL="0" marR="0" marT="0" marB="0" anchor="ctr">
                    <a:solidFill>
                      <a:schemeClr val="bg1">
                        <a:lumMod val="85000"/>
                      </a:schemeClr>
                    </a:solidFill>
                  </a:tcPr>
                </a:tc>
              </a:tr>
              <a:tr h="377624">
                <a:tc>
                  <a:txBody>
                    <a:bodyPr/>
                    <a:lstStyle/>
                    <a:p>
                      <a:pPr algn="l" fontAlgn="b"/>
                      <a:r>
                        <a:rPr lang="en-US" sz="1500" b="0" i="0" u="none" strike="noStrike" dirty="0">
                          <a:solidFill>
                            <a:srgbClr val="000000"/>
                          </a:solidFill>
                          <a:latin typeface="Arial"/>
                        </a:rPr>
                        <a:t>Apps for social networking </a:t>
                      </a:r>
                    </a:p>
                  </a:txBody>
                  <a:tcPr marL="0" marR="0" marT="0" marB="0" anchor="b">
                    <a:solidFill>
                      <a:schemeClr val="bg1">
                        <a:lumMod val="75000"/>
                      </a:schemeClr>
                    </a:solidFill>
                  </a:tcPr>
                </a:tc>
                <a:tc>
                  <a:txBody>
                    <a:bodyPr/>
                    <a:lstStyle/>
                    <a:p>
                      <a:pPr algn="ctr" fontAlgn="ctr"/>
                      <a:r>
                        <a:rPr lang="en-US" sz="1500" b="0" i="0" u="none" strike="noStrike" dirty="0">
                          <a:solidFill>
                            <a:srgbClr val="000000"/>
                          </a:solidFill>
                          <a:latin typeface="Arial"/>
                        </a:rPr>
                        <a:t>5%</a:t>
                      </a:r>
                    </a:p>
                  </a:txBody>
                  <a:tcPr marL="0" marR="0" marT="0" marB="0" anchor="ctr">
                    <a:solidFill>
                      <a:schemeClr val="bg1">
                        <a:lumMod val="75000"/>
                      </a:schemeClr>
                    </a:solidFill>
                  </a:tcPr>
                </a:tc>
                <a:tc>
                  <a:txBody>
                    <a:bodyPr/>
                    <a:lstStyle/>
                    <a:p>
                      <a:pPr algn="ctr" fontAlgn="ctr"/>
                      <a:r>
                        <a:rPr lang="en-US" sz="1500" b="0" i="0" u="none" strike="noStrike" dirty="0">
                          <a:solidFill>
                            <a:srgbClr val="000000"/>
                          </a:solidFill>
                          <a:latin typeface="Arial"/>
                        </a:rPr>
                        <a:t>1%</a:t>
                      </a:r>
                    </a:p>
                  </a:txBody>
                  <a:tcPr marL="0" marR="0" marT="0" marB="0" anchor="ctr">
                    <a:solidFill>
                      <a:schemeClr val="bg1">
                        <a:lumMod val="75000"/>
                      </a:schemeClr>
                    </a:solidFill>
                  </a:tcPr>
                </a:tc>
                <a:tc>
                  <a:txBody>
                    <a:bodyPr/>
                    <a:lstStyle/>
                    <a:p>
                      <a:pPr algn="ctr" fontAlgn="ctr"/>
                      <a:r>
                        <a:rPr lang="en-US" sz="1500" b="0" i="0" u="none" strike="noStrike" dirty="0">
                          <a:solidFill>
                            <a:srgbClr val="000000"/>
                          </a:solidFill>
                          <a:latin typeface="Arial"/>
                        </a:rPr>
                        <a:t>7%</a:t>
                      </a:r>
                    </a:p>
                  </a:txBody>
                  <a:tcPr marL="0" marR="0" marT="0" marB="0" anchor="ctr">
                    <a:solidFill>
                      <a:schemeClr val="bg1">
                        <a:lumMod val="75000"/>
                      </a:schemeClr>
                    </a:solidFill>
                  </a:tcPr>
                </a:tc>
              </a:tr>
              <a:tr h="377624">
                <a:tc>
                  <a:txBody>
                    <a:bodyPr/>
                    <a:lstStyle/>
                    <a:p>
                      <a:pPr algn="l" fontAlgn="b"/>
                      <a:r>
                        <a:rPr lang="en-US" sz="1500" b="0" i="0" u="none" strike="noStrike" dirty="0">
                          <a:solidFill>
                            <a:srgbClr val="000000"/>
                          </a:solidFill>
                          <a:latin typeface="Arial"/>
                        </a:rPr>
                        <a:t>MMS, picture messaging facility </a:t>
                      </a:r>
                    </a:p>
                  </a:txBody>
                  <a:tcPr marL="0" marR="0" marT="0" marB="0" anchor="b">
                    <a:solidFill>
                      <a:schemeClr val="bg1">
                        <a:lumMod val="85000"/>
                      </a:schemeClr>
                    </a:solidFill>
                  </a:tcPr>
                </a:tc>
                <a:tc>
                  <a:txBody>
                    <a:bodyPr/>
                    <a:lstStyle/>
                    <a:p>
                      <a:pPr algn="ctr" fontAlgn="ctr"/>
                      <a:r>
                        <a:rPr lang="en-US" sz="1500" b="0" i="0" u="none" strike="noStrike" dirty="0">
                          <a:solidFill>
                            <a:srgbClr val="000000"/>
                          </a:solidFill>
                          <a:latin typeface="Arial"/>
                        </a:rPr>
                        <a:t>6%</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2%</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5%</a:t>
                      </a:r>
                    </a:p>
                  </a:txBody>
                  <a:tcPr marL="0" marR="0" marT="0" marB="0" anchor="ctr">
                    <a:solidFill>
                      <a:schemeClr val="bg1">
                        <a:lumMod val="85000"/>
                      </a:schemeClr>
                    </a:solidFill>
                  </a:tcPr>
                </a:tc>
              </a:tr>
              <a:tr h="377624">
                <a:tc>
                  <a:txBody>
                    <a:bodyPr/>
                    <a:lstStyle/>
                    <a:p>
                      <a:pPr algn="l" fontAlgn="b"/>
                      <a:r>
                        <a:rPr lang="en-US" sz="1500" b="0" i="0" u="none" strike="noStrike" dirty="0">
                          <a:solidFill>
                            <a:srgbClr val="000000"/>
                          </a:solidFill>
                          <a:latin typeface="Arial"/>
                        </a:rPr>
                        <a:t>Email </a:t>
                      </a:r>
                    </a:p>
                  </a:txBody>
                  <a:tcPr marL="0" marR="0" marT="0" marB="0" anchor="b">
                    <a:solidFill>
                      <a:schemeClr val="bg1">
                        <a:lumMod val="75000"/>
                      </a:schemeClr>
                    </a:solidFill>
                  </a:tcPr>
                </a:tc>
                <a:tc>
                  <a:txBody>
                    <a:bodyPr/>
                    <a:lstStyle/>
                    <a:p>
                      <a:pPr algn="ctr" fontAlgn="ctr"/>
                      <a:r>
                        <a:rPr lang="en-US" sz="1500" b="0" i="0" u="none" strike="noStrike" dirty="0">
                          <a:solidFill>
                            <a:srgbClr val="000000"/>
                          </a:solidFill>
                          <a:latin typeface="Arial"/>
                        </a:rPr>
                        <a:t>3%</a:t>
                      </a:r>
                    </a:p>
                  </a:txBody>
                  <a:tcPr marL="0" marR="0" marT="0" marB="0" anchor="ctr">
                    <a:solidFill>
                      <a:schemeClr val="bg1">
                        <a:lumMod val="75000"/>
                      </a:schemeClr>
                    </a:solidFill>
                  </a:tcPr>
                </a:tc>
                <a:tc>
                  <a:txBody>
                    <a:bodyPr/>
                    <a:lstStyle/>
                    <a:p>
                      <a:pPr algn="ctr" fontAlgn="ctr"/>
                      <a:r>
                        <a:rPr lang="en-US" sz="1500" b="0" i="0" u="none" strike="noStrike" dirty="0">
                          <a:solidFill>
                            <a:srgbClr val="000000"/>
                          </a:solidFill>
                          <a:latin typeface="Arial"/>
                        </a:rPr>
                        <a:t>1%</a:t>
                      </a:r>
                    </a:p>
                  </a:txBody>
                  <a:tcPr marL="0" marR="0" marT="0" marB="0" anchor="ctr">
                    <a:solidFill>
                      <a:schemeClr val="bg1">
                        <a:lumMod val="75000"/>
                      </a:schemeClr>
                    </a:solidFill>
                  </a:tcPr>
                </a:tc>
                <a:tc>
                  <a:txBody>
                    <a:bodyPr/>
                    <a:lstStyle/>
                    <a:p>
                      <a:pPr algn="ctr" fontAlgn="ctr"/>
                      <a:r>
                        <a:rPr lang="en-US" sz="1500" b="0" i="0" u="none" strike="noStrike" dirty="0">
                          <a:solidFill>
                            <a:srgbClr val="000000"/>
                          </a:solidFill>
                          <a:latin typeface="Arial"/>
                        </a:rPr>
                        <a:t>4%</a:t>
                      </a:r>
                    </a:p>
                  </a:txBody>
                  <a:tcPr marL="0" marR="0" marT="0" marB="0" anchor="ctr">
                    <a:solidFill>
                      <a:schemeClr val="bg1">
                        <a:lumMod val="75000"/>
                      </a:schemeClr>
                    </a:solidFill>
                  </a:tcPr>
                </a:tc>
              </a:tr>
              <a:tr h="377624">
                <a:tc>
                  <a:txBody>
                    <a:bodyPr/>
                    <a:lstStyle/>
                    <a:p>
                      <a:pPr algn="l" fontAlgn="b"/>
                      <a:r>
                        <a:rPr lang="en-US" sz="1500" b="0" i="0" u="none" strike="noStrike" dirty="0">
                          <a:solidFill>
                            <a:srgbClr val="000000"/>
                          </a:solidFill>
                          <a:latin typeface="Arial"/>
                        </a:rPr>
                        <a:t>Google Maps </a:t>
                      </a:r>
                    </a:p>
                  </a:txBody>
                  <a:tcPr marL="0" marR="0" marT="0" marB="0" anchor="b">
                    <a:solidFill>
                      <a:schemeClr val="bg1">
                        <a:lumMod val="85000"/>
                      </a:schemeClr>
                    </a:solidFill>
                  </a:tcPr>
                </a:tc>
                <a:tc>
                  <a:txBody>
                    <a:bodyPr/>
                    <a:lstStyle/>
                    <a:p>
                      <a:pPr algn="ctr" fontAlgn="ctr"/>
                      <a:r>
                        <a:rPr lang="en-US" sz="1500" b="0" i="0" u="none" strike="noStrike" dirty="0">
                          <a:solidFill>
                            <a:srgbClr val="000000"/>
                          </a:solidFill>
                          <a:latin typeface="Arial"/>
                        </a:rPr>
                        <a:t>3%</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1%</a:t>
                      </a:r>
                    </a:p>
                  </a:txBody>
                  <a:tcPr marL="0" marR="0" marT="0" marB="0" anchor="ctr">
                    <a:solidFill>
                      <a:schemeClr val="bg1">
                        <a:lumMod val="85000"/>
                      </a:schemeClr>
                    </a:solidFill>
                  </a:tcPr>
                </a:tc>
                <a:tc>
                  <a:txBody>
                    <a:bodyPr/>
                    <a:lstStyle/>
                    <a:p>
                      <a:pPr algn="ctr" fontAlgn="ctr"/>
                      <a:r>
                        <a:rPr lang="en-US" sz="1500" b="0" i="0" u="none" strike="noStrike" dirty="0">
                          <a:solidFill>
                            <a:srgbClr val="000000"/>
                          </a:solidFill>
                          <a:latin typeface="Arial"/>
                        </a:rPr>
                        <a:t>3%</a:t>
                      </a:r>
                    </a:p>
                  </a:txBody>
                  <a:tcPr marL="0" marR="0" marT="0" marB="0" anchor="ctr">
                    <a:solidFill>
                      <a:schemeClr val="bg1">
                        <a:lumMod val="85000"/>
                      </a:schemeClr>
                    </a:solidFill>
                  </a:tcPr>
                </a:tc>
              </a:tr>
            </a:tbl>
          </a:graphicData>
        </a:graphic>
      </p:graphicFrame>
      <p:sp>
        <p:nvSpPr>
          <p:cNvPr id="5" name="TextBox 4"/>
          <p:cNvSpPr txBox="1"/>
          <p:nvPr/>
        </p:nvSpPr>
        <p:spPr>
          <a:xfrm>
            <a:off x="1905000" y="6488668"/>
            <a:ext cx="8001000" cy="369332"/>
          </a:xfrm>
          <a:prstGeom prst="rect">
            <a:avLst/>
          </a:prstGeom>
          <a:noFill/>
        </p:spPr>
        <p:txBody>
          <a:bodyPr wrap="square" rtlCol="0">
            <a:spAutoFit/>
          </a:bodyPr>
          <a:lstStyle/>
          <a:p>
            <a:r>
              <a:rPr lang="en-US" b="1" dirty="0" smtClean="0"/>
              <a:t>Features normally used (% low income MEs who use mobiles for business)</a:t>
            </a:r>
            <a:endParaRPr lang="en-US" b="1" dirty="0"/>
          </a:p>
        </p:txBody>
      </p:sp>
      <p:sp>
        <p:nvSpPr>
          <p:cNvPr id="6" name="Slide Number Placeholder 5"/>
          <p:cNvSpPr>
            <a:spLocks noGrp="1"/>
          </p:cNvSpPr>
          <p:nvPr>
            <p:ph type="sldNum" sz="quarter" idx="12"/>
          </p:nvPr>
        </p:nvSpPr>
        <p:spPr/>
        <p:txBody>
          <a:bodyPr/>
          <a:lstStyle/>
          <a:p>
            <a:fld id="{E894C6BE-AE7F-4A0F-BA0C-7C48230C77E4}"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Biggest problems in BD are call drops &amp; coverage</a:t>
            </a:r>
          </a:p>
        </p:txBody>
      </p:sp>
      <p:sp>
        <p:nvSpPr>
          <p:cNvPr id="5" name="TextBox 4"/>
          <p:cNvSpPr txBox="1"/>
          <p:nvPr/>
        </p:nvSpPr>
        <p:spPr>
          <a:xfrm>
            <a:off x="1295400" y="6248400"/>
            <a:ext cx="7620000" cy="923330"/>
          </a:xfrm>
          <a:prstGeom prst="rect">
            <a:avLst/>
          </a:prstGeom>
          <a:noFill/>
        </p:spPr>
        <p:txBody>
          <a:bodyPr wrap="square" rtlCol="0">
            <a:spAutoFit/>
          </a:bodyPr>
          <a:lstStyle/>
          <a:p>
            <a:pPr algn="r"/>
            <a:r>
              <a:rPr lang="en-US" b="1" dirty="0" smtClean="0"/>
              <a:t>Please tell me the mobile phone related problems you have faced </a:t>
            </a:r>
          </a:p>
          <a:p>
            <a:pPr algn="r"/>
            <a:r>
              <a:rPr lang="en-US" b="1" dirty="0" smtClean="0"/>
              <a:t>(% low income MEs who use a mobile for business) [MC]</a:t>
            </a:r>
          </a:p>
          <a:p>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E894C6BE-AE7F-4A0F-BA0C-7C48230C77E4}" type="slidenum">
              <a:rPr lang="en-US" smtClean="0"/>
              <a:pPr/>
              <a:t>35</a:t>
            </a:fld>
            <a:endParaRPr lang="en-US" dirty="0"/>
          </a:p>
        </p:txBody>
      </p:sp>
    </p:spTree>
    <p:extLst>
      <p:ext uri="{BB962C8B-B14F-4D97-AF65-F5344CB8AC3E}">
        <p14:creationId xmlns:p14="http://schemas.microsoft.com/office/powerpoint/2010/main" xmlns="" val="551108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vert="horz" lIns="91440" tIns="45720" rIns="91440" bIns="45720" rtlCol="0" anchor="ctr">
            <a:noAutofit/>
          </a:bodyPr>
          <a:lstStyle/>
          <a:p>
            <a:pPr algn="l"/>
            <a:r>
              <a:rPr lang="en-US" sz="3800" b="1" dirty="0"/>
              <a:t>Problems worse in the strong city in BD</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95400" y="6096000"/>
            <a:ext cx="7620000" cy="923330"/>
          </a:xfrm>
          <a:prstGeom prst="rect">
            <a:avLst/>
          </a:prstGeom>
          <a:noFill/>
        </p:spPr>
        <p:txBody>
          <a:bodyPr wrap="square" rtlCol="0">
            <a:spAutoFit/>
          </a:bodyPr>
          <a:lstStyle/>
          <a:p>
            <a:pPr algn="r"/>
            <a:r>
              <a:rPr lang="en-US" b="1" dirty="0" smtClean="0"/>
              <a:t>Please tell me the mobile phone related problems you have faced </a:t>
            </a:r>
          </a:p>
          <a:p>
            <a:pPr algn="r"/>
            <a:r>
              <a:rPr lang="en-US" b="1" dirty="0" smtClean="0"/>
              <a:t>(% low income MEs who use a mobile for business) [MC]</a:t>
            </a:r>
          </a:p>
          <a:p>
            <a:endParaRPr lang="en-US" dirty="0"/>
          </a:p>
        </p:txBody>
      </p:sp>
    </p:spTree>
    <p:extLst>
      <p:ext uri="{BB962C8B-B14F-4D97-AF65-F5344CB8AC3E}">
        <p14:creationId xmlns:p14="http://schemas.microsoft.com/office/powerpoint/2010/main" xmlns="" val="3332806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35% of BD </a:t>
            </a:r>
            <a:r>
              <a:rPr lang="en-US" sz="3800" b="1" dirty="0" smtClean="0"/>
              <a:t>MEs say network dis-connections &amp; call </a:t>
            </a:r>
            <a:r>
              <a:rPr lang="en-US" sz="3800" b="1" dirty="0"/>
              <a:t>drops affect </a:t>
            </a:r>
            <a:r>
              <a:rPr lang="en-US" sz="3800" b="1" dirty="0" smtClean="0"/>
              <a:t>business </a:t>
            </a:r>
            <a:endParaRPr lang="en-US" sz="3800" b="1" dirty="0"/>
          </a:p>
        </p:txBody>
      </p:sp>
      <p:sp>
        <p:nvSpPr>
          <p:cNvPr id="4" name="TextBox 3"/>
          <p:cNvSpPr txBox="1"/>
          <p:nvPr/>
        </p:nvSpPr>
        <p:spPr>
          <a:xfrm>
            <a:off x="1295400" y="5943600"/>
            <a:ext cx="7620000" cy="923330"/>
          </a:xfrm>
          <a:prstGeom prst="rect">
            <a:avLst/>
          </a:prstGeom>
          <a:noFill/>
        </p:spPr>
        <p:txBody>
          <a:bodyPr wrap="square" rtlCol="0">
            <a:spAutoFit/>
          </a:bodyPr>
          <a:lstStyle/>
          <a:p>
            <a:pPr algn="r"/>
            <a:r>
              <a:rPr lang="en-US" b="1" dirty="0" smtClean="0"/>
              <a:t>Does  network dis-connectivity / call drops affect your business? </a:t>
            </a:r>
          </a:p>
          <a:p>
            <a:pPr algn="r"/>
            <a:r>
              <a:rPr lang="en-US" b="1" dirty="0" smtClean="0"/>
              <a:t>(% low income MEs who use a mobile for business</a:t>
            </a:r>
          </a:p>
          <a:p>
            <a:endParaRPr lang="en-US" dirty="0"/>
          </a:p>
        </p:txBody>
      </p:sp>
      <p:graphicFrame>
        <p:nvGraphicFramePr>
          <p:cNvPr id="7" name="Content Placeholder 6"/>
          <p:cNvGraphicFramePr>
            <a:graphicFrameLocks noGrp="1"/>
          </p:cNvGraphicFramePr>
          <p:nvPr>
            <p:ph idx="1"/>
          </p:nvPr>
        </p:nvGraphicFramePr>
        <p:xfrm>
          <a:off x="609600" y="1828800"/>
          <a:ext cx="80772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1524000" y="2667000"/>
            <a:ext cx="1600200" cy="2819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xmlns="" val="2767912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Network dis-connectivity / call drops affect their business more in the weaker cities</a:t>
            </a:r>
          </a:p>
        </p:txBody>
      </p:sp>
      <p:graphicFrame>
        <p:nvGraphicFramePr>
          <p:cNvPr id="4" name="Content Placeholder 3"/>
          <p:cNvGraphicFramePr>
            <a:graphicFrameLocks noGrp="1"/>
          </p:cNvGraphicFramePr>
          <p:nvPr>
            <p:ph idx="1"/>
          </p:nvPr>
        </p:nvGraphicFramePr>
        <p:xfrm>
          <a:off x="685800" y="1905000"/>
          <a:ext cx="79248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5934670"/>
            <a:ext cx="7620000" cy="923330"/>
          </a:xfrm>
          <a:prstGeom prst="rect">
            <a:avLst/>
          </a:prstGeom>
          <a:noFill/>
        </p:spPr>
        <p:txBody>
          <a:bodyPr wrap="square" rtlCol="0">
            <a:spAutoFit/>
          </a:bodyPr>
          <a:lstStyle/>
          <a:p>
            <a:pPr algn="r"/>
            <a:r>
              <a:rPr lang="en-US" b="1" dirty="0" smtClean="0"/>
              <a:t>Does  network dis-connectivity / call drops affect your business? </a:t>
            </a:r>
          </a:p>
          <a:p>
            <a:pPr algn="r"/>
            <a:r>
              <a:rPr lang="en-US" b="1" dirty="0" smtClean="0"/>
              <a:t>(% low income MEs who use a mobile for business</a:t>
            </a:r>
          </a:p>
          <a:p>
            <a:endParaRPr lang="en-US" dirty="0"/>
          </a:p>
        </p:txBody>
      </p:sp>
      <p:sp>
        <p:nvSpPr>
          <p:cNvPr id="6" name="Rounded Rectangle 5"/>
          <p:cNvSpPr/>
          <p:nvPr/>
        </p:nvSpPr>
        <p:spPr>
          <a:xfrm>
            <a:off x="1219200" y="1752600"/>
            <a:ext cx="2057400" cy="41148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xmlns="" val="246179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vert="horz" lIns="91440" tIns="45720" rIns="91440" bIns="45720" rtlCol="0" anchor="ctr">
            <a:noAutofit/>
          </a:bodyPr>
          <a:lstStyle/>
          <a:p>
            <a:pPr algn="l"/>
            <a:r>
              <a:rPr lang="en-US" sz="3800" b="1" dirty="0"/>
              <a:t>Most MEs do not interact with telecom service provider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2474673"/>
              </p:ext>
            </p:extLst>
          </p:nvPr>
        </p:nvGraphicFramePr>
        <p:xfrm>
          <a:off x="533400" y="1447800"/>
          <a:ext cx="83058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172199"/>
            <a:ext cx="9144000" cy="923330"/>
          </a:xfrm>
          <a:prstGeom prst="rect">
            <a:avLst/>
          </a:prstGeom>
          <a:noFill/>
        </p:spPr>
        <p:txBody>
          <a:bodyPr wrap="square" rtlCol="0">
            <a:spAutoFit/>
          </a:bodyPr>
          <a:lstStyle/>
          <a:p>
            <a:pPr algn="r">
              <a:defRPr sz="1800" b="1" i="0" u="none" strike="noStrike" kern="1200" baseline="0">
                <a:solidFill>
                  <a:prstClr val="black"/>
                </a:solidFill>
                <a:latin typeface="+mn-lt"/>
                <a:ea typeface="+mn-ea"/>
                <a:cs typeface="+mn-cs"/>
              </a:defRPr>
            </a:pPr>
            <a:r>
              <a:rPr lang="en-US" dirty="0" smtClean="0"/>
              <a:t>When was the last interaction with the service provider?</a:t>
            </a:r>
          </a:p>
          <a:p>
            <a:pPr algn="r">
              <a:defRPr sz="1800" b="1" i="0" u="none" strike="noStrike" kern="1200" baseline="0">
                <a:solidFill>
                  <a:prstClr val="black"/>
                </a:solidFill>
                <a:latin typeface="+mn-lt"/>
                <a:ea typeface="+mn-ea"/>
                <a:cs typeface="+mn-cs"/>
              </a:defRPr>
            </a:pPr>
            <a:r>
              <a:rPr lang="en-US" dirty="0" smtClean="0"/>
              <a:t>(% low income MEs who use mobiles for business)</a:t>
            </a:r>
          </a:p>
          <a:p>
            <a:endParaRPr lang="en-US" dirty="0"/>
          </a:p>
        </p:txBody>
      </p:sp>
      <p:sp>
        <p:nvSpPr>
          <p:cNvPr id="7" name="Rounded Rectangle 6"/>
          <p:cNvSpPr/>
          <p:nvPr/>
        </p:nvSpPr>
        <p:spPr>
          <a:xfrm>
            <a:off x="1143000" y="1371600"/>
            <a:ext cx="1676400" cy="38862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12"/>
          </p:nvPr>
        </p:nvSpPr>
        <p:spPr/>
        <p:txBody>
          <a:bodyPr/>
          <a:lstStyle/>
          <a:p>
            <a:fld id="{E894C6BE-AE7F-4A0F-BA0C-7C48230C77E4}" type="slidenum">
              <a:rPr lang="en-US" smtClean="0"/>
              <a:pPr/>
              <a:t>39</a:t>
            </a:fld>
            <a:endParaRPr lang="en-US" dirty="0"/>
          </a:p>
        </p:txBody>
      </p:sp>
    </p:spTree>
    <p:extLst>
      <p:ext uri="{BB962C8B-B14F-4D97-AF65-F5344CB8AC3E}">
        <p14:creationId xmlns:p14="http://schemas.microsoft.com/office/powerpoint/2010/main" xmlns="" val="117303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1143000"/>
          </a:xfrm>
        </p:spPr>
        <p:txBody>
          <a:bodyPr vert="horz" lIns="91440" tIns="45720" rIns="91440" bIns="45720" rtlCol="0" anchor="ctr">
            <a:noAutofit/>
          </a:bodyPr>
          <a:lstStyle/>
          <a:p>
            <a:pPr algn="l"/>
            <a:r>
              <a:rPr lang="en-US" sz="3800" b="1" dirty="0"/>
              <a:t>No country had registry of MEs.  Closest possible data used to determine quotas</a:t>
            </a:r>
          </a:p>
        </p:txBody>
      </p:sp>
      <p:sp>
        <p:nvSpPr>
          <p:cNvPr id="3" name="Content Placeholder 2"/>
          <p:cNvSpPr>
            <a:spLocks noGrp="1"/>
          </p:cNvSpPr>
          <p:nvPr>
            <p:ph idx="1"/>
          </p:nvPr>
        </p:nvSpPr>
        <p:spPr/>
        <p:txBody>
          <a:bodyPr>
            <a:normAutofit fontScale="92500" lnSpcReduction="10000"/>
          </a:bodyPr>
          <a:lstStyle/>
          <a:p>
            <a:r>
              <a:rPr lang="en-US" dirty="0"/>
              <a:t>Bangladesh: Economic </a:t>
            </a:r>
            <a:r>
              <a:rPr lang="en-US" dirty="0" smtClean="0"/>
              <a:t>Census (BD Bureau of Statistics)</a:t>
            </a:r>
          </a:p>
          <a:p>
            <a:pPr lvl="1"/>
            <a:r>
              <a:rPr lang="en-US" dirty="0" smtClean="0"/>
              <a:t>Number of small establishments (of &lt;10 employees) in manufacturing, trade, services</a:t>
            </a:r>
          </a:p>
          <a:p>
            <a:pPr lvl="1"/>
            <a:r>
              <a:rPr lang="en-US" dirty="0" smtClean="0"/>
              <a:t>Number of small establishments based on employment (0, 1-3 and  4-9 employees)</a:t>
            </a:r>
            <a:endParaRPr lang="en-US" dirty="0"/>
          </a:p>
          <a:p>
            <a:r>
              <a:rPr lang="en-US" dirty="0" smtClean="0"/>
              <a:t>Sri Lanka: Census </a:t>
            </a:r>
            <a:r>
              <a:rPr lang="en-US" dirty="0"/>
              <a:t>of </a:t>
            </a:r>
            <a:r>
              <a:rPr lang="en-US" dirty="0" smtClean="0"/>
              <a:t>Industry (2003/2004) by Department </a:t>
            </a:r>
            <a:r>
              <a:rPr lang="en-US" dirty="0"/>
              <a:t>of Census and </a:t>
            </a:r>
            <a:r>
              <a:rPr lang="en-US" dirty="0" smtClean="0"/>
              <a:t>Statistics</a:t>
            </a:r>
          </a:p>
          <a:p>
            <a:r>
              <a:rPr lang="en-US" dirty="0" smtClean="0">
                <a:solidFill>
                  <a:schemeClr val="tx1"/>
                </a:solidFill>
              </a:rPr>
              <a:t>India : Non-agricultural Enterprises in the Informal Sector, 2000.  (Survey)</a:t>
            </a:r>
          </a:p>
          <a:p>
            <a:endParaRPr lang="en-US" dirty="0"/>
          </a:p>
        </p:txBody>
      </p:sp>
    </p:spTree>
    <p:extLst>
      <p:ext uri="{BB962C8B-B14F-4D97-AF65-F5344CB8AC3E}">
        <p14:creationId xmlns:p14="http://schemas.microsoft.com/office/powerpoint/2010/main" xmlns="" val="34112311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smtClean="0"/>
              <a:t>When they do interact, more than </a:t>
            </a:r>
            <a:r>
              <a:rPr lang="en-US" sz="3800" b="1" dirty="0"/>
              <a:t>half </a:t>
            </a:r>
            <a:r>
              <a:rPr lang="en-US" sz="3800" b="1" dirty="0" smtClean="0"/>
              <a:t>do so through call </a:t>
            </a:r>
            <a:r>
              <a:rPr lang="en-US" sz="3800" b="1" dirty="0"/>
              <a:t>center</a:t>
            </a:r>
          </a:p>
        </p:txBody>
      </p:sp>
      <p:graphicFrame>
        <p:nvGraphicFramePr>
          <p:cNvPr id="4" name="Content Placeholder 3"/>
          <p:cNvGraphicFramePr>
            <a:graphicFrameLocks noGrp="1"/>
          </p:cNvGraphicFramePr>
          <p:nvPr>
            <p:ph idx="1"/>
          </p:nvPr>
        </p:nvGraphicFramePr>
        <p:xfrm>
          <a:off x="1752600" y="2057400"/>
          <a:ext cx="6629400" cy="4144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248400"/>
            <a:ext cx="8915400" cy="923330"/>
          </a:xfrm>
          <a:prstGeom prst="rect">
            <a:avLst/>
          </a:prstGeom>
          <a:noFill/>
        </p:spPr>
        <p:txBody>
          <a:bodyPr wrap="square" rtlCol="0">
            <a:spAutoFit/>
          </a:bodyPr>
          <a:lstStyle/>
          <a:p>
            <a:pPr algn="r">
              <a:defRPr sz="1800" b="1" i="0" u="none" strike="noStrike" kern="1200" baseline="0">
                <a:solidFill>
                  <a:prstClr val="black"/>
                </a:solidFill>
                <a:latin typeface="+mn-lt"/>
                <a:ea typeface="+mn-ea"/>
                <a:cs typeface="+mn-cs"/>
              </a:defRPr>
            </a:pPr>
            <a:r>
              <a:rPr lang="en-US" b="1" dirty="0" smtClean="0"/>
              <a:t>How do you normally contact your telecom service provider?</a:t>
            </a:r>
          </a:p>
          <a:p>
            <a:pPr algn="r">
              <a:defRPr sz="1800" b="1" i="0" u="none" strike="noStrike" kern="1200" baseline="0">
                <a:solidFill>
                  <a:prstClr val="black"/>
                </a:solidFill>
                <a:latin typeface="+mn-lt"/>
                <a:ea typeface="+mn-ea"/>
                <a:cs typeface="+mn-cs"/>
              </a:defRPr>
            </a:pPr>
            <a:r>
              <a:rPr lang="en-US" b="1" dirty="0" smtClean="0"/>
              <a:t> </a:t>
            </a:r>
            <a:r>
              <a:rPr lang="en-US" dirty="0" smtClean="0"/>
              <a:t>(% low income MEs who have interacted with service provider)</a:t>
            </a:r>
          </a:p>
          <a:p>
            <a:endParaRPr lang="en-US" dirty="0"/>
          </a:p>
        </p:txBody>
      </p:sp>
      <p:cxnSp>
        <p:nvCxnSpPr>
          <p:cNvPr id="7" name="Straight Connector 6"/>
          <p:cNvCxnSpPr/>
          <p:nvPr/>
        </p:nvCxnSpPr>
        <p:spPr>
          <a:xfrm>
            <a:off x="914400" y="1600200"/>
            <a:ext cx="1447800" cy="6096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438400" y="1981200"/>
            <a:ext cx="1600200" cy="2895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Slide Number Placeholder 7"/>
          <p:cNvSpPr>
            <a:spLocks noGrp="1"/>
          </p:cNvSpPr>
          <p:nvPr>
            <p:ph type="sldNum" sz="quarter" idx="12"/>
          </p:nvPr>
        </p:nvSpPr>
        <p:spPr/>
        <p:txBody>
          <a:bodyPr/>
          <a:lstStyle/>
          <a:p>
            <a:fld id="{E894C6BE-AE7F-4A0F-BA0C-7C48230C77E4}" type="slidenum">
              <a:rPr lang="en-US" smtClean="0"/>
              <a:pPr/>
              <a:t>40</a:t>
            </a:fld>
            <a:endParaRPr lang="en-US" dirty="0"/>
          </a:p>
        </p:txBody>
      </p:sp>
      <p:graphicFrame>
        <p:nvGraphicFramePr>
          <p:cNvPr id="9" name="Chart 8"/>
          <p:cNvGraphicFramePr/>
          <p:nvPr/>
        </p:nvGraphicFramePr>
        <p:xfrm>
          <a:off x="0" y="1066800"/>
          <a:ext cx="1447800" cy="137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638648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Service provider interaction overall better in LK</a:t>
            </a:r>
          </a:p>
        </p:txBody>
      </p:sp>
      <p:sp>
        <p:nvSpPr>
          <p:cNvPr id="4" name="TextBox 3"/>
          <p:cNvSpPr txBox="1"/>
          <p:nvPr/>
        </p:nvSpPr>
        <p:spPr>
          <a:xfrm>
            <a:off x="0" y="6248400"/>
            <a:ext cx="9144000" cy="923330"/>
          </a:xfrm>
          <a:prstGeom prst="rect">
            <a:avLst/>
          </a:prstGeom>
          <a:noFill/>
        </p:spPr>
        <p:txBody>
          <a:bodyPr wrap="square" rtlCol="0">
            <a:spAutoFit/>
          </a:bodyPr>
          <a:lstStyle/>
          <a:p>
            <a:r>
              <a:rPr lang="en-US" b="1" dirty="0" smtClean="0"/>
              <a:t>Experience with service provider – YES (% low income MEs who have interacted with service provider) </a:t>
            </a:r>
          </a:p>
          <a:p>
            <a:endParaRPr lang="en-US" dirty="0"/>
          </a:p>
        </p:txBody>
      </p:sp>
      <p:graphicFrame>
        <p:nvGraphicFramePr>
          <p:cNvPr id="8" name="Content Placeholder 7"/>
          <p:cNvGraphicFramePr>
            <a:graphicFrameLocks noGrp="1"/>
          </p:cNvGraphicFramePr>
          <p:nvPr>
            <p:ph idx="1"/>
          </p:nvPr>
        </p:nvGraphicFramePr>
        <p:xfrm>
          <a:off x="0" y="1447800"/>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E894C6BE-AE7F-4A0F-BA0C-7C48230C77E4}" type="slidenum">
              <a:rPr lang="en-US" smtClean="0"/>
              <a:pPr/>
              <a:t>41</a:t>
            </a:fld>
            <a:endParaRPr lang="en-US" dirty="0"/>
          </a:p>
        </p:txBody>
      </p:sp>
      <p:graphicFrame>
        <p:nvGraphicFramePr>
          <p:cNvPr id="7" name="Chart 6"/>
          <p:cNvGraphicFramePr/>
          <p:nvPr/>
        </p:nvGraphicFramePr>
        <p:xfrm>
          <a:off x="7772400" y="762000"/>
          <a:ext cx="1371600" cy="137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88193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A closer look at BD performance</a:t>
            </a:r>
          </a:p>
        </p:txBody>
      </p:sp>
      <p:graphicFrame>
        <p:nvGraphicFramePr>
          <p:cNvPr id="4" name="Content Placeholder 3"/>
          <p:cNvGraphicFramePr>
            <a:graphicFrameLocks noGrp="1"/>
          </p:cNvGraphicFramePr>
          <p:nvPr>
            <p:ph idx="1"/>
          </p:nvPr>
        </p:nvGraphicFramePr>
        <p:xfrm>
          <a:off x="0" y="1295400"/>
          <a:ext cx="89154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248400"/>
            <a:ext cx="9144000" cy="923330"/>
          </a:xfrm>
          <a:prstGeom prst="rect">
            <a:avLst/>
          </a:prstGeom>
          <a:noFill/>
        </p:spPr>
        <p:txBody>
          <a:bodyPr wrap="square" rtlCol="0">
            <a:spAutoFit/>
          </a:bodyPr>
          <a:lstStyle/>
          <a:p>
            <a:r>
              <a:rPr lang="en-US" b="1" dirty="0" smtClean="0"/>
              <a:t>Experience with service provider – YES (% low income MEs who have interacted with service provider)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Experience with provider better in weaker cities</a:t>
            </a:r>
          </a:p>
        </p:txBody>
      </p:sp>
      <p:graphicFrame>
        <p:nvGraphicFramePr>
          <p:cNvPr id="4" name="Content Placeholder 3"/>
          <p:cNvGraphicFramePr>
            <a:graphicFrameLocks noGrp="1"/>
          </p:cNvGraphicFramePr>
          <p:nvPr>
            <p:ph idx="1"/>
          </p:nvPr>
        </p:nvGraphicFramePr>
        <p:xfrm>
          <a:off x="228600" y="1447800"/>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096000"/>
            <a:ext cx="9144000" cy="923330"/>
          </a:xfrm>
          <a:prstGeom prst="rect">
            <a:avLst/>
          </a:prstGeom>
          <a:noFill/>
        </p:spPr>
        <p:txBody>
          <a:bodyPr wrap="square" rtlCol="0">
            <a:spAutoFit/>
          </a:bodyPr>
          <a:lstStyle/>
          <a:p>
            <a:r>
              <a:rPr lang="en-US" b="1" dirty="0" smtClean="0"/>
              <a:t>Experience with service provider – YES (% low income MEs who have interacted with service provider)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Only 28% of BD MEs complained about any problem</a:t>
            </a:r>
          </a:p>
        </p:txBody>
      </p:sp>
      <p:sp>
        <p:nvSpPr>
          <p:cNvPr id="4" name="TextBox 3"/>
          <p:cNvSpPr txBox="1"/>
          <p:nvPr/>
        </p:nvSpPr>
        <p:spPr>
          <a:xfrm>
            <a:off x="457200" y="6172200"/>
            <a:ext cx="8305800" cy="923330"/>
          </a:xfrm>
          <a:prstGeom prst="rect">
            <a:avLst/>
          </a:prstGeom>
          <a:noFill/>
        </p:spPr>
        <p:txBody>
          <a:bodyPr wrap="square" rtlCol="0">
            <a:spAutoFit/>
          </a:bodyPr>
          <a:lstStyle/>
          <a:p>
            <a:pPr algn="r"/>
            <a:r>
              <a:rPr lang="en-US" b="1" dirty="0" smtClean="0"/>
              <a:t>Have you complained about these problems to the telecom service provider? </a:t>
            </a:r>
          </a:p>
          <a:p>
            <a:pPr algn="r"/>
            <a:r>
              <a:rPr lang="en-US" b="1" dirty="0" smtClean="0"/>
              <a:t>(% low income MEs who have mobile related problems)</a:t>
            </a:r>
          </a:p>
          <a:p>
            <a:endParaRPr lang="en-US" dirty="0"/>
          </a:p>
        </p:txBody>
      </p:sp>
      <p:graphicFrame>
        <p:nvGraphicFramePr>
          <p:cNvPr id="6" name="Content Placeholder 5"/>
          <p:cNvGraphicFramePr>
            <a:graphicFrameLocks noGrp="1"/>
          </p:cNvGraphicFramePr>
          <p:nvPr>
            <p:ph idx="1"/>
          </p:nvPr>
        </p:nvGraphicFramePr>
        <p:xfrm>
          <a:off x="762000" y="1828800"/>
          <a:ext cx="78486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p:cNvSpPr/>
          <p:nvPr/>
        </p:nvSpPr>
        <p:spPr>
          <a:xfrm>
            <a:off x="1676400" y="2514600"/>
            <a:ext cx="1600200" cy="2819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lide Number Placeholder 6"/>
          <p:cNvSpPr>
            <a:spLocks noGrp="1"/>
          </p:cNvSpPr>
          <p:nvPr>
            <p:ph type="sldNum" sz="quarter" idx="12"/>
          </p:nvPr>
        </p:nvSpPr>
        <p:spPr/>
        <p:txBody>
          <a:bodyPr/>
          <a:lstStyle/>
          <a:p>
            <a:fld id="{E894C6BE-AE7F-4A0F-BA0C-7C48230C77E4}" type="slidenum">
              <a:rPr lang="en-US" smtClean="0"/>
              <a:pPr/>
              <a:t>44</a:t>
            </a:fld>
            <a:endParaRPr lang="en-US" dirty="0"/>
          </a:p>
        </p:txBody>
      </p:sp>
    </p:spTree>
    <p:extLst>
      <p:ext uri="{BB962C8B-B14F-4D97-AF65-F5344CB8AC3E}">
        <p14:creationId xmlns:p14="http://schemas.microsoft.com/office/powerpoint/2010/main" xmlns="" val="490336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71% in BD did not think it was any use complain</a:t>
            </a:r>
          </a:p>
        </p:txBody>
      </p:sp>
      <p:sp>
        <p:nvSpPr>
          <p:cNvPr id="4" name="TextBox 3"/>
          <p:cNvSpPr txBox="1"/>
          <p:nvPr/>
        </p:nvSpPr>
        <p:spPr>
          <a:xfrm>
            <a:off x="0" y="6248400"/>
            <a:ext cx="9144000" cy="923330"/>
          </a:xfrm>
          <a:prstGeom prst="rect">
            <a:avLst/>
          </a:prstGeom>
          <a:noFill/>
        </p:spPr>
        <p:txBody>
          <a:bodyPr wrap="square" rtlCol="0">
            <a:spAutoFit/>
          </a:bodyPr>
          <a:lstStyle/>
          <a:p>
            <a:pPr algn="r"/>
            <a:r>
              <a:rPr lang="en-US" b="1" dirty="0" smtClean="0"/>
              <a:t>Why did you not complain to the service provider? </a:t>
            </a:r>
          </a:p>
          <a:p>
            <a:pPr algn="r"/>
            <a:r>
              <a:rPr lang="en-US" b="1" dirty="0" smtClean="0"/>
              <a:t>(% low income MEs who faced problems but didn’t complain)</a:t>
            </a:r>
          </a:p>
          <a:p>
            <a:endParaRPr lang="en-US" b="1" dirty="0"/>
          </a:p>
        </p:txBody>
      </p:sp>
      <p:cxnSp>
        <p:nvCxnSpPr>
          <p:cNvPr id="7" name="Straight Connector 6"/>
          <p:cNvCxnSpPr/>
          <p:nvPr/>
        </p:nvCxnSpPr>
        <p:spPr>
          <a:xfrm>
            <a:off x="1295400" y="1676400"/>
            <a:ext cx="9906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286000" y="1600200"/>
            <a:ext cx="1676400" cy="2895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0" name="Content Placeholder 9"/>
          <p:cNvGraphicFramePr>
            <a:graphicFrameLocks noGrp="1"/>
          </p:cNvGraphicFramePr>
          <p:nvPr>
            <p:ph idx="1"/>
          </p:nvPr>
        </p:nvGraphicFramePr>
        <p:xfrm>
          <a:off x="1600200" y="1752600"/>
          <a:ext cx="7010400" cy="4038599"/>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8"/>
          <p:cNvSpPr>
            <a:spLocks noGrp="1"/>
          </p:cNvSpPr>
          <p:nvPr>
            <p:ph type="sldNum" sz="quarter" idx="12"/>
          </p:nvPr>
        </p:nvSpPr>
        <p:spPr/>
        <p:txBody>
          <a:bodyPr/>
          <a:lstStyle/>
          <a:p>
            <a:fld id="{E894C6BE-AE7F-4A0F-BA0C-7C48230C77E4}" type="slidenum">
              <a:rPr lang="en-US" smtClean="0"/>
              <a:pPr/>
              <a:t>45</a:t>
            </a:fld>
            <a:endParaRPr lang="en-US" dirty="0"/>
          </a:p>
        </p:txBody>
      </p:sp>
      <p:graphicFrame>
        <p:nvGraphicFramePr>
          <p:cNvPr id="11" name="Chart 10"/>
          <p:cNvGraphicFramePr/>
          <p:nvPr>
            <p:extLst>
              <p:ext uri="{D42A27DB-BD31-4B8C-83A1-F6EECF244321}">
                <p14:modId xmlns:p14="http://schemas.microsoft.com/office/powerpoint/2010/main" xmlns="" val="1719063559"/>
              </p:ext>
            </p:extLst>
          </p:nvPr>
        </p:nvGraphicFramePr>
        <p:xfrm>
          <a:off x="0" y="1219200"/>
          <a:ext cx="1676400" cy="137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83619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vert="horz" lIns="91440" tIns="45720" rIns="91440" bIns="45720" rtlCol="0" anchor="ctr">
            <a:noAutofit/>
          </a:bodyPr>
          <a:lstStyle/>
          <a:p>
            <a:pPr algn="l"/>
            <a:r>
              <a:rPr lang="en-US" sz="3800" b="1" dirty="0"/>
              <a:t>Most complaints have been attended to</a:t>
            </a:r>
          </a:p>
        </p:txBody>
      </p:sp>
      <p:sp>
        <p:nvSpPr>
          <p:cNvPr id="5" name="TextBox 4"/>
          <p:cNvSpPr txBox="1"/>
          <p:nvPr/>
        </p:nvSpPr>
        <p:spPr>
          <a:xfrm>
            <a:off x="152400" y="6096000"/>
            <a:ext cx="8991600" cy="646331"/>
          </a:xfrm>
          <a:prstGeom prst="rect">
            <a:avLst/>
          </a:prstGeom>
          <a:noFill/>
        </p:spPr>
        <p:txBody>
          <a:bodyPr wrap="square" rtlCol="0">
            <a:spAutoFit/>
          </a:bodyPr>
          <a:lstStyle/>
          <a:p>
            <a:pPr lvl="0" algn="r"/>
            <a:r>
              <a:rPr lang="en-IN" b="1" dirty="0" smtClean="0"/>
              <a:t>Have any of your major complaints not been attended by the service provider? </a:t>
            </a:r>
            <a:endParaRPr lang="en-US" b="1" dirty="0" smtClean="0"/>
          </a:p>
          <a:p>
            <a:pPr algn="r"/>
            <a:r>
              <a:rPr lang="en-US" b="1" dirty="0" smtClean="0"/>
              <a:t>(% low income MEs who complained)</a:t>
            </a:r>
            <a:endParaRPr lang="en-US" dirty="0"/>
          </a:p>
        </p:txBody>
      </p:sp>
      <p:graphicFrame>
        <p:nvGraphicFramePr>
          <p:cNvPr id="8" name="Content Placeholder 7"/>
          <p:cNvGraphicFramePr>
            <a:graphicFrameLocks noGrp="1"/>
          </p:cNvGraphicFramePr>
          <p:nvPr>
            <p:ph idx="1"/>
          </p:nvPr>
        </p:nvGraphicFramePr>
        <p:xfrm>
          <a:off x="1828800" y="1676400"/>
          <a:ext cx="67818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2514600" y="1600200"/>
            <a:ext cx="1600200" cy="3581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12"/>
          </p:nvPr>
        </p:nvSpPr>
        <p:spPr/>
        <p:txBody>
          <a:bodyPr/>
          <a:lstStyle/>
          <a:p>
            <a:fld id="{E894C6BE-AE7F-4A0F-BA0C-7C48230C77E4}" type="slidenum">
              <a:rPr lang="en-US" smtClean="0"/>
              <a:pPr/>
              <a:t>46</a:t>
            </a:fld>
            <a:endParaRPr lang="en-US" dirty="0"/>
          </a:p>
        </p:txBody>
      </p:sp>
      <p:graphicFrame>
        <p:nvGraphicFramePr>
          <p:cNvPr id="10" name="Chart 9"/>
          <p:cNvGraphicFramePr/>
          <p:nvPr/>
        </p:nvGraphicFramePr>
        <p:xfrm>
          <a:off x="1" y="1066800"/>
          <a:ext cx="1371599" cy="1295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914400" y="1524000"/>
            <a:ext cx="1676400" cy="6096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vert="horz" lIns="91440" tIns="45720" rIns="91440" bIns="45720" rtlCol="0" anchor="ctr">
            <a:noAutofit/>
          </a:bodyPr>
          <a:lstStyle/>
          <a:p>
            <a:pPr algn="l"/>
            <a:r>
              <a:rPr lang="en-US" sz="3800" b="1" dirty="0"/>
              <a:t> Only 3% of MEs changed their provider in the last year</a:t>
            </a:r>
            <a:br>
              <a:rPr lang="en-US" sz="3800" b="1" dirty="0"/>
            </a:br>
            <a:endParaRPr lang="en-US" sz="3800" b="1" dirty="0"/>
          </a:p>
        </p:txBody>
      </p:sp>
      <p:graphicFrame>
        <p:nvGraphicFramePr>
          <p:cNvPr id="4" name="Content Placeholder 3"/>
          <p:cNvGraphicFramePr>
            <a:graphicFrameLocks noGrp="1"/>
          </p:cNvGraphicFramePr>
          <p:nvPr>
            <p:ph idx="1"/>
          </p:nvPr>
        </p:nvGraphicFramePr>
        <p:xfrm>
          <a:off x="838200" y="1828800"/>
          <a:ext cx="7010400" cy="38099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33400" y="6248400"/>
            <a:ext cx="8534400" cy="646331"/>
          </a:xfrm>
          <a:prstGeom prst="rect">
            <a:avLst/>
          </a:prstGeom>
        </p:spPr>
        <p:txBody>
          <a:bodyPr wrap="square">
            <a:spAutoFit/>
          </a:bodyPr>
          <a:lstStyle/>
          <a:p>
            <a:pPr algn="r"/>
            <a:r>
              <a:rPr lang="en-US" b="1" dirty="0" smtClean="0"/>
              <a:t>Did you change your primary telecom service provider in the last year?</a:t>
            </a:r>
          </a:p>
          <a:p>
            <a:pPr algn="r"/>
            <a:r>
              <a:rPr lang="en-US" b="1" dirty="0" smtClean="0"/>
              <a:t>(%  low income MEs who use a mobile for business) </a:t>
            </a:r>
            <a:endParaRPr lang="en-US" dirty="0"/>
          </a:p>
        </p:txBody>
      </p:sp>
      <p:sp>
        <p:nvSpPr>
          <p:cNvPr id="5" name="Rounded Rectangle 4"/>
          <p:cNvSpPr/>
          <p:nvPr/>
        </p:nvSpPr>
        <p:spPr>
          <a:xfrm>
            <a:off x="1600200" y="1676400"/>
            <a:ext cx="1600200" cy="3581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lide Number Placeholder 6"/>
          <p:cNvSpPr>
            <a:spLocks noGrp="1"/>
          </p:cNvSpPr>
          <p:nvPr>
            <p:ph type="sldNum" sz="quarter" idx="12"/>
          </p:nvPr>
        </p:nvSpPr>
        <p:spPr/>
        <p:txBody>
          <a:bodyPr/>
          <a:lstStyle/>
          <a:p>
            <a:fld id="{E894C6BE-AE7F-4A0F-BA0C-7C48230C77E4}"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use by </a:t>
            </a:r>
            <a:br>
              <a:rPr lang="en-US" dirty="0" smtClean="0"/>
            </a:br>
            <a:r>
              <a:rPr lang="en-US" dirty="0" smtClean="0"/>
              <a:t>Micro-entrepreneurs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894C6BE-AE7F-4A0F-BA0C-7C48230C77E4}"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vert="horz" lIns="91440" tIns="45720" rIns="91440" bIns="45720" rtlCol="0" anchor="ctr">
            <a:noAutofit/>
          </a:bodyPr>
          <a:lstStyle/>
          <a:p>
            <a:pPr algn="l"/>
            <a:r>
              <a:rPr lang="en-US" sz="3800" b="1" dirty="0"/>
              <a:t>Many have an electricity connection which they use for business</a:t>
            </a:r>
          </a:p>
        </p:txBody>
      </p:sp>
      <p:sp>
        <p:nvSpPr>
          <p:cNvPr id="5" name="TextBox 4"/>
          <p:cNvSpPr txBox="1"/>
          <p:nvPr/>
        </p:nvSpPr>
        <p:spPr>
          <a:xfrm>
            <a:off x="0" y="6211669"/>
            <a:ext cx="9144000" cy="923330"/>
          </a:xfrm>
          <a:prstGeom prst="rect">
            <a:avLst/>
          </a:prstGeom>
          <a:noFill/>
        </p:spPr>
        <p:txBody>
          <a:bodyPr wrap="square" rtlCol="0">
            <a:spAutoFit/>
          </a:bodyPr>
          <a:lstStyle/>
          <a:p>
            <a:pPr lvl="0"/>
            <a:r>
              <a:rPr lang="en-US" b="1" dirty="0" smtClean="0"/>
              <a:t>Do you have an electricity connection which you use for business purpose? </a:t>
            </a:r>
            <a:r>
              <a:rPr lang="en-IN" b="1" dirty="0" smtClean="0"/>
              <a:t>Where electricity can </a:t>
            </a:r>
            <a:r>
              <a:rPr lang="en-US" b="1" dirty="0" smtClean="0"/>
              <a:t>be  from the grid, solar, generator and other sources  ( % low income MEs)</a:t>
            </a:r>
          </a:p>
          <a:p>
            <a:endParaRPr lang="en-US" dirty="0"/>
          </a:p>
        </p:txBody>
      </p:sp>
      <p:graphicFrame>
        <p:nvGraphicFramePr>
          <p:cNvPr id="7" name="Content Placeholder 6"/>
          <p:cNvGraphicFramePr>
            <a:graphicFrameLocks noGrp="1"/>
          </p:cNvGraphicFramePr>
          <p:nvPr>
            <p:ph idx="1"/>
          </p:nvPr>
        </p:nvGraphicFramePr>
        <p:xfrm>
          <a:off x="457200" y="1600201"/>
          <a:ext cx="76200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1295400" y="1752600"/>
            <a:ext cx="1676400" cy="37338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12"/>
          </p:nvPr>
        </p:nvSpPr>
        <p:spPr/>
        <p:txBody>
          <a:bodyPr/>
          <a:lstStyle/>
          <a:p>
            <a:fld id="{E894C6BE-AE7F-4A0F-BA0C-7C48230C77E4}"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Autofit/>
          </a:bodyPr>
          <a:lstStyle/>
          <a:p>
            <a:pPr algn="l"/>
            <a:r>
              <a:rPr lang="en-US" sz="3800" b="1" dirty="0"/>
              <a:t>More on sampling method</a:t>
            </a:r>
          </a:p>
        </p:txBody>
      </p:sp>
      <p:sp>
        <p:nvSpPr>
          <p:cNvPr id="3" name="Content Placeholder 2"/>
          <p:cNvSpPr>
            <a:spLocks noGrp="1"/>
          </p:cNvSpPr>
          <p:nvPr>
            <p:ph idx="1"/>
          </p:nvPr>
        </p:nvSpPr>
        <p:spPr>
          <a:xfrm>
            <a:off x="457200" y="1066800"/>
            <a:ext cx="8229600" cy="5257800"/>
          </a:xfrm>
        </p:spPr>
        <p:txBody>
          <a:bodyPr vert="horz" lIns="91440" tIns="45720" rIns="91440" bIns="45720" rtlCol="0">
            <a:normAutofit fontScale="70000" lnSpcReduction="20000"/>
          </a:bodyPr>
          <a:lstStyle/>
          <a:p>
            <a:r>
              <a:rPr lang="en-US" dirty="0"/>
              <a:t>In each country, two locations were selected. The capital city and another city which is weaker in terms of governance. </a:t>
            </a:r>
          </a:p>
          <a:p>
            <a:endParaRPr lang="en-US" dirty="0"/>
          </a:p>
          <a:p>
            <a:r>
              <a:rPr lang="en-US" dirty="0"/>
              <a:t>In Bangladesh, cities were divided into wards, then mahallas and then streets. Within each mahalla, all the streets were listed alphabetically. Every third street was selected and respondents were found for the study. </a:t>
            </a:r>
          </a:p>
          <a:p>
            <a:endParaRPr lang="en-US" dirty="0"/>
          </a:p>
          <a:p>
            <a:r>
              <a:rPr lang="en-US" dirty="0"/>
              <a:t>As some of the </a:t>
            </a:r>
            <a:r>
              <a:rPr lang="en-US" dirty="0" smtClean="0"/>
              <a:t>enumeration areas (streets/mahallas) </a:t>
            </a:r>
            <a:r>
              <a:rPr lang="en-US" dirty="0"/>
              <a:t>were inaccessible due to incessant hartals (public protests) and governmental restrictions, additional </a:t>
            </a:r>
            <a:r>
              <a:rPr lang="en-US" dirty="0" smtClean="0"/>
              <a:t>enumeration areas were </a:t>
            </a:r>
            <a:r>
              <a:rPr lang="en-US" dirty="0"/>
              <a:t>selected using the similar process. </a:t>
            </a:r>
          </a:p>
          <a:p>
            <a:endParaRPr lang="en-US" dirty="0"/>
          </a:p>
          <a:p>
            <a:r>
              <a:rPr lang="en-US" dirty="0"/>
              <a:t>A Snowballing sample was also used to achieve some difficult quotas (e.g. females or MEs having 4-9 employees)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Those who don’t have electricity don’t see a need for it</a:t>
            </a:r>
          </a:p>
        </p:txBody>
      </p:sp>
      <p:sp>
        <p:nvSpPr>
          <p:cNvPr id="6" name="TextBox 5"/>
          <p:cNvSpPr txBox="1"/>
          <p:nvPr/>
        </p:nvSpPr>
        <p:spPr>
          <a:xfrm>
            <a:off x="0" y="6248400"/>
            <a:ext cx="9144000" cy="923330"/>
          </a:xfrm>
          <a:prstGeom prst="rect">
            <a:avLst/>
          </a:prstGeom>
          <a:noFill/>
        </p:spPr>
        <p:txBody>
          <a:bodyPr wrap="square" rtlCol="0">
            <a:spAutoFit/>
          </a:bodyPr>
          <a:lstStyle/>
          <a:p>
            <a:r>
              <a:rPr lang="en-US" b="1" dirty="0" smtClean="0"/>
              <a:t>What is the main reason for not having electricity connection for business? (% low income MEs who not have electricity for business)</a:t>
            </a:r>
          </a:p>
          <a:p>
            <a:endParaRPr lang="en-US" dirty="0"/>
          </a:p>
        </p:txBody>
      </p:sp>
      <p:sp>
        <p:nvSpPr>
          <p:cNvPr id="9" name="Rounded Rectangle 8"/>
          <p:cNvSpPr/>
          <p:nvPr/>
        </p:nvSpPr>
        <p:spPr>
          <a:xfrm>
            <a:off x="2514600" y="1447800"/>
            <a:ext cx="1600200" cy="31242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1219200" y="1600200"/>
            <a:ext cx="13716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14"/>
          <p:cNvGraphicFramePr>
            <a:graphicFrameLocks noGrp="1"/>
          </p:cNvGraphicFramePr>
          <p:nvPr>
            <p:ph idx="1"/>
          </p:nvPr>
        </p:nvGraphicFramePr>
        <p:xfrm>
          <a:off x="1752600" y="1600200"/>
          <a:ext cx="6781800" cy="4571999"/>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10"/>
          <p:cNvSpPr>
            <a:spLocks noGrp="1"/>
          </p:cNvSpPr>
          <p:nvPr>
            <p:ph type="sldNum" sz="quarter" idx="12"/>
          </p:nvPr>
        </p:nvSpPr>
        <p:spPr/>
        <p:txBody>
          <a:bodyPr/>
          <a:lstStyle/>
          <a:p>
            <a:fld id="{E894C6BE-AE7F-4A0F-BA0C-7C48230C77E4}" type="slidenum">
              <a:rPr lang="en-US" smtClean="0"/>
              <a:pPr/>
              <a:t>50</a:t>
            </a:fld>
            <a:endParaRPr lang="en-US" dirty="0"/>
          </a:p>
        </p:txBody>
      </p:sp>
      <p:graphicFrame>
        <p:nvGraphicFramePr>
          <p:cNvPr id="12" name="Chart 11"/>
          <p:cNvGraphicFramePr/>
          <p:nvPr>
            <p:extLst>
              <p:ext uri="{D42A27DB-BD31-4B8C-83A1-F6EECF244321}">
                <p14:modId xmlns:p14="http://schemas.microsoft.com/office/powerpoint/2010/main" xmlns="" val="3857633217"/>
              </p:ext>
            </p:extLst>
          </p:nvPr>
        </p:nvGraphicFramePr>
        <p:xfrm>
          <a:off x="304800" y="1183178"/>
          <a:ext cx="1066800" cy="129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smtClean="0"/>
              <a:t>Those </a:t>
            </a:r>
            <a:r>
              <a:rPr lang="en-US" sz="3800" b="1" dirty="0"/>
              <a:t>without a need </a:t>
            </a:r>
            <a:r>
              <a:rPr lang="en-US" sz="3800" b="1" dirty="0" smtClean="0"/>
              <a:t>for electricity operate </a:t>
            </a:r>
            <a:r>
              <a:rPr lang="en-US" sz="3800" b="1" dirty="0"/>
              <a:t>from a variable location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9563293"/>
              </p:ext>
            </p:extLst>
          </p:nvPr>
        </p:nvGraphicFramePr>
        <p:xfrm>
          <a:off x="1322416" y="1690255"/>
          <a:ext cx="7620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981200" y="6488668"/>
            <a:ext cx="7467600" cy="369332"/>
          </a:xfrm>
          <a:prstGeom prst="rect">
            <a:avLst/>
          </a:prstGeom>
        </p:spPr>
        <p:txBody>
          <a:bodyPr wrap="square">
            <a:spAutoFit/>
          </a:bodyPr>
          <a:lstStyle/>
          <a:p>
            <a:r>
              <a:rPr lang="en-US" b="1" dirty="0" smtClean="0"/>
              <a:t>Location of the business (%BOP who don’t need electricity for business )</a:t>
            </a:r>
          </a:p>
        </p:txBody>
      </p:sp>
      <p:sp>
        <p:nvSpPr>
          <p:cNvPr id="6" name="Slide Number Placeholder 5"/>
          <p:cNvSpPr>
            <a:spLocks noGrp="1"/>
          </p:cNvSpPr>
          <p:nvPr>
            <p:ph type="sldNum" sz="quarter" idx="12"/>
          </p:nvPr>
        </p:nvSpPr>
        <p:spPr/>
        <p:txBody>
          <a:bodyPr/>
          <a:lstStyle/>
          <a:p>
            <a:fld id="{E894C6BE-AE7F-4A0F-BA0C-7C48230C77E4}" type="slidenum">
              <a:rPr lang="en-US" smtClean="0"/>
              <a:pPr/>
              <a:t>51</a:t>
            </a:fld>
            <a:endParaRPr lang="en-US" dirty="0"/>
          </a:p>
        </p:txBody>
      </p:sp>
      <p:sp>
        <p:nvSpPr>
          <p:cNvPr id="7" name="Rounded Rectangle 6"/>
          <p:cNvSpPr/>
          <p:nvPr/>
        </p:nvSpPr>
        <p:spPr>
          <a:xfrm>
            <a:off x="1752600" y="1524000"/>
            <a:ext cx="1676400" cy="2895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8" name="Chart 7"/>
          <p:cNvGraphicFramePr/>
          <p:nvPr>
            <p:extLst>
              <p:ext uri="{D42A27DB-BD31-4B8C-83A1-F6EECF244321}">
                <p14:modId xmlns:p14="http://schemas.microsoft.com/office/powerpoint/2010/main" xmlns="" val="3312515209"/>
              </p:ext>
            </p:extLst>
          </p:nvPr>
        </p:nvGraphicFramePr>
        <p:xfrm>
          <a:off x="0" y="1371600"/>
          <a:ext cx="1143000" cy="14478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V="1">
            <a:off x="1143000" y="1676400"/>
            <a:ext cx="609600" cy="1524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51% of those who have electricity have a separate connection in BD</a:t>
            </a:r>
          </a:p>
        </p:txBody>
      </p:sp>
      <p:sp>
        <p:nvSpPr>
          <p:cNvPr id="5" name="Rectangle 4"/>
          <p:cNvSpPr/>
          <p:nvPr/>
        </p:nvSpPr>
        <p:spPr>
          <a:xfrm>
            <a:off x="0" y="6211669"/>
            <a:ext cx="9144000" cy="646331"/>
          </a:xfrm>
          <a:prstGeom prst="rect">
            <a:avLst/>
          </a:prstGeom>
        </p:spPr>
        <p:txBody>
          <a:bodyPr wrap="square">
            <a:spAutoFit/>
          </a:bodyPr>
          <a:lstStyle/>
          <a:p>
            <a:pPr algn="r"/>
            <a:r>
              <a:rPr lang="en-US" b="1" dirty="0" smtClean="0"/>
              <a:t>Do you have a separate electricity connection separate for your business?</a:t>
            </a:r>
          </a:p>
          <a:p>
            <a:pPr algn="r"/>
            <a:r>
              <a:rPr lang="en-US" b="1" dirty="0" smtClean="0"/>
              <a:t>(% low income MEs who use electricity for business)</a:t>
            </a:r>
          </a:p>
        </p:txBody>
      </p:sp>
      <p:graphicFrame>
        <p:nvGraphicFramePr>
          <p:cNvPr id="8" name="Content Placeholder 7"/>
          <p:cNvGraphicFramePr>
            <a:graphicFrameLocks noGrp="1"/>
          </p:cNvGraphicFramePr>
          <p:nvPr>
            <p:ph idx="1"/>
          </p:nvPr>
        </p:nvGraphicFramePr>
        <p:xfrm>
          <a:off x="1219200" y="1676400"/>
          <a:ext cx="6858000" cy="4191001"/>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1905000" y="1600200"/>
            <a:ext cx="1676400" cy="38862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12"/>
          </p:nvPr>
        </p:nvSpPr>
        <p:spPr/>
        <p:txBody>
          <a:bodyPr/>
          <a:lstStyle/>
          <a:p>
            <a:fld id="{E894C6BE-AE7F-4A0F-BA0C-7C48230C77E4}"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vert="horz" lIns="91440" tIns="45720" rIns="91440" bIns="45720" rtlCol="0" anchor="ctr">
            <a:noAutofit/>
          </a:bodyPr>
          <a:lstStyle/>
          <a:p>
            <a:pPr algn="l"/>
            <a:r>
              <a:rPr lang="en-US" sz="3800" b="1" dirty="0"/>
              <a:t>55% in BD have a separate connection for business because it is a requirement</a:t>
            </a:r>
            <a:br>
              <a:rPr lang="en-US" sz="3800" b="1" dirty="0"/>
            </a:br>
            <a:endParaRPr lang="en-US" sz="3800" b="1" dirty="0"/>
          </a:p>
        </p:txBody>
      </p:sp>
      <p:graphicFrame>
        <p:nvGraphicFramePr>
          <p:cNvPr id="4" name="Content Placeholder 3"/>
          <p:cNvGraphicFramePr>
            <a:graphicFrameLocks noGrp="1"/>
          </p:cNvGraphicFramePr>
          <p:nvPr>
            <p:ph idx="1"/>
          </p:nvPr>
        </p:nvGraphicFramePr>
        <p:xfrm>
          <a:off x="1676400" y="1752600"/>
          <a:ext cx="7086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52400" y="6211669"/>
            <a:ext cx="9296400" cy="646331"/>
          </a:xfrm>
          <a:prstGeom prst="rect">
            <a:avLst/>
          </a:prstGeom>
        </p:spPr>
        <p:txBody>
          <a:bodyPr wrap="square">
            <a:spAutoFit/>
          </a:bodyPr>
          <a:lstStyle/>
          <a:p>
            <a:pPr algn="r"/>
            <a:r>
              <a:rPr lang="en-US" b="1" dirty="0" smtClean="0"/>
              <a:t>Please tell us the most important reason for having a separate electricity supply for your business? </a:t>
            </a:r>
            <a:r>
              <a:rPr lang="en-US" b="1" dirty="0" smtClean="0">
                <a:cs typeface="Calibri"/>
              </a:rPr>
              <a:t>(</a:t>
            </a:r>
            <a:r>
              <a:rPr lang="en-US" b="1" dirty="0" smtClean="0"/>
              <a:t>%  low income MEs who have separate connection for business)</a:t>
            </a:r>
          </a:p>
        </p:txBody>
      </p:sp>
      <p:sp>
        <p:nvSpPr>
          <p:cNvPr id="7" name="Rounded Rectangle 6"/>
          <p:cNvSpPr/>
          <p:nvPr/>
        </p:nvSpPr>
        <p:spPr>
          <a:xfrm>
            <a:off x="2438400" y="1676400"/>
            <a:ext cx="1524000" cy="30480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1143000" y="1676400"/>
            <a:ext cx="1295400" cy="1524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E894C6BE-AE7F-4A0F-BA0C-7C48230C77E4}" type="slidenum">
              <a:rPr lang="en-US" smtClean="0"/>
              <a:pPr/>
              <a:t>53</a:t>
            </a:fld>
            <a:endParaRPr lang="en-US" dirty="0"/>
          </a:p>
        </p:txBody>
      </p:sp>
      <p:graphicFrame>
        <p:nvGraphicFramePr>
          <p:cNvPr id="10" name="Chart 9"/>
          <p:cNvGraphicFramePr/>
          <p:nvPr>
            <p:extLst>
              <p:ext uri="{D42A27DB-BD31-4B8C-83A1-F6EECF244321}">
                <p14:modId xmlns:p14="http://schemas.microsoft.com/office/powerpoint/2010/main" xmlns="" val="1105958413"/>
              </p:ext>
            </p:extLst>
          </p:nvPr>
        </p:nvGraphicFramePr>
        <p:xfrm>
          <a:off x="0" y="1371600"/>
          <a:ext cx="1524000" cy="1219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Many IN BD have a shared electricity connection because they have no choice</a:t>
            </a:r>
          </a:p>
        </p:txBody>
      </p:sp>
      <p:sp>
        <p:nvSpPr>
          <p:cNvPr id="4" name="Rectangle 3"/>
          <p:cNvSpPr/>
          <p:nvPr/>
        </p:nvSpPr>
        <p:spPr>
          <a:xfrm>
            <a:off x="0" y="6019800"/>
            <a:ext cx="9144000" cy="923330"/>
          </a:xfrm>
          <a:prstGeom prst="rect">
            <a:avLst/>
          </a:prstGeom>
        </p:spPr>
        <p:txBody>
          <a:bodyPr wrap="square">
            <a:spAutoFit/>
          </a:bodyPr>
          <a:lstStyle/>
          <a:p>
            <a:pPr algn="r"/>
            <a:r>
              <a:rPr lang="en-US" b="1" dirty="0" smtClean="0">
                <a:cs typeface="Calibri"/>
              </a:rPr>
              <a:t> </a:t>
            </a:r>
            <a:r>
              <a:rPr lang="en-US" b="1" dirty="0" smtClean="0"/>
              <a:t>Please tell us the most important reason for having a shared connection [as a part of home or somebody’s home/business] for your business? </a:t>
            </a:r>
            <a:r>
              <a:rPr lang="en-US" b="1" dirty="0" smtClean="0">
                <a:cs typeface="Calibri"/>
              </a:rPr>
              <a:t>(% </a:t>
            </a:r>
            <a:r>
              <a:rPr lang="en-US" b="1" dirty="0" smtClean="0"/>
              <a:t>low income MEs who have a shared connection for business)</a:t>
            </a:r>
            <a:endParaRPr lang="en-US" b="1" dirty="0">
              <a:cs typeface="Calibri"/>
            </a:endParaRPr>
          </a:p>
        </p:txBody>
      </p:sp>
      <p:graphicFrame>
        <p:nvGraphicFramePr>
          <p:cNvPr id="7" name="Content Placeholder 6"/>
          <p:cNvGraphicFramePr>
            <a:graphicFrameLocks noGrp="1"/>
          </p:cNvGraphicFramePr>
          <p:nvPr>
            <p:ph idx="1"/>
          </p:nvPr>
        </p:nvGraphicFramePr>
        <p:xfrm>
          <a:off x="1981200" y="1752600"/>
          <a:ext cx="6934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2743200" y="1676400"/>
            <a:ext cx="1600200" cy="2895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flipV="1">
            <a:off x="1295400" y="1828800"/>
            <a:ext cx="1447800" cy="5334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E894C6BE-AE7F-4A0F-BA0C-7C48230C77E4}" type="slidenum">
              <a:rPr lang="en-US" smtClean="0"/>
              <a:pPr/>
              <a:t>54</a:t>
            </a:fld>
            <a:endParaRPr lang="en-US" dirty="0"/>
          </a:p>
        </p:txBody>
      </p:sp>
      <p:graphicFrame>
        <p:nvGraphicFramePr>
          <p:cNvPr id="13" name="Chart 12"/>
          <p:cNvGraphicFramePr/>
          <p:nvPr>
            <p:extLst>
              <p:ext uri="{D42A27DB-BD31-4B8C-83A1-F6EECF244321}">
                <p14:modId xmlns:p14="http://schemas.microsoft.com/office/powerpoint/2010/main" xmlns="" val="1633762487"/>
              </p:ext>
            </p:extLst>
          </p:nvPr>
        </p:nvGraphicFramePr>
        <p:xfrm>
          <a:off x="228600" y="1708265"/>
          <a:ext cx="1524000" cy="182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smtClean="0"/>
              <a:t>Most MEs BD, LK on the grid. Battery</a:t>
            </a:r>
            <a:r>
              <a:rPr lang="en-US" sz="3800" b="1" dirty="0"/>
              <a:t>/ generators mainly used in IN</a:t>
            </a:r>
          </a:p>
        </p:txBody>
      </p:sp>
      <p:sp>
        <p:nvSpPr>
          <p:cNvPr id="6" name="TextBox 5"/>
          <p:cNvSpPr txBox="1"/>
          <p:nvPr/>
        </p:nvSpPr>
        <p:spPr>
          <a:xfrm>
            <a:off x="0" y="6211669"/>
            <a:ext cx="9144000" cy="923330"/>
          </a:xfrm>
          <a:prstGeom prst="rect">
            <a:avLst/>
          </a:prstGeom>
          <a:noFill/>
        </p:spPr>
        <p:txBody>
          <a:bodyPr wrap="square" rtlCol="0">
            <a:spAutoFit/>
          </a:bodyPr>
          <a:lstStyle/>
          <a:p>
            <a:r>
              <a:rPr lang="en-US" b="1" dirty="0" smtClean="0"/>
              <a:t>Who is the main supplier of electricity to you? (% low income MEs who use electricity for business)</a:t>
            </a:r>
          </a:p>
          <a:p>
            <a:endParaRPr lang="en-US" dirty="0"/>
          </a:p>
        </p:txBody>
      </p:sp>
      <p:sp>
        <p:nvSpPr>
          <p:cNvPr id="7" name="Rounded Rectangle 6"/>
          <p:cNvSpPr/>
          <p:nvPr/>
        </p:nvSpPr>
        <p:spPr>
          <a:xfrm>
            <a:off x="1219200" y="1524000"/>
            <a:ext cx="1828800" cy="3581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9" name="Content Placeholder 8"/>
          <p:cNvGraphicFramePr>
            <a:graphicFrameLocks noGrp="1"/>
          </p:cNvGraphicFramePr>
          <p:nvPr>
            <p:ph idx="1"/>
          </p:nvPr>
        </p:nvGraphicFramePr>
        <p:xfrm>
          <a:off x="457200" y="1600200"/>
          <a:ext cx="7696200" cy="3886199"/>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E894C6BE-AE7F-4A0F-BA0C-7C48230C77E4}"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5" name="TextBox 4"/>
          <p:cNvSpPr txBox="1"/>
          <p:nvPr/>
        </p:nvSpPr>
        <p:spPr>
          <a:xfrm>
            <a:off x="0" y="6287869"/>
            <a:ext cx="9144000" cy="646331"/>
          </a:xfrm>
          <a:prstGeom prst="rect">
            <a:avLst/>
          </a:prstGeom>
          <a:noFill/>
        </p:spPr>
        <p:txBody>
          <a:bodyPr wrap="square" rtlCol="0">
            <a:spAutoFit/>
          </a:bodyPr>
          <a:lstStyle/>
          <a:p>
            <a:pPr algn="r"/>
            <a:r>
              <a:rPr lang="en-US" b="1" dirty="0" smtClean="0"/>
              <a:t>Is the electricity connection in your/or your business’s name? </a:t>
            </a:r>
          </a:p>
          <a:p>
            <a:pPr algn="r"/>
            <a:r>
              <a:rPr lang="en-US" b="1" dirty="0" smtClean="0"/>
              <a:t>(%  low income MEs  who use electricity for business with supply from electricity co.)</a:t>
            </a:r>
            <a:endParaRPr lang="en-US" dirty="0"/>
          </a:p>
        </p:txBody>
      </p:sp>
      <p:sp>
        <p:nvSpPr>
          <p:cNvPr id="6" name="TextBox 5"/>
          <p:cNvSpPr txBox="1"/>
          <p:nvPr/>
        </p:nvSpPr>
        <p:spPr>
          <a:xfrm>
            <a:off x="609600" y="304800"/>
            <a:ext cx="8001000" cy="1261884"/>
          </a:xfrm>
          <a:prstGeom prst="rect">
            <a:avLst/>
          </a:prstGeom>
        </p:spPr>
        <p:txBody>
          <a:bodyPr vert="horz" lIns="91440" tIns="45720" rIns="91440" bIns="45720" rtlCol="0" anchor="ctr">
            <a:noAutofit/>
          </a:bodyPr>
          <a:lstStyle>
            <a:lvl1pPr>
              <a:spcBef>
                <a:spcPct val="0"/>
              </a:spcBef>
              <a:buNone/>
              <a:defRPr sz="3800" b="1">
                <a:latin typeface="+mj-lt"/>
                <a:ea typeface="+mj-ea"/>
                <a:cs typeface="+mj-cs"/>
              </a:defRPr>
            </a:lvl1pPr>
          </a:lstStyle>
          <a:p>
            <a:r>
              <a:rPr lang="en-US" dirty="0"/>
              <a:t>29% of BD MEs have the connection in their name</a:t>
            </a:r>
          </a:p>
        </p:txBody>
      </p:sp>
      <p:sp>
        <p:nvSpPr>
          <p:cNvPr id="10" name="Rounded Rectangle 9"/>
          <p:cNvSpPr/>
          <p:nvPr/>
        </p:nvSpPr>
        <p:spPr>
          <a:xfrm>
            <a:off x="1447800" y="1828800"/>
            <a:ext cx="1600200" cy="3657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9" name="Content Placeholder 8"/>
          <p:cNvGraphicFramePr>
            <a:graphicFrameLocks noGrp="1"/>
          </p:cNvGraphicFramePr>
          <p:nvPr>
            <p:ph idx="1"/>
          </p:nvPr>
        </p:nvGraphicFramePr>
        <p:xfrm>
          <a:off x="533400" y="1981200"/>
          <a:ext cx="8077200" cy="3886199"/>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E894C6BE-AE7F-4A0F-BA0C-7C48230C77E4}"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More people in BD weak cities have the connection in their name</a:t>
            </a:r>
          </a:p>
        </p:txBody>
      </p:sp>
      <p:graphicFrame>
        <p:nvGraphicFramePr>
          <p:cNvPr id="4" name="Content Placeholder 3"/>
          <p:cNvGraphicFramePr>
            <a:graphicFrameLocks noGrp="1"/>
          </p:cNvGraphicFramePr>
          <p:nvPr>
            <p:ph idx="1"/>
          </p:nvPr>
        </p:nvGraphicFramePr>
        <p:xfrm>
          <a:off x="914400" y="1828800"/>
          <a:ext cx="73914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096000"/>
            <a:ext cx="9144000" cy="646331"/>
          </a:xfrm>
          <a:prstGeom prst="rect">
            <a:avLst/>
          </a:prstGeom>
          <a:noFill/>
        </p:spPr>
        <p:txBody>
          <a:bodyPr wrap="square" rtlCol="0">
            <a:spAutoFit/>
          </a:bodyPr>
          <a:lstStyle/>
          <a:p>
            <a:pPr algn="r"/>
            <a:r>
              <a:rPr lang="en-US" b="1" dirty="0" smtClean="0"/>
              <a:t>Is the electricity connection in your/or your business’s name? </a:t>
            </a:r>
          </a:p>
          <a:p>
            <a:pPr algn="r"/>
            <a:r>
              <a:rPr lang="en-US" b="1" dirty="0" smtClean="0"/>
              <a:t>(%  low income MEs  who use electricity for business with supply from electricity co.)</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vert="horz" lIns="91440" tIns="45720" rIns="91440" bIns="45720" rtlCol="0" anchor="ctr">
            <a:noAutofit/>
          </a:bodyPr>
          <a:lstStyle/>
          <a:p>
            <a:pPr algn="l"/>
            <a:r>
              <a:rPr lang="en-US" sz="3800" b="1" dirty="0"/>
              <a:t>Most can’t change the name because connection is in landlord’s name</a:t>
            </a:r>
            <a:br>
              <a:rPr lang="en-US" sz="3800" b="1" dirty="0"/>
            </a:br>
            <a:endParaRPr lang="en-US" sz="3800" b="1" dirty="0"/>
          </a:p>
        </p:txBody>
      </p:sp>
      <p:sp>
        <p:nvSpPr>
          <p:cNvPr id="4" name="TextBox 3"/>
          <p:cNvSpPr txBox="1"/>
          <p:nvPr/>
        </p:nvSpPr>
        <p:spPr>
          <a:xfrm>
            <a:off x="0" y="6248400"/>
            <a:ext cx="9144000" cy="923330"/>
          </a:xfrm>
          <a:prstGeom prst="rect">
            <a:avLst/>
          </a:prstGeom>
          <a:noFill/>
        </p:spPr>
        <p:txBody>
          <a:bodyPr wrap="square" rtlCol="0">
            <a:spAutoFit/>
          </a:bodyPr>
          <a:lstStyle/>
          <a:p>
            <a:pPr algn="r"/>
            <a:r>
              <a:rPr lang="en-US" b="1" dirty="0" smtClean="0"/>
              <a:t>Please tell us the most important reason for not having connection in your name </a:t>
            </a:r>
          </a:p>
          <a:p>
            <a:pPr algn="r"/>
            <a:r>
              <a:rPr lang="en-US" b="1" dirty="0" smtClean="0"/>
              <a:t>(% low income MEs  who don’t have the connection in their name)</a:t>
            </a:r>
            <a:endParaRPr lang="en-US" dirty="0" smtClean="0"/>
          </a:p>
          <a:p>
            <a:endParaRPr lang="en-US" dirty="0"/>
          </a:p>
        </p:txBody>
      </p:sp>
      <p:graphicFrame>
        <p:nvGraphicFramePr>
          <p:cNvPr id="8" name="Content Placeholder 7"/>
          <p:cNvGraphicFramePr>
            <a:graphicFrameLocks noGrp="1"/>
          </p:cNvGraphicFramePr>
          <p:nvPr>
            <p:ph idx="1"/>
          </p:nvPr>
        </p:nvGraphicFramePr>
        <p:xfrm>
          <a:off x="1752600" y="1676400"/>
          <a:ext cx="6934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2438400" y="1600200"/>
            <a:ext cx="1676400" cy="2514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990600" y="1371600"/>
            <a:ext cx="1524000" cy="3810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E894C6BE-AE7F-4A0F-BA0C-7C48230C77E4}" type="slidenum">
              <a:rPr lang="en-US" smtClean="0"/>
              <a:pPr/>
              <a:t>58</a:t>
            </a:fld>
            <a:endParaRPr lang="en-US" dirty="0"/>
          </a:p>
        </p:txBody>
      </p:sp>
      <p:graphicFrame>
        <p:nvGraphicFramePr>
          <p:cNvPr id="12" name="Chart 11"/>
          <p:cNvGraphicFramePr/>
          <p:nvPr/>
        </p:nvGraphicFramePr>
        <p:xfrm>
          <a:off x="0" y="914400"/>
          <a:ext cx="1524000" cy="144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Connection been in landlord’s name is bigger barrier in BD strong city</a:t>
            </a:r>
          </a:p>
        </p:txBody>
      </p:sp>
      <p:graphicFrame>
        <p:nvGraphicFramePr>
          <p:cNvPr id="4" name="Content Placeholder 3"/>
          <p:cNvGraphicFramePr>
            <a:graphicFrameLocks noGrp="1"/>
          </p:cNvGraphicFramePr>
          <p:nvPr>
            <p:ph idx="1"/>
          </p:nvPr>
        </p:nvGraphicFramePr>
        <p:xfrm>
          <a:off x="1219200" y="1600201"/>
          <a:ext cx="74676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248400"/>
            <a:ext cx="9144000" cy="923330"/>
          </a:xfrm>
          <a:prstGeom prst="rect">
            <a:avLst/>
          </a:prstGeom>
          <a:noFill/>
        </p:spPr>
        <p:txBody>
          <a:bodyPr wrap="square" rtlCol="0">
            <a:spAutoFit/>
          </a:bodyPr>
          <a:lstStyle/>
          <a:p>
            <a:pPr algn="r"/>
            <a:r>
              <a:rPr lang="en-US" b="1" dirty="0" smtClean="0"/>
              <a:t>Please tell us the most important reason for not having connection in your name </a:t>
            </a:r>
          </a:p>
          <a:p>
            <a:pPr algn="r"/>
            <a:r>
              <a:rPr lang="en-US" b="1" dirty="0" smtClean="0"/>
              <a:t>(% low income MEs  who don’t have the connection in their name)</a:t>
            </a:r>
            <a:endParaRPr lang="en-US" dirty="0" smtClean="0"/>
          </a:p>
          <a:p>
            <a:endParaRPr lang="en-US" dirty="0"/>
          </a:p>
        </p:txBody>
      </p:sp>
      <p:graphicFrame>
        <p:nvGraphicFramePr>
          <p:cNvPr id="6" name="Chart 5"/>
          <p:cNvGraphicFramePr/>
          <p:nvPr>
            <p:extLst>
              <p:ext uri="{D42A27DB-BD31-4B8C-83A1-F6EECF244321}">
                <p14:modId xmlns:p14="http://schemas.microsoft.com/office/powerpoint/2010/main" xmlns="" val="1500472854"/>
              </p:ext>
            </p:extLst>
          </p:nvPr>
        </p:nvGraphicFramePr>
        <p:xfrm>
          <a:off x="-4156" y="1320338"/>
          <a:ext cx="1219200" cy="129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1752600" y="1524000"/>
            <a:ext cx="2209800" cy="2514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838200" y="1676400"/>
            <a:ext cx="9144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143000"/>
          </a:xfrm>
        </p:spPr>
        <p:txBody>
          <a:bodyPr vert="horz" lIns="91440" tIns="45720" rIns="91440" bIns="45720" rtlCol="0" anchor="ctr">
            <a:noAutofit/>
          </a:bodyPr>
          <a:lstStyle/>
          <a:p>
            <a:pPr algn="l"/>
            <a:r>
              <a:rPr lang="en-US" sz="3800" b="1" dirty="0"/>
              <a:t>Quantitative study: 3180 MEs surveyed.  915 in Bangladesh</a:t>
            </a:r>
          </a:p>
        </p:txBody>
      </p:sp>
      <p:graphicFrame>
        <p:nvGraphicFramePr>
          <p:cNvPr id="6" name="Content Placeholder 5"/>
          <p:cNvGraphicFramePr>
            <a:graphicFrameLocks noGrp="1"/>
          </p:cNvGraphicFramePr>
          <p:nvPr>
            <p:ph idx="1"/>
          </p:nvPr>
        </p:nvGraphicFramePr>
        <p:xfrm>
          <a:off x="1066800" y="1447800"/>
          <a:ext cx="7315199" cy="361405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368703" y="2362200"/>
            <a:ext cx="1775297" cy="1200329"/>
          </a:xfrm>
          <a:prstGeom prst="rect">
            <a:avLst/>
          </a:prstGeom>
          <a:noFill/>
        </p:spPr>
        <p:txBody>
          <a:bodyPr wrap="square" rtlCol="0">
            <a:spAutoFit/>
          </a:bodyPr>
          <a:lstStyle/>
          <a:p>
            <a:pPr algn="ctr"/>
            <a:r>
              <a:rPr lang="en-US" dirty="0" smtClean="0"/>
              <a:t>Kurunegala, Kuliyapitiya, Puttalam &amp; Chilaw</a:t>
            </a:r>
            <a:endParaRPr lang="en-US" dirty="0"/>
          </a:p>
        </p:txBody>
      </p:sp>
      <p:sp>
        <p:nvSpPr>
          <p:cNvPr id="8" name="TextBox 7"/>
          <p:cNvSpPr txBox="1"/>
          <p:nvPr/>
        </p:nvSpPr>
        <p:spPr>
          <a:xfrm>
            <a:off x="7543800" y="3962400"/>
            <a:ext cx="1117600" cy="369332"/>
          </a:xfrm>
          <a:prstGeom prst="rect">
            <a:avLst/>
          </a:prstGeom>
          <a:noFill/>
        </p:spPr>
        <p:txBody>
          <a:bodyPr wrap="square" rtlCol="0">
            <a:spAutoFit/>
          </a:bodyPr>
          <a:lstStyle/>
          <a:p>
            <a:r>
              <a:rPr lang="en-US" dirty="0" smtClean="0"/>
              <a:t>Colombo</a:t>
            </a:r>
            <a:endParaRPr lang="en-US" dirty="0"/>
          </a:p>
        </p:txBody>
      </p:sp>
      <p:sp>
        <p:nvSpPr>
          <p:cNvPr id="9" name="TextBox 8"/>
          <p:cNvSpPr txBox="1"/>
          <p:nvPr/>
        </p:nvSpPr>
        <p:spPr>
          <a:xfrm>
            <a:off x="5334000" y="3429000"/>
            <a:ext cx="972457" cy="369332"/>
          </a:xfrm>
          <a:prstGeom prst="rect">
            <a:avLst/>
          </a:prstGeom>
          <a:noFill/>
        </p:spPr>
        <p:txBody>
          <a:bodyPr wrap="square" rtlCol="0">
            <a:spAutoFit/>
          </a:bodyPr>
          <a:lstStyle/>
          <a:p>
            <a:r>
              <a:rPr lang="en-US" dirty="0" smtClean="0"/>
              <a:t>Delhi</a:t>
            </a:r>
            <a:endParaRPr lang="en-US" dirty="0"/>
          </a:p>
        </p:txBody>
      </p:sp>
      <p:sp>
        <p:nvSpPr>
          <p:cNvPr id="10" name="TextBox 9"/>
          <p:cNvSpPr txBox="1"/>
          <p:nvPr/>
        </p:nvSpPr>
        <p:spPr>
          <a:xfrm>
            <a:off x="5334000" y="1981200"/>
            <a:ext cx="972457" cy="369332"/>
          </a:xfrm>
          <a:prstGeom prst="rect">
            <a:avLst/>
          </a:prstGeom>
          <a:noFill/>
        </p:spPr>
        <p:txBody>
          <a:bodyPr wrap="square" rtlCol="0">
            <a:spAutoFit/>
          </a:bodyPr>
          <a:lstStyle/>
          <a:p>
            <a:r>
              <a:rPr lang="en-US" dirty="0" smtClean="0"/>
              <a:t>Patna</a:t>
            </a:r>
            <a:endParaRPr lang="en-US" dirty="0"/>
          </a:p>
        </p:txBody>
      </p:sp>
      <p:sp>
        <p:nvSpPr>
          <p:cNvPr id="11" name="TextBox 10"/>
          <p:cNvSpPr txBox="1"/>
          <p:nvPr/>
        </p:nvSpPr>
        <p:spPr>
          <a:xfrm>
            <a:off x="2133600" y="1981200"/>
            <a:ext cx="1016000" cy="369332"/>
          </a:xfrm>
          <a:prstGeom prst="rect">
            <a:avLst/>
          </a:prstGeom>
          <a:noFill/>
        </p:spPr>
        <p:txBody>
          <a:bodyPr wrap="square" rtlCol="0">
            <a:spAutoFit/>
          </a:bodyPr>
          <a:lstStyle/>
          <a:p>
            <a:r>
              <a:rPr lang="en-US" dirty="0" smtClean="0"/>
              <a:t>915</a:t>
            </a:r>
            <a:endParaRPr lang="en-US" dirty="0"/>
          </a:p>
        </p:txBody>
      </p:sp>
      <p:sp>
        <p:nvSpPr>
          <p:cNvPr id="12" name="TextBox 11"/>
          <p:cNvSpPr txBox="1"/>
          <p:nvPr/>
        </p:nvSpPr>
        <p:spPr>
          <a:xfrm>
            <a:off x="4343400" y="1447800"/>
            <a:ext cx="812800" cy="369332"/>
          </a:xfrm>
          <a:prstGeom prst="rect">
            <a:avLst/>
          </a:prstGeom>
          <a:noFill/>
        </p:spPr>
        <p:txBody>
          <a:bodyPr wrap="square" rtlCol="0">
            <a:spAutoFit/>
          </a:bodyPr>
          <a:lstStyle/>
          <a:p>
            <a:r>
              <a:rPr lang="en-US" dirty="0" smtClean="0"/>
              <a:t>1279</a:t>
            </a:r>
            <a:endParaRPr lang="en-US" dirty="0"/>
          </a:p>
        </p:txBody>
      </p:sp>
      <p:sp>
        <p:nvSpPr>
          <p:cNvPr id="13" name="TextBox 12"/>
          <p:cNvSpPr txBox="1"/>
          <p:nvPr/>
        </p:nvSpPr>
        <p:spPr>
          <a:xfrm>
            <a:off x="6781800" y="1981200"/>
            <a:ext cx="711200" cy="369332"/>
          </a:xfrm>
          <a:prstGeom prst="rect">
            <a:avLst/>
          </a:prstGeom>
          <a:noFill/>
        </p:spPr>
        <p:txBody>
          <a:bodyPr wrap="square" rtlCol="0">
            <a:spAutoFit/>
          </a:bodyPr>
          <a:lstStyle/>
          <a:p>
            <a:r>
              <a:rPr lang="en-US" dirty="0" smtClean="0"/>
              <a:t>986</a:t>
            </a:r>
            <a:endParaRPr lang="en-US" dirty="0"/>
          </a:p>
        </p:txBody>
      </p:sp>
      <p:sp>
        <p:nvSpPr>
          <p:cNvPr id="14" name="Rectangle 13"/>
          <p:cNvSpPr/>
          <p:nvPr/>
        </p:nvSpPr>
        <p:spPr>
          <a:xfrm>
            <a:off x="381000" y="2743200"/>
            <a:ext cx="1524000" cy="646331"/>
          </a:xfrm>
          <a:prstGeom prst="rect">
            <a:avLst/>
          </a:prstGeom>
        </p:spPr>
        <p:txBody>
          <a:bodyPr wrap="square">
            <a:spAutoFit/>
          </a:bodyPr>
          <a:lstStyle/>
          <a:p>
            <a:pPr algn="ctr"/>
            <a:r>
              <a:rPr lang="en-US" dirty="0" smtClean="0"/>
              <a:t>Gaibandha &amp; Kurigram</a:t>
            </a:r>
            <a:endParaRPr lang="en-US" dirty="0"/>
          </a:p>
        </p:txBody>
      </p:sp>
      <p:sp>
        <p:nvSpPr>
          <p:cNvPr id="15" name="Rounded Rectangle 14"/>
          <p:cNvSpPr/>
          <p:nvPr/>
        </p:nvSpPr>
        <p:spPr>
          <a:xfrm>
            <a:off x="533400" y="1447800"/>
            <a:ext cx="2971800" cy="3657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vert="horz" lIns="91440" tIns="45720" rIns="91440" bIns="45720" rtlCol="0" anchor="ctr">
            <a:noAutofit/>
          </a:bodyPr>
          <a:lstStyle/>
          <a:p>
            <a:pPr algn="l"/>
            <a:r>
              <a:rPr lang="en-US" sz="3800" b="1" dirty="0"/>
              <a:t>BD and IN grid electricity customers pay half the amount as in LK</a:t>
            </a:r>
            <a:br>
              <a:rPr lang="en-US" sz="3800" b="1" dirty="0"/>
            </a:br>
            <a:endParaRPr lang="en-US" sz="3800" b="1" dirty="0"/>
          </a:p>
        </p:txBody>
      </p:sp>
      <p:sp>
        <p:nvSpPr>
          <p:cNvPr id="5" name="TextBox 4"/>
          <p:cNvSpPr txBox="1"/>
          <p:nvPr/>
        </p:nvSpPr>
        <p:spPr>
          <a:xfrm>
            <a:off x="762000" y="3048000"/>
            <a:ext cx="754743" cy="369332"/>
          </a:xfrm>
          <a:prstGeom prst="rect">
            <a:avLst/>
          </a:prstGeom>
          <a:noFill/>
        </p:spPr>
        <p:txBody>
          <a:bodyPr wrap="square" rtlCol="0">
            <a:spAutoFit/>
          </a:bodyPr>
          <a:lstStyle/>
          <a:p>
            <a:r>
              <a:rPr lang="en-US" dirty="0" smtClean="0"/>
              <a:t>USD</a:t>
            </a:r>
            <a:endParaRPr lang="en-US" dirty="0"/>
          </a:p>
        </p:txBody>
      </p:sp>
      <p:sp>
        <p:nvSpPr>
          <p:cNvPr id="6" name="TextBox 5"/>
          <p:cNvSpPr txBox="1"/>
          <p:nvPr/>
        </p:nvSpPr>
        <p:spPr>
          <a:xfrm>
            <a:off x="560777" y="6257836"/>
            <a:ext cx="8583223" cy="584775"/>
          </a:xfrm>
          <a:prstGeom prst="rect">
            <a:avLst/>
          </a:prstGeom>
          <a:noFill/>
        </p:spPr>
        <p:txBody>
          <a:bodyPr wrap="square" rtlCol="0">
            <a:spAutoFit/>
          </a:bodyPr>
          <a:lstStyle/>
          <a:p>
            <a:pPr algn="r"/>
            <a:r>
              <a:rPr lang="en-US" sz="1600" b="1" dirty="0" smtClean="0"/>
              <a:t>How much is your average monthly electricity bill</a:t>
            </a:r>
            <a:r>
              <a:rPr lang="en-US" sz="1600" dirty="0" smtClean="0"/>
              <a:t>?</a:t>
            </a:r>
          </a:p>
          <a:p>
            <a:pPr algn="r"/>
            <a:r>
              <a:rPr lang="en-US" sz="1600" b="1" dirty="0" smtClean="0"/>
              <a:t>(% low income MEs  who use electricity for business with supply from electricity co.)</a:t>
            </a:r>
            <a:endParaRPr lang="en-US" sz="1700" dirty="0">
              <a:latin typeface="Calibri"/>
              <a:cs typeface="Calibri"/>
            </a:endParaRPr>
          </a:p>
        </p:txBody>
      </p:sp>
      <p:graphicFrame>
        <p:nvGraphicFramePr>
          <p:cNvPr id="8" name="Content Placeholder 7"/>
          <p:cNvGraphicFramePr>
            <a:graphicFrameLocks noGrp="1"/>
          </p:cNvGraphicFramePr>
          <p:nvPr>
            <p:ph idx="1"/>
          </p:nvPr>
        </p:nvGraphicFramePr>
        <p:xfrm>
          <a:off x="1295400" y="2133600"/>
          <a:ext cx="7162800"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362200" y="1676400"/>
            <a:ext cx="838200" cy="646331"/>
          </a:xfrm>
          <a:prstGeom prst="rect">
            <a:avLst/>
          </a:prstGeom>
          <a:noFill/>
        </p:spPr>
        <p:txBody>
          <a:bodyPr wrap="square" rtlCol="0">
            <a:spAutoFit/>
          </a:bodyPr>
          <a:lstStyle/>
          <a:p>
            <a:pPr algn="ctr"/>
            <a:r>
              <a:rPr lang="en-US" dirty="0" smtClean="0"/>
              <a:t>Taka  734</a:t>
            </a:r>
            <a:endParaRPr lang="en-US" dirty="0"/>
          </a:p>
        </p:txBody>
      </p:sp>
      <p:sp>
        <p:nvSpPr>
          <p:cNvPr id="10" name="Rounded Rectangle 9"/>
          <p:cNvSpPr/>
          <p:nvPr/>
        </p:nvSpPr>
        <p:spPr>
          <a:xfrm>
            <a:off x="1905000" y="1600200"/>
            <a:ext cx="1752600" cy="3200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Slide Number Placeholder 10"/>
          <p:cNvSpPr>
            <a:spLocks noGrp="1"/>
          </p:cNvSpPr>
          <p:nvPr>
            <p:ph type="sldNum" sz="quarter" idx="12"/>
          </p:nvPr>
        </p:nvSpPr>
        <p:spPr/>
        <p:txBody>
          <a:bodyPr/>
          <a:lstStyle/>
          <a:p>
            <a:fld id="{E894C6BE-AE7F-4A0F-BA0C-7C48230C77E4}" type="slidenum">
              <a:rPr lang="en-US" smtClean="0"/>
              <a:pPr/>
              <a:t>60</a:t>
            </a:fld>
            <a:endParaRPr lang="en-US" dirty="0"/>
          </a:p>
        </p:txBody>
      </p:sp>
      <p:graphicFrame>
        <p:nvGraphicFramePr>
          <p:cNvPr id="12" name="Table 11"/>
          <p:cNvGraphicFramePr>
            <a:graphicFrameLocks noGrp="1"/>
          </p:cNvGraphicFramePr>
          <p:nvPr/>
        </p:nvGraphicFramePr>
        <p:xfrm>
          <a:off x="685800" y="5105400"/>
          <a:ext cx="7467600" cy="812800"/>
        </p:xfrm>
        <a:graphic>
          <a:graphicData uri="http://schemas.openxmlformats.org/drawingml/2006/table">
            <a:tbl>
              <a:tblPr firstRow="1" bandRow="1">
                <a:tableStyleId>{5C22544A-7EE6-4342-B048-85BDC9FD1C3A}</a:tableStyleId>
              </a:tblPr>
              <a:tblGrid>
                <a:gridCol w="4114800"/>
                <a:gridCol w="1662023"/>
                <a:gridCol w="1690777"/>
              </a:tblGrid>
              <a:tr h="406400">
                <a:tc>
                  <a:txBody>
                    <a:bodyPr/>
                    <a:lstStyle/>
                    <a:p>
                      <a:endParaRPr lang="en-US" dirty="0"/>
                    </a:p>
                  </a:txBody>
                  <a:tcPr>
                    <a:solidFill>
                      <a:schemeClr val="tx1">
                        <a:lumMod val="75000"/>
                        <a:lumOff val="25000"/>
                      </a:schemeClr>
                    </a:solidFill>
                  </a:tcPr>
                </a:tc>
                <a:tc>
                  <a:txBody>
                    <a:bodyPr/>
                    <a:lstStyle/>
                    <a:p>
                      <a:pPr algn="ctr"/>
                      <a:r>
                        <a:rPr lang="en-US" dirty="0" smtClean="0"/>
                        <a:t>Strong city</a:t>
                      </a:r>
                      <a:endParaRPr lang="en-US" dirty="0"/>
                    </a:p>
                  </a:txBody>
                  <a:tcPr>
                    <a:solidFill>
                      <a:schemeClr val="tx1">
                        <a:lumMod val="75000"/>
                        <a:lumOff val="25000"/>
                      </a:schemeClr>
                    </a:solidFill>
                  </a:tcPr>
                </a:tc>
                <a:tc>
                  <a:txBody>
                    <a:bodyPr/>
                    <a:lstStyle/>
                    <a:p>
                      <a:pPr algn="ctr"/>
                      <a:r>
                        <a:rPr lang="en-US" dirty="0" smtClean="0"/>
                        <a:t>Weak cities</a:t>
                      </a:r>
                      <a:endParaRPr lang="en-US" dirty="0"/>
                    </a:p>
                  </a:txBody>
                  <a:tcPr>
                    <a:solidFill>
                      <a:schemeClr val="tx1">
                        <a:lumMod val="75000"/>
                        <a:lumOff val="25000"/>
                      </a:schemeClr>
                    </a:solidFill>
                  </a:tcPr>
                </a:tc>
              </a:tr>
              <a:tr h="406400">
                <a:tc>
                  <a:txBody>
                    <a:bodyPr/>
                    <a:lstStyle/>
                    <a:p>
                      <a:r>
                        <a:rPr lang="en-US" dirty="0" smtClean="0"/>
                        <a:t>Average</a:t>
                      </a:r>
                      <a:r>
                        <a:rPr lang="en-US" baseline="0" dirty="0" smtClean="0"/>
                        <a:t> monthly bill in BD (Taka)</a:t>
                      </a:r>
                      <a:endParaRPr lang="en-US" dirty="0"/>
                    </a:p>
                  </a:txBody>
                  <a:tcPr>
                    <a:solidFill>
                      <a:schemeClr val="bg1">
                        <a:lumMod val="65000"/>
                      </a:schemeClr>
                    </a:solidFill>
                  </a:tcPr>
                </a:tc>
                <a:tc>
                  <a:txBody>
                    <a:bodyPr/>
                    <a:lstStyle/>
                    <a:p>
                      <a:pPr algn="ctr" fontAlgn="ctr"/>
                      <a:r>
                        <a:rPr lang="en-US" sz="1500" b="0" i="0" u="none" strike="noStrike" dirty="0">
                          <a:latin typeface="Arial"/>
                        </a:rPr>
                        <a:t>902</a:t>
                      </a:r>
                    </a:p>
                  </a:txBody>
                  <a:tcPr marL="0" marR="0" marT="0" marB="0" anchor="ctr">
                    <a:solidFill>
                      <a:schemeClr val="bg1">
                        <a:lumMod val="65000"/>
                      </a:schemeClr>
                    </a:solidFill>
                  </a:tcPr>
                </a:tc>
                <a:tc>
                  <a:txBody>
                    <a:bodyPr/>
                    <a:lstStyle/>
                    <a:p>
                      <a:pPr algn="ctr" fontAlgn="ctr"/>
                      <a:r>
                        <a:rPr lang="en-US" sz="1500" b="0" i="0" u="none" strike="noStrike" dirty="0">
                          <a:latin typeface="Arial"/>
                        </a:rPr>
                        <a:t>562</a:t>
                      </a:r>
                    </a:p>
                  </a:txBody>
                  <a:tcPr marL="0" marR="0" marT="0" marB="0" anchor="ctr">
                    <a:solidFill>
                      <a:schemeClr val="bg1">
                        <a:lumMod val="65000"/>
                      </a:schemeClr>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vert="horz" lIns="91440" tIns="45720" rIns="91440" bIns="45720" rtlCol="0" anchor="ctr">
            <a:noAutofit/>
          </a:bodyPr>
          <a:lstStyle/>
          <a:p>
            <a:pPr algn="l"/>
            <a:r>
              <a:rPr lang="en-US" sz="3800" b="1" dirty="0"/>
              <a:t>Most BD MEs pay to the landlord, 9% pay via mobile</a:t>
            </a:r>
          </a:p>
        </p:txBody>
      </p:sp>
      <p:sp>
        <p:nvSpPr>
          <p:cNvPr id="5" name="TextBox 4"/>
          <p:cNvSpPr txBox="1"/>
          <p:nvPr/>
        </p:nvSpPr>
        <p:spPr>
          <a:xfrm>
            <a:off x="0" y="6172200"/>
            <a:ext cx="9144000" cy="923330"/>
          </a:xfrm>
          <a:prstGeom prst="rect">
            <a:avLst/>
          </a:prstGeom>
          <a:noFill/>
        </p:spPr>
        <p:txBody>
          <a:bodyPr wrap="square" rtlCol="0">
            <a:spAutoFit/>
          </a:bodyPr>
          <a:lstStyle/>
          <a:p>
            <a:pPr algn="r"/>
            <a:r>
              <a:rPr lang="en-US" b="1" dirty="0" smtClean="0"/>
              <a:t>What is the most frequent used method of payment for your electricity consumption? </a:t>
            </a:r>
          </a:p>
          <a:p>
            <a:pPr algn="r"/>
            <a:r>
              <a:rPr lang="en-US" b="1" dirty="0" smtClean="0">
                <a:cs typeface="Calibri"/>
              </a:rPr>
              <a:t>(</a:t>
            </a:r>
            <a:r>
              <a:rPr lang="en-US" b="1" dirty="0" smtClean="0"/>
              <a:t>%  low income MEs  who use electricity for business with supply from electricity co.)</a:t>
            </a:r>
            <a:endParaRPr lang="en-US" dirty="0" smtClean="0">
              <a:cs typeface="Calibri"/>
            </a:endParaRPr>
          </a:p>
          <a:p>
            <a:endParaRPr lang="en-US" dirty="0"/>
          </a:p>
        </p:txBody>
      </p:sp>
      <p:graphicFrame>
        <p:nvGraphicFramePr>
          <p:cNvPr id="9" name="Content Placeholder 8"/>
          <p:cNvGraphicFramePr>
            <a:graphicFrameLocks noGrp="1"/>
          </p:cNvGraphicFramePr>
          <p:nvPr>
            <p:ph idx="1"/>
          </p:nvPr>
        </p:nvGraphicFramePr>
        <p:xfrm>
          <a:off x="457200" y="1600201"/>
          <a:ext cx="83058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p:cNvSpPr/>
          <p:nvPr/>
        </p:nvSpPr>
        <p:spPr>
          <a:xfrm>
            <a:off x="1295400" y="1524000"/>
            <a:ext cx="1752600" cy="29718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12"/>
          </p:nvPr>
        </p:nvSpPr>
        <p:spPr/>
        <p:txBody>
          <a:bodyPr/>
          <a:lstStyle/>
          <a:p>
            <a:fld id="{E894C6BE-AE7F-4A0F-BA0C-7C48230C77E4}"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More MEs in weak BD city use mobile to pay</a:t>
            </a:r>
          </a:p>
        </p:txBody>
      </p:sp>
      <p:graphicFrame>
        <p:nvGraphicFramePr>
          <p:cNvPr id="4" name="Content Placeholder 3"/>
          <p:cNvGraphicFramePr>
            <a:graphicFrameLocks noGrp="1"/>
          </p:cNvGraphicFramePr>
          <p:nvPr>
            <p:ph idx="1"/>
          </p:nvPr>
        </p:nvGraphicFramePr>
        <p:xfrm>
          <a:off x="457200" y="1295400"/>
          <a:ext cx="8686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172200"/>
            <a:ext cx="9144000" cy="923330"/>
          </a:xfrm>
          <a:prstGeom prst="rect">
            <a:avLst/>
          </a:prstGeom>
          <a:noFill/>
        </p:spPr>
        <p:txBody>
          <a:bodyPr wrap="square" rtlCol="0">
            <a:spAutoFit/>
          </a:bodyPr>
          <a:lstStyle/>
          <a:p>
            <a:pPr algn="r"/>
            <a:r>
              <a:rPr lang="en-US" b="1" dirty="0" smtClean="0"/>
              <a:t>What is the most frequent used method of payment for your electricity consumption? </a:t>
            </a:r>
          </a:p>
          <a:p>
            <a:pPr algn="r"/>
            <a:r>
              <a:rPr lang="en-US" b="1" dirty="0" smtClean="0">
                <a:cs typeface="Calibri"/>
              </a:rPr>
              <a:t>(</a:t>
            </a:r>
            <a:r>
              <a:rPr lang="en-US" b="1" dirty="0" smtClean="0"/>
              <a:t>%  low income MEs  who use electricity for business with supply from electricity co.)</a:t>
            </a:r>
            <a:endParaRPr lang="en-US" dirty="0" smtClean="0">
              <a:cs typeface="Calibri"/>
            </a:endParaRP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59% of MEs in BD get a bill</a:t>
            </a:r>
            <a:br>
              <a:rPr lang="en-US" sz="3800" b="1" dirty="0"/>
            </a:br>
            <a:endParaRPr lang="en-US" sz="3800" b="1" dirty="0"/>
          </a:p>
        </p:txBody>
      </p:sp>
      <p:sp>
        <p:nvSpPr>
          <p:cNvPr id="5" name="Rectangle 4"/>
          <p:cNvSpPr/>
          <p:nvPr/>
        </p:nvSpPr>
        <p:spPr>
          <a:xfrm>
            <a:off x="0" y="6211669"/>
            <a:ext cx="8915400" cy="646331"/>
          </a:xfrm>
          <a:prstGeom prst="rect">
            <a:avLst/>
          </a:prstGeom>
        </p:spPr>
        <p:txBody>
          <a:bodyPr wrap="square">
            <a:spAutoFit/>
          </a:bodyPr>
          <a:lstStyle/>
          <a:p>
            <a:pPr lvl="0" algn="r"/>
            <a:r>
              <a:rPr lang="en-IN" b="1" dirty="0" smtClean="0"/>
              <a:t>Do you get an electricity bill? </a:t>
            </a:r>
            <a:endParaRPr lang="en-US" b="1" dirty="0" smtClean="0"/>
          </a:p>
          <a:p>
            <a:pPr algn="r"/>
            <a:r>
              <a:rPr lang="en-US" b="1" dirty="0" smtClean="0">
                <a:cs typeface="Calibri"/>
              </a:rPr>
              <a:t>(</a:t>
            </a:r>
            <a:r>
              <a:rPr lang="en-US" b="1" dirty="0" smtClean="0"/>
              <a:t>% low income MEs  who use electricity for business with supply from electricity co.)</a:t>
            </a:r>
            <a:endParaRPr lang="en-US" dirty="0">
              <a:cs typeface="Calibri"/>
            </a:endParaRPr>
          </a:p>
        </p:txBody>
      </p:sp>
      <p:graphicFrame>
        <p:nvGraphicFramePr>
          <p:cNvPr id="7" name="Content Placeholder 6"/>
          <p:cNvGraphicFramePr>
            <a:graphicFrameLocks noGrp="1"/>
          </p:cNvGraphicFramePr>
          <p:nvPr>
            <p:ph idx="1"/>
          </p:nvPr>
        </p:nvGraphicFramePr>
        <p:xfrm>
          <a:off x="914400" y="1600200"/>
          <a:ext cx="7391400" cy="4221163"/>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1600200" y="1371600"/>
            <a:ext cx="1752600" cy="4038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12"/>
          </p:nvPr>
        </p:nvSpPr>
        <p:spPr/>
        <p:txBody>
          <a:bodyPr/>
          <a:lstStyle/>
          <a:p>
            <a:fld id="{E894C6BE-AE7F-4A0F-BA0C-7C48230C77E4}"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More MEs in BD weak cities gets a bill</a:t>
            </a:r>
          </a:p>
        </p:txBody>
      </p:sp>
      <p:sp>
        <p:nvSpPr>
          <p:cNvPr id="4" name="Rectangle 3"/>
          <p:cNvSpPr/>
          <p:nvPr/>
        </p:nvSpPr>
        <p:spPr>
          <a:xfrm>
            <a:off x="0" y="6211669"/>
            <a:ext cx="8915400" cy="646331"/>
          </a:xfrm>
          <a:prstGeom prst="rect">
            <a:avLst/>
          </a:prstGeom>
        </p:spPr>
        <p:txBody>
          <a:bodyPr wrap="square">
            <a:spAutoFit/>
          </a:bodyPr>
          <a:lstStyle/>
          <a:p>
            <a:pPr lvl="0" algn="r"/>
            <a:r>
              <a:rPr lang="en-IN" b="1" dirty="0" smtClean="0"/>
              <a:t>Do you get an electricity bill? </a:t>
            </a:r>
            <a:endParaRPr lang="en-US" b="1" dirty="0" smtClean="0"/>
          </a:p>
          <a:p>
            <a:pPr algn="r"/>
            <a:r>
              <a:rPr lang="en-US" b="1" dirty="0" smtClean="0">
                <a:cs typeface="Calibri"/>
              </a:rPr>
              <a:t>(</a:t>
            </a:r>
            <a:r>
              <a:rPr lang="en-US" b="1" dirty="0" smtClean="0"/>
              <a:t>% low income MEs  who use electricity for business with supply from electricity co.)</a:t>
            </a:r>
            <a:endParaRPr lang="en-US" dirty="0">
              <a:cs typeface="Calibri"/>
            </a:endParaRPr>
          </a:p>
        </p:txBody>
      </p:sp>
      <p:graphicFrame>
        <p:nvGraphicFramePr>
          <p:cNvPr id="5" name="Content Placeholder 4"/>
          <p:cNvGraphicFramePr>
            <a:graphicFrameLocks noGrp="1"/>
          </p:cNvGraphicFramePr>
          <p:nvPr>
            <p:ph idx="1"/>
          </p:nvPr>
        </p:nvGraphicFramePr>
        <p:xfrm>
          <a:off x="685800" y="1676400"/>
          <a:ext cx="79248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219200" y="1524000"/>
            <a:ext cx="2286000" cy="3657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vert="horz" lIns="91440" tIns="45720" rIns="91440" bIns="45720" rtlCol="0" anchor="ctr">
            <a:noAutofit/>
          </a:bodyPr>
          <a:lstStyle/>
          <a:p>
            <a:pPr algn="l"/>
            <a:r>
              <a:rPr lang="en-US" sz="3800" b="1" dirty="0"/>
              <a:t>62% in BD satisfied with information in </a:t>
            </a:r>
            <a:r>
              <a:rPr lang="en-US" sz="3800" b="1" dirty="0" smtClean="0"/>
              <a:t>bill. </a:t>
            </a:r>
            <a:r>
              <a:rPr lang="en-US" sz="3800" b="1" dirty="0"/>
              <a:t/>
            </a:r>
            <a:br>
              <a:rPr lang="en-US" sz="3800" b="1" dirty="0"/>
            </a:br>
            <a:endParaRPr lang="en-US" sz="3800" b="1" dirty="0"/>
          </a:p>
        </p:txBody>
      </p:sp>
      <p:sp>
        <p:nvSpPr>
          <p:cNvPr id="6" name="Rectangle 5"/>
          <p:cNvSpPr/>
          <p:nvPr/>
        </p:nvSpPr>
        <p:spPr>
          <a:xfrm>
            <a:off x="0" y="6488668"/>
            <a:ext cx="9144000" cy="369332"/>
          </a:xfrm>
          <a:prstGeom prst="rect">
            <a:avLst/>
          </a:prstGeom>
        </p:spPr>
        <p:txBody>
          <a:bodyPr wrap="square">
            <a:spAutoFit/>
          </a:bodyPr>
          <a:lstStyle/>
          <a:p>
            <a:pPr algn="r"/>
            <a:r>
              <a:rPr lang="en-US" b="1" dirty="0" smtClean="0"/>
              <a:t>Are you satisfied with the information in your bill? </a:t>
            </a:r>
            <a:r>
              <a:rPr lang="en-US" b="1" dirty="0" smtClean="0">
                <a:cs typeface="Calibri"/>
              </a:rPr>
              <a:t>(</a:t>
            </a:r>
            <a:r>
              <a:rPr lang="en-US" b="1" dirty="0" smtClean="0"/>
              <a:t>% low income MEs who receive a bill)</a:t>
            </a:r>
            <a:endParaRPr lang="en-US" b="1" dirty="0"/>
          </a:p>
        </p:txBody>
      </p:sp>
      <p:graphicFrame>
        <p:nvGraphicFramePr>
          <p:cNvPr id="7" name="Content Placeholder 6"/>
          <p:cNvGraphicFramePr>
            <a:graphicFrameLocks noGrp="1"/>
          </p:cNvGraphicFramePr>
          <p:nvPr>
            <p:ph idx="1"/>
          </p:nvPr>
        </p:nvGraphicFramePr>
        <p:xfrm>
          <a:off x="1828800" y="1600200"/>
          <a:ext cx="6477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2438400" y="1524000"/>
            <a:ext cx="1752600" cy="35052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1143000" y="1371602"/>
            <a:ext cx="1295400" cy="228598"/>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E894C6BE-AE7F-4A0F-BA0C-7C48230C77E4}" type="slidenum">
              <a:rPr lang="en-US" smtClean="0"/>
              <a:pPr/>
              <a:t>65</a:t>
            </a:fld>
            <a:endParaRPr lang="en-US" dirty="0"/>
          </a:p>
        </p:txBody>
      </p:sp>
      <p:graphicFrame>
        <p:nvGraphicFramePr>
          <p:cNvPr id="12" name="Chart 11"/>
          <p:cNvGraphicFramePr/>
          <p:nvPr>
            <p:extLst>
              <p:ext uri="{D42A27DB-BD31-4B8C-83A1-F6EECF244321}">
                <p14:modId xmlns:p14="http://schemas.microsoft.com/office/powerpoint/2010/main" xmlns="" val="1974749972"/>
              </p:ext>
            </p:extLst>
          </p:nvPr>
        </p:nvGraphicFramePr>
        <p:xfrm>
          <a:off x="132311" y="1467890"/>
          <a:ext cx="1676400" cy="129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Energy efficient lighting: most popular money saving method</a:t>
            </a:r>
          </a:p>
        </p:txBody>
      </p:sp>
      <p:sp>
        <p:nvSpPr>
          <p:cNvPr id="7" name="TextBox 6"/>
          <p:cNvSpPr txBox="1"/>
          <p:nvPr/>
        </p:nvSpPr>
        <p:spPr>
          <a:xfrm>
            <a:off x="0" y="6019800"/>
            <a:ext cx="9144000" cy="923330"/>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b="1" dirty="0" smtClean="0"/>
              <a:t>Please tell us about your most important step in conserving energy [reducing electricity bill] you have been following?</a:t>
            </a:r>
            <a:r>
              <a:rPr lang="en-US" dirty="0" smtClean="0"/>
              <a:t>(% low income MEs  who use electricity for business with supply from electricity co.)</a:t>
            </a:r>
            <a:endParaRPr lang="en-US" dirty="0"/>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1371600" y="1371600"/>
            <a:ext cx="1600200" cy="38100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12"/>
          </p:nvPr>
        </p:nvSpPr>
        <p:spPr/>
        <p:txBody>
          <a:bodyPr/>
          <a:lstStyle/>
          <a:p>
            <a:fld id="{E894C6BE-AE7F-4A0F-BA0C-7C48230C77E4}"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smtClean="0"/>
              <a:t>Blackouts, voltage fluctuations, inaccurate bills are common problems</a:t>
            </a:r>
            <a:endParaRPr lang="en-US" sz="3800" b="1" dirty="0"/>
          </a:p>
        </p:txBody>
      </p:sp>
      <p:sp>
        <p:nvSpPr>
          <p:cNvPr id="6" name="TextBox 5"/>
          <p:cNvSpPr txBox="1"/>
          <p:nvPr/>
        </p:nvSpPr>
        <p:spPr>
          <a:xfrm>
            <a:off x="0" y="6248400"/>
            <a:ext cx="9144000" cy="923330"/>
          </a:xfrm>
          <a:prstGeom prst="rect">
            <a:avLst/>
          </a:prstGeom>
          <a:noFill/>
        </p:spPr>
        <p:txBody>
          <a:bodyPr wrap="square" rtlCol="0">
            <a:spAutoFit/>
          </a:bodyPr>
          <a:lstStyle/>
          <a:p>
            <a:pPr algn="r"/>
            <a:r>
              <a:rPr lang="en-IN" b="1" dirty="0" smtClean="0"/>
              <a:t>Did you face  this problem?</a:t>
            </a:r>
            <a:r>
              <a:rPr lang="en-US" b="1" dirty="0" smtClean="0"/>
              <a:t> (% low income MEs  who use electricity for business from electricity co.)</a:t>
            </a:r>
          </a:p>
          <a:p>
            <a:endParaRPr lang="en-US" dirty="0"/>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E894C6BE-AE7F-4A0F-BA0C-7C48230C77E4}"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4038600" cy="1325562"/>
          </a:xfrm>
        </p:spPr>
        <p:txBody>
          <a:bodyPr>
            <a:noAutofit/>
          </a:bodyPr>
          <a:lstStyle/>
          <a:p>
            <a:r>
              <a:rPr lang="en-US" sz="3000" dirty="0" smtClean="0"/>
              <a:t>Blackouts and voltage fluctuations most common problems faced</a:t>
            </a:r>
            <a:endParaRPr lang="en-US" sz="3000" dirty="0"/>
          </a:p>
        </p:txBody>
      </p:sp>
      <p:graphicFrame>
        <p:nvGraphicFramePr>
          <p:cNvPr id="4" name="Content Placeholder 3"/>
          <p:cNvGraphicFramePr>
            <a:graphicFrameLocks noGrp="1"/>
          </p:cNvGraphicFramePr>
          <p:nvPr>
            <p:ph idx="1"/>
          </p:nvPr>
        </p:nvGraphicFramePr>
        <p:xfrm>
          <a:off x="533400" y="1905000"/>
          <a:ext cx="3962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52400" y="5715000"/>
            <a:ext cx="4114800" cy="1200329"/>
          </a:xfrm>
          <a:prstGeom prst="rect">
            <a:avLst/>
          </a:prstGeom>
        </p:spPr>
        <p:txBody>
          <a:bodyPr wrap="square">
            <a:spAutoFit/>
          </a:bodyPr>
          <a:lstStyle/>
          <a:p>
            <a:pPr algn="r"/>
            <a:r>
              <a:rPr lang="en-US" b="1" dirty="0" smtClean="0"/>
              <a:t>Please tell us  whether you faced these problems in the last 2 years. (% low income MEs  who use electricity for business from electricity co.)</a:t>
            </a:r>
          </a:p>
        </p:txBody>
      </p:sp>
      <p:graphicFrame>
        <p:nvGraphicFramePr>
          <p:cNvPr id="6" name="Chart 5"/>
          <p:cNvGraphicFramePr/>
          <p:nvPr/>
        </p:nvGraphicFramePr>
        <p:xfrm>
          <a:off x="4800600" y="1981200"/>
          <a:ext cx="43434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648200" y="5943600"/>
            <a:ext cx="4495800" cy="646331"/>
          </a:xfrm>
          <a:prstGeom prst="rect">
            <a:avLst/>
          </a:prstGeom>
          <a:noFill/>
        </p:spPr>
        <p:txBody>
          <a:bodyPr wrap="square" rtlCol="0">
            <a:spAutoFit/>
          </a:bodyPr>
          <a:lstStyle/>
          <a:p>
            <a:pPr algn="r"/>
            <a:r>
              <a:rPr lang="en-IN" b="1" dirty="0" smtClean="0"/>
              <a:t>Did you complain about this problem?</a:t>
            </a:r>
            <a:r>
              <a:rPr lang="en-US" dirty="0" smtClean="0"/>
              <a:t> (</a:t>
            </a:r>
            <a:r>
              <a:rPr lang="en-US" b="1" dirty="0" smtClean="0"/>
              <a:t>% low income MEs  who faced those problems)</a:t>
            </a:r>
            <a:endParaRPr lang="en-US" dirty="0"/>
          </a:p>
        </p:txBody>
      </p:sp>
      <p:sp>
        <p:nvSpPr>
          <p:cNvPr id="8" name="TextBox 7"/>
          <p:cNvSpPr txBox="1"/>
          <p:nvPr/>
        </p:nvSpPr>
        <p:spPr>
          <a:xfrm>
            <a:off x="5029200" y="46038"/>
            <a:ext cx="3733800" cy="1077218"/>
          </a:xfrm>
          <a:prstGeom prst="rect">
            <a:avLst/>
          </a:prstGeom>
          <a:noFill/>
        </p:spPr>
        <p:txBody>
          <a:bodyPr wrap="square" rtlCol="0">
            <a:spAutoFit/>
          </a:bodyPr>
          <a:lstStyle/>
          <a:p>
            <a:r>
              <a:rPr lang="en-US" sz="3200" dirty="0" smtClean="0"/>
              <a:t>However few complained about it</a:t>
            </a:r>
            <a:endParaRPr lang="en-US" sz="3200" dirty="0"/>
          </a:p>
        </p:txBody>
      </p:sp>
      <p:sp>
        <p:nvSpPr>
          <p:cNvPr id="9" name="Rounded Rectangle 8"/>
          <p:cNvSpPr/>
          <p:nvPr/>
        </p:nvSpPr>
        <p:spPr>
          <a:xfrm>
            <a:off x="990600" y="1828800"/>
            <a:ext cx="1143000" cy="3200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a:xfrm>
            <a:off x="5257800" y="2209800"/>
            <a:ext cx="1295400" cy="29718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Slide Number Placeholder 10"/>
          <p:cNvSpPr>
            <a:spLocks noGrp="1"/>
          </p:cNvSpPr>
          <p:nvPr>
            <p:ph type="sldNum" sz="quarter" idx="12"/>
          </p:nvPr>
        </p:nvSpPr>
        <p:spPr/>
        <p:txBody>
          <a:bodyPr/>
          <a:lstStyle/>
          <a:p>
            <a:fld id="{E894C6BE-AE7F-4A0F-BA0C-7C48230C77E4}"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MEs say blackout affect their business severely</a:t>
            </a:r>
          </a:p>
        </p:txBody>
      </p:sp>
      <p:graphicFrame>
        <p:nvGraphicFramePr>
          <p:cNvPr id="4" name="Content Placeholder 3"/>
          <p:cNvGraphicFramePr>
            <a:graphicFrameLocks noGrp="1"/>
          </p:cNvGraphicFramePr>
          <p:nvPr>
            <p:ph idx="1"/>
          </p:nvPr>
        </p:nvGraphicFramePr>
        <p:xfrm>
          <a:off x="533400" y="1600200"/>
          <a:ext cx="81534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47800" y="6412468"/>
            <a:ext cx="8915400" cy="369332"/>
          </a:xfrm>
          <a:prstGeom prst="rect">
            <a:avLst/>
          </a:prstGeom>
          <a:noFill/>
        </p:spPr>
        <p:txBody>
          <a:bodyPr wrap="square" rtlCol="0">
            <a:spAutoFit/>
          </a:bodyPr>
          <a:lstStyle/>
          <a:p>
            <a:r>
              <a:rPr lang="en-US" b="1" dirty="0" smtClean="0"/>
              <a:t>Do blackouts affect your business severely? (%BOP MEs who faced blackouts)</a:t>
            </a:r>
            <a:endParaRPr lang="en-US" dirty="0"/>
          </a:p>
        </p:txBody>
      </p:sp>
      <p:sp>
        <p:nvSpPr>
          <p:cNvPr id="6" name="Rounded Rectangle 5"/>
          <p:cNvSpPr/>
          <p:nvPr/>
        </p:nvSpPr>
        <p:spPr>
          <a:xfrm>
            <a:off x="1371600" y="1828800"/>
            <a:ext cx="1752600" cy="3962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lide Number Placeholder 6"/>
          <p:cNvSpPr>
            <a:spLocks noGrp="1"/>
          </p:cNvSpPr>
          <p:nvPr>
            <p:ph type="sldNum" sz="quarter" idx="12"/>
          </p:nvPr>
        </p:nvSpPr>
        <p:spPr/>
        <p:txBody>
          <a:bodyPr/>
          <a:lstStyle/>
          <a:p>
            <a:fld id="{E894C6BE-AE7F-4A0F-BA0C-7C48230C77E4}"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vert="horz" lIns="91440" tIns="45720" rIns="91440" bIns="45720" rtlCol="0" anchor="ctr">
            <a:noAutofit/>
          </a:bodyPr>
          <a:lstStyle/>
          <a:p>
            <a:pPr algn="l"/>
            <a:r>
              <a:rPr lang="en-US" sz="3800" b="1" dirty="0"/>
              <a:t>Qualitative research after the survey to understand why and to re-design</a:t>
            </a:r>
          </a:p>
        </p:txBody>
      </p:sp>
      <p:sp>
        <p:nvSpPr>
          <p:cNvPr id="3" name="Content Placeholder 2"/>
          <p:cNvSpPr>
            <a:spLocks noGrp="1"/>
          </p:cNvSpPr>
          <p:nvPr>
            <p:ph idx="1"/>
          </p:nvPr>
        </p:nvSpPr>
        <p:spPr>
          <a:xfrm>
            <a:off x="457200" y="1295400"/>
            <a:ext cx="8229600" cy="5181600"/>
          </a:xfrm>
        </p:spPr>
        <p:txBody>
          <a:bodyPr vert="horz" lIns="91440" tIns="45720" rIns="91440" bIns="45720" rtlCol="0">
            <a:normAutofit/>
          </a:bodyPr>
          <a:lstStyle/>
          <a:p>
            <a:r>
              <a:rPr lang="en-US" dirty="0"/>
              <a:t>The </a:t>
            </a:r>
            <a:r>
              <a:rPr lang="en-US" dirty="0" smtClean="0"/>
              <a:t>survey: </a:t>
            </a:r>
            <a:r>
              <a:rPr lang="en-US" dirty="0" smtClean="0">
                <a:sym typeface="Wingdings" panose="05000000000000000000" pitchFamily="2" charset="2"/>
              </a:rPr>
              <a:t>answers the W</a:t>
            </a:r>
            <a:r>
              <a:rPr lang="en-US" dirty="0" smtClean="0"/>
              <a:t>HAT questions </a:t>
            </a:r>
          </a:p>
          <a:p>
            <a:r>
              <a:rPr lang="en-US" dirty="0" smtClean="0"/>
              <a:t>Qualitative research: </a:t>
            </a:r>
          </a:p>
          <a:p>
            <a:pPr lvl="1"/>
            <a:r>
              <a:rPr lang="en-US" dirty="0" smtClean="0">
                <a:sym typeface="Wingdings" panose="05000000000000000000" pitchFamily="2" charset="2"/>
              </a:rPr>
              <a:t>answers </a:t>
            </a:r>
            <a:r>
              <a:rPr lang="en-US" dirty="0" smtClean="0"/>
              <a:t>WHY questions</a:t>
            </a:r>
          </a:p>
          <a:p>
            <a:pPr lvl="1"/>
            <a:r>
              <a:rPr lang="en-US" dirty="0" smtClean="0">
                <a:sym typeface="Wingdings" panose="05000000000000000000" pitchFamily="2" charset="2"/>
              </a:rPr>
              <a:t>for envisioning (better) solutions</a:t>
            </a:r>
            <a:endParaRPr lang="en-US" dirty="0" smtClean="0"/>
          </a:p>
          <a:p>
            <a:r>
              <a:rPr lang="en-US" dirty="0" smtClean="0"/>
              <a:t>88 protocols</a:t>
            </a:r>
          </a:p>
          <a:p>
            <a:pPr lvl="1"/>
            <a:r>
              <a:rPr lang="en-US" dirty="0" smtClean="0"/>
              <a:t>Day ethnographies at sites of service provision</a:t>
            </a:r>
          </a:p>
          <a:p>
            <a:pPr lvl="1"/>
            <a:r>
              <a:rPr lang="en-US" dirty="0" smtClean="0"/>
              <a:t>In-depth interviews with service providers</a:t>
            </a:r>
          </a:p>
          <a:p>
            <a:pPr lvl="1"/>
            <a:r>
              <a:rPr lang="en-US" dirty="0" smtClean="0"/>
              <a:t>In-depth interviews with MEs</a:t>
            </a:r>
          </a:p>
          <a:p>
            <a:pPr lvl="1"/>
            <a:r>
              <a:rPr lang="en-US" dirty="0" smtClean="0"/>
              <a:t>Community group design activities</a:t>
            </a:r>
            <a:endParaRPr lang="en-US" dirty="0"/>
          </a:p>
          <a:p>
            <a:pPr marL="457200" lvl="1" indent="0">
              <a:buNone/>
            </a:pPr>
            <a:endParaRPr lang="en-US" dirty="0"/>
          </a:p>
        </p:txBody>
      </p:sp>
    </p:spTree>
    <p:extLst>
      <p:ext uri="{BB962C8B-B14F-4D97-AF65-F5344CB8AC3E}">
        <p14:creationId xmlns:p14="http://schemas.microsoft.com/office/powerpoint/2010/main" xmlns="" val="13032894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38% of BD MEs have a generator to manage blackouts</a:t>
            </a:r>
          </a:p>
        </p:txBody>
      </p:sp>
      <p:sp>
        <p:nvSpPr>
          <p:cNvPr id="5" name="Rectangle 4"/>
          <p:cNvSpPr/>
          <p:nvPr/>
        </p:nvSpPr>
        <p:spPr>
          <a:xfrm>
            <a:off x="838200" y="6172200"/>
            <a:ext cx="8305800" cy="923330"/>
          </a:xfrm>
          <a:prstGeom prst="rect">
            <a:avLst/>
          </a:prstGeom>
        </p:spPr>
        <p:txBody>
          <a:bodyPr wrap="square">
            <a:spAutoFit/>
          </a:bodyPr>
          <a:lstStyle/>
          <a:p>
            <a:pPr algn="ctr"/>
            <a:r>
              <a:rPr lang="en-US" b="1" dirty="0" smtClean="0">
                <a:cs typeface="Calibri"/>
              </a:rPr>
              <a:t>How power black outs  are managed for business purposes? </a:t>
            </a:r>
            <a:r>
              <a:rPr lang="en-US" b="1" dirty="0" smtClean="0"/>
              <a:t>(% low income MEs who use electricity for business</a:t>
            </a:r>
          </a:p>
          <a:p>
            <a:pPr algn="ctr"/>
            <a:endParaRPr lang="en-US" dirty="0">
              <a:cs typeface="Calibri"/>
            </a:endParaRPr>
          </a:p>
        </p:txBody>
      </p:sp>
      <p:sp>
        <p:nvSpPr>
          <p:cNvPr id="8" name="Rounded Rectangle 7"/>
          <p:cNvSpPr/>
          <p:nvPr/>
        </p:nvSpPr>
        <p:spPr>
          <a:xfrm>
            <a:off x="1371600" y="1371600"/>
            <a:ext cx="1524000" cy="34290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12"/>
          </p:nvPr>
        </p:nvSpPr>
        <p:spPr/>
        <p:txBody>
          <a:bodyPr/>
          <a:lstStyle/>
          <a:p>
            <a:fld id="{E894C6BE-AE7F-4A0F-BA0C-7C48230C77E4}" type="slidenum">
              <a:rPr lang="en-US" smtClean="0"/>
              <a:pPr/>
              <a:t>70</a:t>
            </a:fld>
            <a:endParaRPr lang="en-US" dirty="0"/>
          </a:p>
        </p:txBody>
      </p:sp>
      <p:graphicFrame>
        <p:nvGraphicFramePr>
          <p:cNvPr id="10" name="Content Placeholder 9"/>
          <p:cNvGraphicFramePr>
            <a:graphicFrameLocks noGrp="1"/>
          </p:cNvGraphicFramePr>
          <p:nvPr>
            <p:ph idx="1"/>
          </p:nvPr>
        </p:nvGraphicFramePr>
        <p:xfrm>
          <a:off x="457200" y="1600200"/>
          <a:ext cx="7924800" cy="4495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vert="horz" lIns="91440" tIns="45720" rIns="91440" bIns="45720" rtlCol="0" anchor="ctr">
            <a:noAutofit/>
          </a:bodyPr>
          <a:lstStyle/>
          <a:p>
            <a:pPr algn="l"/>
            <a:r>
              <a:rPr lang="en-US" sz="3800" b="1" dirty="0"/>
              <a:t>49% in BD do not get an advance notice about power cuts</a:t>
            </a:r>
          </a:p>
        </p:txBody>
      </p:sp>
      <p:sp>
        <p:nvSpPr>
          <p:cNvPr id="5" name="TextBox 4"/>
          <p:cNvSpPr txBox="1"/>
          <p:nvPr/>
        </p:nvSpPr>
        <p:spPr>
          <a:xfrm>
            <a:off x="0" y="6248400"/>
            <a:ext cx="9144000" cy="646331"/>
          </a:xfrm>
          <a:prstGeom prst="rect">
            <a:avLst/>
          </a:prstGeom>
          <a:noFill/>
        </p:spPr>
        <p:txBody>
          <a:bodyPr wrap="square" rtlCol="0">
            <a:spAutoFit/>
          </a:bodyPr>
          <a:lstStyle/>
          <a:p>
            <a:pPr algn="r"/>
            <a:r>
              <a:rPr lang="en-US" b="1" dirty="0" smtClean="0"/>
              <a:t>Do you get advance notice about power blackouts? - NO (% low income MEs who use electricity for business)</a:t>
            </a:r>
            <a:endParaRPr lang="en-US" b="1" dirty="0"/>
          </a:p>
        </p:txBody>
      </p:sp>
      <p:graphicFrame>
        <p:nvGraphicFramePr>
          <p:cNvPr id="7" name="Content Placeholder 6"/>
          <p:cNvGraphicFramePr>
            <a:graphicFrameLocks noGrp="1"/>
          </p:cNvGraphicFramePr>
          <p:nvPr>
            <p:ph idx="1"/>
          </p:nvPr>
        </p:nvGraphicFramePr>
        <p:xfrm>
          <a:off x="990600" y="1752600"/>
          <a:ext cx="6858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E894C6BE-AE7F-4A0F-BA0C-7C48230C77E4}" type="slidenum">
              <a:rPr lang="en-US" smtClean="0"/>
              <a:pPr/>
              <a:t>71</a:t>
            </a:fld>
            <a:endParaRPr lang="en-US" dirty="0"/>
          </a:p>
        </p:txBody>
      </p:sp>
      <p:sp>
        <p:nvSpPr>
          <p:cNvPr id="8" name="Rounded Rectangle 7"/>
          <p:cNvSpPr/>
          <p:nvPr/>
        </p:nvSpPr>
        <p:spPr>
          <a:xfrm>
            <a:off x="1600200" y="3276600"/>
            <a:ext cx="1752600" cy="2133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xmlns="" val="37278748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1143000"/>
          </a:xfrm>
        </p:spPr>
        <p:txBody>
          <a:bodyPr vert="horz" lIns="91440" tIns="45720" rIns="91440" bIns="45720" rtlCol="0" anchor="ctr">
            <a:noAutofit/>
          </a:bodyPr>
          <a:lstStyle/>
          <a:p>
            <a:pPr algn="l"/>
            <a:r>
              <a:rPr lang="en-US" sz="3800" b="1" dirty="0"/>
              <a:t>Public announcements the method of getting through to most about power cuts</a:t>
            </a:r>
          </a:p>
        </p:txBody>
      </p:sp>
      <p:sp>
        <p:nvSpPr>
          <p:cNvPr id="5" name="Rectangle 4"/>
          <p:cNvSpPr/>
          <p:nvPr/>
        </p:nvSpPr>
        <p:spPr>
          <a:xfrm>
            <a:off x="0" y="6248400"/>
            <a:ext cx="9144000" cy="646331"/>
          </a:xfrm>
          <a:prstGeom prst="rect">
            <a:avLst/>
          </a:prstGeom>
        </p:spPr>
        <p:txBody>
          <a:bodyPr wrap="square">
            <a:spAutoFit/>
          </a:bodyPr>
          <a:lstStyle/>
          <a:p>
            <a:r>
              <a:rPr lang="en-IN" b="1" dirty="0" smtClean="0"/>
              <a:t>How do you get advance notice about power blackouts? [Multiple Answers]</a:t>
            </a:r>
            <a:r>
              <a:rPr lang="en-US" dirty="0" smtClean="0"/>
              <a:t> </a:t>
            </a:r>
            <a:r>
              <a:rPr lang="en-US" b="1" dirty="0" smtClean="0"/>
              <a:t>(% low income MEs who get advance notice)</a:t>
            </a:r>
            <a:endParaRPr lang="en-US" b="1" dirty="0"/>
          </a:p>
        </p:txBody>
      </p:sp>
      <p:sp>
        <p:nvSpPr>
          <p:cNvPr id="7" name="Slide Number Placeholder 6"/>
          <p:cNvSpPr>
            <a:spLocks noGrp="1"/>
          </p:cNvSpPr>
          <p:nvPr>
            <p:ph type="sldNum" sz="quarter" idx="12"/>
          </p:nvPr>
        </p:nvSpPr>
        <p:spPr/>
        <p:txBody>
          <a:bodyPr/>
          <a:lstStyle/>
          <a:p>
            <a:fld id="{E894C6BE-AE7F-4A0F-BA0C-7C48230C77E4}" type="slidenum">
              <a:rPr lang="en-US" smtClean="0"/>
              <a:pPr/>
              <a:t>72</a:t>
            </a:fld>
            <a:endParaRPr lang="en-US" dirty="0"/>
          </a:p>
        </p:txBody>
      </p:sp>
      <p:graphicFrame>
        <p:nvGraphicFramePr>
          <p:cNvPr id="9" name="Chart 8"/>
          <p:cNvGraphicFramePr/>
          <p:nvPr>
            <p:extLst>
              <p:ext uri="{D42A27DB-BD31-4B8C-83A1-F6EECF244321}">
                <p14:modId xmlns:p14="http://schemas.microsoft.com/office/powerpoint/2010/main" xmlns="" val="2125380966"/>
              </p:ext>
            </p:extLst>
          </p:nvPr>
        </p:nvGraphicFramePr>
        <p:xfrm>
          <a:off x="304800" y="1524000"/>
          <a:ext cx="1219200" cy="1447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idx="1"/>
          </p:nvPr>
        </p:nvGraphicFramePr>
        <p:xfrm>
          <a:off x="1752600" y="2057401"/>
          <a:ext cx="71628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le 10"/>
          <p:cNvSpPr/>
          <p:nvPr/>
        </p:nvSpPr>
        <p:spPr>
          <a:xfrm>
            <a:off x="2819400" y="1905000"/>
            <a:ext cx="2362200" cy="3200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2" name="Straight Connector 11"/>
          <p:cNvCxnSpPr/>
          <p:nvPr/>
        </p:nvCxnSpPr>
        <p:spPr>
          <a:xfrm>
            <a:off x="1295400" y="1905000"/>
            <a:ext cx="1676400" cy="762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754670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800" b="1" dirty="0"/>
              <a:t>77% in BD have not interacted with the service provider</a:t>
            </a:r>
          </a:p>
        </p:txBody>
      </p:sp>
      <p:sp>
        <p:nvSpPr>
          <p:cNvPr id="5" name="Rectangle 4"/>
          <p:cNvSpPr/>
          <p:nvPr/>
        </p:nvSpPr>
        <p:spPr>
          <a:xfrm>
            <a:off x="0" y="6248400"/>
            <a:ext cx="8915400" cy="646331"/>
          </a:xfrm>
          <a:prstGeom prst="rect">
            <a:avLst/>
          </a:prstGeom>
        </p:spPr>
        <p:txBody>
          <a:bodyPr wrap="square">
            <a:spAutoFit/>
          </a:bodyPr>
          <a:lstStyle/>
          <a:p>
            <a:pPr lvl="0" algn="r"/>
            <a:r>
              <a:rPr lang="en-IN" b="1" dirty="0" smtClean="0"/>
              <a:t>Have you ever interacted/talked with the electricity service provider?- NO  </a:t>
            </a:r>
            <a:endParaRPr lang="en-US" b="1" dirty="0" smtClean="0"/>
          </a:p>
          <a:p>
            <a:pPr algn="r"/>
            <a:r>
              <a:rPr lang="en-US" b="1" dirty="0" smtClean="0"/>
              <a:t>(% low income MEs who use electricity for business)</a:t>
            </a:r>
            <a:endParaRPr lang="en-US" b="1" dirty="0"/>
          </a:p>
        </p:txBody>
      </p:sp>
      <p:graphicFrame>
        <p:nvGraphicFramePr>
          <p:cNvPr id="8" name="Content Placeholder 7"/>
          <p:cNvGraphicFramePr>
            <a:graphicFrameLocks noGrp="1"/>
          </p:cNvGraphicFramePr>
          <p:nvPr>
            <p:ph idx="1"/>
          </p:nvPr>
        </p:nvGraphicFramePr>
        <p:xfrm>
          <a:off x="762000" y="1905000"/>
          <a:ext cx="78486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E894C6BE-AE7F-4A0F-BA0C-7C48230C77E4}" type="slidenum">
              <a:rPr lang="en-US" smtClean="0"/>
              <a:pPr/>
              <a:t>73</a:t>
            </a:fld>
            <a:endParaRPr lang="en-US" dirty="0"/>
          </a:p>
        </p:txBody>
      </p:sp>
      <p:sp>
        <p:nvSpPr>
          <p:cNvPr id="7" name="Rounded Rectangle 6"/>
          <p:cNvSpPr/>
          <p:nvPr/>
        </p:nvSpPr>
        <p:spPr>
          <a:xfrm>
            <a:off x="1600200" y="2057400"/>
            <a:ext cx="1752600" cy="3657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xmlns="" val="31537260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vert="horz" lIns="91440" tIns="45720" rIns="91440" bIns="45720" rtlCol="0" anchor="ctr">
            <a:noAutofit/>
          </a:bodyPr>
          <a:lstStyle/>
          <a:p>
            <a:pPr algn="l"/>
            <a:r>
              <a:rPr lang="en-US" sz="3800" b="1" dirty="0"/>
              <a:t>Most see no use of complaining</a:t>
            </a:r>
          </a:p>
        </p:txBody>
      </p:sp>
      <p:sp>
        <p:nvSpPr>
          <p:cNvPr id="6" name="TextBox 5"/>
          <p:cNvSpPr txBox="1"/>
          <p:nvPr/>
        </p:nvSpPr>
        <p:spPr>
          <a:xfrm>
            <a:off x="0" y="6172200"/>
            <a:ext cx="9144000" cy="923330"/>
          </a:xfrm>
          <a:prstGeom prst="rect">
            <a:avLst/>
          </a:prstGeom>
          <a:noFill/>
        </p:spPr>
        <p:txBody>
          <a:bodyPr wrap="square" rtlCol="0">
            <a:spAutoFit/>
          </a:bodyPr>
          <a:lstStyle/>
          <a:p>
            <a:r>
              <a:rPr lang="en-US" b="1" dirty="0" smtClean="0"/>
              <a:t>Why did you not complain to the service provider? (% low income MEs who use electricity for business)</a:t>
            </a:r>
          </a:p>
          <a:p>
            <a:endParaRPr lang="en-US" dirty="0"/>
          </a:p>
        </p:txBody>
      </p:sp>
      <p:graphicFrame>
        <p:nvGraphicFramePr>
          <p:cNvPr id="8" name="Content Placeholder 7"/>
          <p:cNvGraphicFramePr>
            <a:graphicFrameLocks noGrp="1"/>
          </p:cNvGraphicFramePr>
          <p:nvPr>
            <p:ph idx="1"/>
          </p:nvPr>
        </p:nvGraphicFramePr>
        <p:xfrm>
          <a:off x="1524000" y="1066800"/>
          <a:ext cx="7162800" cy="5257799"/>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2362200" y="838200"/>
            <a:ext cx="1981200" cy="32004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Slide Number Placeholder 8"/>
          <p:cNvSpPr>
            <a:spLocks noGrp="1"/>
          </p:cNvSpPr>
          <p:nvPr>
            <p:ph type="sldNum" sz="quarter" idx="12"/>
          </p:nvPr>
        </p:nvSpPr>
        <p:spPr/>
        <p:txBody>
          <a:bodyPr/>
          <a:lstStyle/>
          <a:p>
            <a:fld id="{E894C6BE-AE7F-4A0F-BA0C-7C48230C77E4}" type="slidenum">
              <a:rPr lang="en-US" smtClean="0"/>
              <a:pPr/>
              <a:t>74</a:t>
            </a:fld>
            <a:endParaRPr lang="en-US" dirty="0"/>
          </a:p>
        </p:txBody>
      </p:sp>
      <p:cxnSp>
        <p:nvCxnSpPr>
          <p:cNvPr id="10" name="Straight Connector 9"/>
          <p:cNvCxnSpPr/>
          <p:nvPr/>
        </p:nvCxnSpPr>
        <p:spPr>
          <a:xfrm flipV="1">
            <a:off x="990600" y="1066800"/>
            <a:ext cx="1371600" cy="1524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p:nvPr/>
        </p:nvGraphicFramePr>
        <p:xfrm>
          <a:off x="1" y="838200"/>
          <a:ext cx="1600199" cy="137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vert="horz" lIns="91440" tIns="45720" rIns="91440" bIns="45720" rtlCol="0" anchor="ctr">
            <a:noAutofit/>
          </a:bodyPr>
          <a:lstStyle/>
          <a:p>
            <a:pPr algn="l"/>
            <a:r>
              <a:rPr lang="en-US" sz="3800" b="1" dirty="0"/>
              <a:t>71% of MEs in BD mainly complained to the provider</a:t>
            </a:r>
          </a:p>
        </p:txBody>
      </p:sp>
      <p:graphicFrame>
        <p:nvGraphicFramePr>
          <p:cNvPr id="7" name="Content Placeholder 6"/>
          <p:cNvGraphicFramePr>
            <a:graphicFrameLocks noGrp="1"/>
          </p:cNvGraphicFramePr>
          <p:nvPr>
            <p:ph idx="1"/>
          </p:nvPr>
        </p:nvGraphicFramePr>
        <p:xfrm>
          <a:off x="1371600" y="1600200"/>
          <a:ext cx="7315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609600" y="6248400"/>
            <a:ext cx="8534400" cy="646331"/>
          </a:xfrm>
          <a:prstGeom prst="rect">
            <a:avLst/>
          </a:prstGeom>
        </p:spPr>
        <p:txBody>
          <a:bodyPr wrap="square">
            <a:spAutoFit/>
          </a:bodyPr>
          <a:lstStyle/>
          <a:p>
            <a:r>
              <a:rPr lang="en-US" b="1" dirty="0" smtClean="0"/>
              <a:t>For the main problem with electricity you complained about, whom did you complain to? (% low income MEs who complained)</a:t>
            </a:r>
            <a:endParaRPr lang="en-US" b="1" dirty="0"/>
          </a:p>
        </p:txBody>
      </p:sp>
      <p:sp>
        <p:nvSpPr>
          <p:cNvPr id="6" name="Rounded Rectangle 5"/>
          <p:cNvSpPr/>
          <p:nvPr/>
        </p:nvSpPr>
        <p:spPr>
          <a:xfrm>
            <a:off x="2133600" y="1371600"/>
            <a:ext cx="1600200" cy="28956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Slide Number Placeholder 9"/>
          <p:cNvSpPr>
            <a:spLocks noGrp="1"/>
          </p:cNvSpPr>
          <p:nvPr>
            <p:ph type="sldNum" sz="quarter" idx="12"/>
          </p:nvPr>
        </p:nvSpPr>
        <p:spPr/>
        <p:txBody>
          <a:bodyPr/>
          <a:lstStyle/>
          <a:p>
            <a:fld id="{E894C6BE-AE7F-4A0F-BA0C-7C48230C77E4}" type="slidenum">
              <a:rPr lang="en-US" smtClean="0"/>
              <a:pPr/>
              <a:t>75</a:t>
            </a:fld>
            <a:endParaRPr lang="en-US" dirty="0"/>
          </a:p>
        </p:txBody>
      </p:sp>
      <p:cxnSp>
        <p:nvCxnSpPr>
          <p:cNvPr id="11" name="Straight Connector 10"/>
          <p:cNvCxnSpPr/>
          <p:nvPr/>
        </p:nvCxnSpPr>
        <p:spPr>
          <a:xfrm flipV="1">
            <a:off x="990600" y="1524000"/>
            <a:ext cx="1143000" cy="3048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p:nvPr>
            <p:extLst>
              <p:ext uri="{D42A27DB-BD31-4B8C-83A1-F6EECF244321}">
                <p14:modId xmlns:p14="http://schemas.microsoft.com/office/powerpoint/2010/main" xmlns="" val="2062245231"/>
              </p:ext>
            </p:extLst>
          </p:nvPr>
        </p:nvGraphicFramePr>
        <p:xfrm>
          <a:off x="38100" y="1366058"/>
          <a:ext cx="1142999" cy="144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vert="horz" lIns="91440" tIns="45720" rIns="91440" bIns="45720" rtlCol="0" anchor="ctr">
            <a:noAutofit/>
          </a:bodyPr>
          <a:lstStyle/>
          <a:p>
            <a:pPr algn="l"/>
            <a:r>
              <a:rPr lang="en-US" sz="3800" b="1" dirty="0"/>
              <a:t>Walk-ins to the provider the most common way to complain in LK</a:t>
            </a:r>
          </a:p>
        </p:txBody>
      </p:sp>
      <p:sp>
        <p:nvSpPr>
          <p:cNvPr id="4" name="Rectangle 3"/>
          <p:cNvSpPr/>
          <p:nvPr/>
        </p:nvSpPr>
        <p:spPr>
          <a:xfrm>
            <a:off x="0" y="6172200"/>
            <a:ext cx="9144000" cy="646331"/>
          </a:xfrm>
          <a:prstGeom prst="rect">
            <a:avLst/>
          </a:prstGeom>
        </p:spPr>
        <p:txBody>
          <a:bodyPr wrap="square">
            <a:spAutoFit/>
          </a:bodyPr>
          <a:lstStyle/>
          <a:p>
            <a:r>
              <a:rPr lang="en-US" b="1" dirty="0" smtClean="0"/>
              <a:t>For the main problem with electricity you complained about, how did you complain? (% low income MEs who complained) </a:t>
            </a:r>
            <a:endParaRPr lang="en-US" b="1" dirty="0"/>
          </a:p>
        </p:txBody>
      </p:sp>
      <p:graphicFrame>
        <p:nvGraphicFramePr>
          <p:cNvPr id="5" name="Content Placeholder 4"/>
          <p:cNvGraphicFramePr>
            <a:graphicFrameLocks noGrp="1"/>
          </p:cNvGraphicFramePr>
          <p:nvPr>
            <p:ph idx="1"/>
          </p:nvPr>
        </p:nvGraphicFramePr>
        <p:xfrm>
          <a:off x="1524000" y="1600201"/>
          <a:ext cx="71628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2209800" y="1524000"/>
            <a:ext cx="1828800" cy="26670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lide Number Placeholder 6"/>
          <p:cNvSpPr>
            <a:spLocks noGrp="1"/>
          </p:cNvSpPr>
          <p:nvPr>
            <p:ph type="sldNum" sz="quarter" idx="12"/>
          </p:nvPr>
        </p:nvSpPr>
        <p:spPr/>
        <p:txBody>
          <a:bodyPr/>
          <a:lstStyle/>
          <a:p>
            <a:fld id="{E894C6BE-AE7F-4A0F-BA0C-7C48230C77E4}" type="slidenum">
              <a:rPr lang="en-US" smtClean="0"/>
              <a:pPr/>
              <a:t>76</a:t>
            </a:fld>
            <a:endParaRPr lang="en-US" dirty="0"/>
          </a:p>
        </p:txBody>
      </p:sp>
      <p:cxnSp>
        <p:nvCxnSpPr>
          <p:cNvPr id="9" name="Straight Connector 8"/>
          <p:cNvCxnSpPr/>
          <p:nvPr/>
        </p:nvCxnSpPr>
        <p:spPr>
          <a:xfrm flipV="1">
            <a:off x="1219200" y="1600200"/>
            <a:ext cx="1066800" cy="1524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p:nvPr>
            <p:extLst>
              <p:ext uri="{D42A27DB-BD31-4B8C-83A1-F6EECF244321}">
                <p14:modId xmlns:p14="http://schemas.microsoft.com/office/powerpoint/2010/main" xmlns="" val="4191263373"/>
              </p:ext>
            </p:extLst>
          </p:nvPr>
        </p:nvGraphicFramePr>
        <p:xfrm>
          <a:off x="304800" y="1371600"/>
          <a:ext cx="1219199" cy="12191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vert="horz" lIns="91440" tIns="45720" rIns="91440" bIns="45720" rtlCol="0" anchor="ctr">
            <a:noAutofit/>
          </a:bodyPr>
          <a:lstStyle/>
          <a:p>
            <a:pPr algn="l"/>
            <a:r>
              <a:rPr lang="en-US" sz="3800" b="1" dirty="0" smtClean="0"/>
              <a:t>50% in BD unsatisfied </a:t>
            </a:r>
            <a:r>
              <a:rPr lang="en-US" sz="3800" b="1" dirty="0"/>
              <a:t>with the action taken for problem complained about</a:t>
            </a:r>
          </a:p>
        </p:txBody>
      </p:sp>
      <p:sp>
        <p:nvSpPr>
          <p:cNvPr id="6" name="Rectangle 5"/>
          <p:cNvSpPr/>
          <p:nvPr/>
        </p:nvSpPr>
        <p:spPr>
          <a:xfrm>
            <a:off x="0" y="5943600"/>
            <a:ext cx="9144000" cy="923330"/>
          </a:xfrm>
          <a:prstGeom prst="rect">
            <a:avLst/>
          </a:prstGeom>
        </p:spPr>
        <p:txBody>
          <a:bodyPr wrap="square">
            <a:spAutoFit/>
          </a:bodyPr>
          <a:lstStyle/>
          <a:p>
            <a:pPr lvl="0"/>
            <a:r>
              <a:rPr lang="en-IN" b="1" dirty="0" smtClean="0"/>
              <a:t>For the main problem with electricity you complained about, were you satisfied with the action taken?  -NO</a:t>
            </a:r>
            <a:endParaRPr lang="en-US" b="1" dirty="0" smtClean="0"/>
          </a:p>
          <a:p>
            <a:r>
              <a:rPr lang="en-US" b="1" dirty="0" smtClean="0"/>
              <a:t> (% low income MEs  who use electricity for business who complained about a problem)</a:t>
            </a:r>
            <a:endParaRPr lang="en-US" b="1" dirty="0"/>
          </a:p>
        </p:txBody>
      </p:sp>
      <p:graphicFrame>
        <p:nvGraphicFramePr>
          <p:cNvPr id="8" name="Content Placeholder 7"/>
          <p:cNvGraphicFramePr>
            <a:graphicFrameLocks noGrp="1"/>
          </p:cNvGraphicFramePr>
          <p:nvPr>
            <p:ph idx="1"/>
          </p:nvPr>
        </p:nvGraphicFramePr>
        <p:xfrm>
          <a:off x="1676400" y="1600201"/>
          <a:ext cx="7162800" cy="3657599"/>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2362200" y="1447800"/>
            <a:ext cx="1752600" cy="4114800"/>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Slide Number Placeholder 8"/>
          <p:cNvSpPr>
            <a:spLocks noGrp="1"/>
          </p:cNvSpPr>
          <p:nvPr>
            <p:ph type="sldNum" sz="quarter" idx="12"/>
          </p:nvPr>
        </p:nvSpPr>
        <p:spPr/>
        <p:txBody>
          <a:bodyPr/>
          <a:lstStyle/>
          <a:p>
            <a:fld id="{E894C6BE-AE7F-4A0F-BA0C-7C48230C77E4}" type="slidenum">
              <a:rPr lang="en-US" smtClean="0"/>
              <a:pPr/>
              <a:t>77</a:t>
            </a:fld>
            <a:endParaRPr lang="en-US" dirty="0"/>
          </a:p>
        </p:txBody>
      </p:sp>
      <p:cxnSp>
        <p:nvCxnSpPr>
          <p:cNvPr id="11" name="Straight Connector 10"/>
          <p:cNvCxnSpPr/>
          <p:nvPr/>
        </p:nvCxnSpPr>
        <p:spPr>
          <a:xfrm flipV="1">
            <a:off x="1219200" y="1600200"/>
            <a:ext cx="1143000" cy="3810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p:nvPr>
            <p:extLst>
              <p:ext uri="{D42A27DB-BD31-4B8C-83A1-F6EECF244321}">
                <p14:modId xmlns:p14="http://schemas.microsoft.com/office/powerpoint/2010/main" xmlns="" val="3741513361"/>
              </p:ext>
            </p:extLst>
          </p:nvPr>
        </p:nvGraphicFramePr>
        <p:xfrm>
          <a:off x="12469" y="1600200"/>
          <a:ext cx="1447800" cy="12953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848600" cy="1143000"/>
          </a:xfrm>
        </p:spPr>
        <p:txBody>
          <a:bodyPr vert="horz" lIns="91440" tIns="45720" rIns="91440" bIns="45720" rtlCol="0" anchor="ctr">
            <a:noAutofit/>
          </a:bodyPr>
          <a:lstStyle/>
          <a:p>
            <a:pPr algn="l"/>
            <a:r>
              <a:rPr lang="en-US" sz="3800" b="1" dirty="0" smtClean="0"/>
              <a:t>Unpacking consumer unhappiness: polite but slow </a:t>
            </a:r>
            <a:endParaRPr lang="en-US" sz="3800" b="1" dirty="0"/>
          </a:p>
        </p:txBody>
      </p:sp>
      <p:graphicFrame>
        <p:nvGraphicFramePr>
          <p:cNvPr id="6" name="Content Placeholder 5"/>
          <p:cNvGraphicFramePr>
            <a:graphicFrameLocks noGrp="1"/>
          </p:cNvGraphicFramePr>
          <p:nvPr>
            <p:ph idx="1"/>
          </p:nvPr>
        </p:nvGraphicFramePr>
        <p:xfrm>
          <a:off x="228600" y="1447800"/>
          <a:ext cx="8915400" cy="4648199"/>
        </p:xfrm>
        <a:graphic>
          <a:graphicData uri="http://schemas.openxmlformats.org/drawingml/2006/table">
            <a:tbl>
              <a:tblPr firstRow="1" bandRow="1">
                <a:tableStyleId>{5C22544A-7EE6-4342-B048-85BDC9FD1C3A}</a:tableStyleId>
              </a:tblPr>
              <a:tblGrid>
                <a:gridCol w="7361339"/>
                <a:gridCol w="1554061"/>
              </a:tblGrid>
              <a:tr h="402261">
                <a:tc>
                  <a:txBody>
                    <a:bodyPr/>
                    <a:lstStyle/>
                    <a:p>
                      <a:pPr algn="l" fontAlgn="b"/>
                      <a:endParaRPr lang="en-US" sz="1400" b="0" i="0" u="none" strike="noStrike" dirty="0">
                        <a:solidFill>
                          <a:srgbClr val="000000"/>
                        </a:solidFill>
                        <a:latin typeface="Calibri"/>
                      </a:endParaRPr>
                    </a:p>
                  </a:txBody>
                  <a:tcPr marL="0" marR="0" marT="0" marB="0" anchor="b"/>
                </a:tc>
                <a:tc>
                  <a:txBody>
                    <a:bodyPr/>
                    <a:lstStyle/>
                    <a:p>
                      <a:pPr algn="ctr" fontAlgn="b"/>
                      <a:r>
                        <a:rPr lang="en-US" sz="1400" b="1" i="0" u="none" strike="noStrike" dirty="0">
                          <a:solidFill>
                            <a:schemeClr val="tx1"/>
                          </a:solidFill>
                          <a:latin typeface="Calibri"/>
                        </a:rPr>
                        <a:t>Bangladeshi cities</a:t>
                      </a:r>
                    </a:p>
                  </a:txBody>
                  <a:tcPr marL="0" marR="0" marT="0" marB="0" anchor="b"/>
                </a:tc>
              </a:tr>
              <a:tr h="438933">
                <a:tc>
                  <a:txBody>
                    <a:bodyPr/>
                    <a:lstStyle/>
                    <a:p>
                      <a:pPr algn="l" fontAlgn="b"/>
                      <a:r>
                        <a:rPr lang="en-US" sz="1400" b="0" i="0" u="none" strike="noStrike" dirty="0">
                          <a:solidFill>
                            <a:srgbClr val="000000"/>
                          </a:solidFill>
                          <a:latin typeface="Arial"/>
                        </a:rPr>
                        <a:t>I was treated politely by their office / call center personnel</a:t>
                      </a:r>
                    </a:p>
                  </a:txBody>
                  <a:tcPr marL="0" marR="0" marT="0" marB="0" anchor="b"/>
                </a:tc>
                <a:tc>
                  <a:txBody>
                    <a:bodyPr/>
                    <a:lstStyle/>
                    <a:p>
                      <a:pPr algn="ctr" fontAlgn="b"/>
                      <a:r>
                        <a:rPr lang="en-US" sz="1400" b="0" i="0" u="none" strike="noStrike" dirty="0">
                          <a:solidFill>
                            <a:srgbClr val="000000"/>
                          </a:solidFill>
                          <a:latin typeface="Calibri"/>
                        </a:rPr>
                        <a:t>75%</a:t>
                      </a:r>
                    </a:p>
                  </a:txBody>
                  <a:tcPr marL="0" marR="0" marT="0" marB="0" anchor="b"/>
                </a:tc>
              </a:tr>
              <a:tr h="402261">
                <a:tc>
                  <a:txBody>
                    <a:bodyPr/>
                    <a:lstStyle/>
                    <a:p>
                      <a:pPr algn="l" fontAlgn="b"/>
                      <a:r>
                        <a:rPr lang="en-US" sz="1400" b="0" i="0" u="none" strike="noStrike" dirty="0">
                          <a:solidFill>
                            <a:srgbClr val="000000"/>
                          </a:solidFill>
                          <a:latin typeface="Arial"/>
                        </a:rPr>
                        <a:t>It is easy to find the locations where payment can be made</a:t>
                      </a:r>
                    </a:p>
                  </a:txBody>
                  <a:tcPr marL="0" marR="0" marT="0" marB="0" anchor="b"/>
                </a:tc>
                <a:tc>
                  <a:txBody>
                    <a:bodyPr/>
                    <a:lstStyle/>
                    <a:p>
                      <a:pPr algn="ctr" fontAlgn="b"/>
                      <a:r>
                        <a:rPr lang="en-US" sz="1400" b="0" i="0" u="none" strike="noStrike" dirty="0">
                          <a:solidFill>
                            <a:srgbClr val="000000"/>
                          </a:solidFill>
                          <a:latin typeface="Calibri"/>
                        </a:rPr>
                        <a:t>66%</a:t>
                      </a:r>
                    </a:p>
                  </a:txBody>
                  <a:tcPr marL="0" marR="0" marT="0" marB="0" anchor="b"/>
                </a:tc>
              </a:tr>
              <a:tr h="402261">
                <a:tc>
                  <a:txBody>
                    <a:bodyPr/>
                    <a:lstStyle/>
                    <a:p>
                      <a:pPr algn="l" fontAlgn="b"/>
                      <a:r>
                        <a:rPr lang="en-US" sz="1400" b="0" i="0" u="none" strike="noStrike" dirty="0">
                          <a:solidFill>
                            <a:srgbClr val="000000"/>
                          </a:solidFill>
                          <a:latin typeface="Arial"/>
                        </a:rPr>
                        <a:t>Information on how to contact the service provider is /was readily available</a:t>
                      </a:r>
                    </a:p>
                  </a:txBody>
                  <a:tcPr marL="0" marR="0" marT="0" marB="0" anchor="b"/>
                </a:tc>
                <a:tc>
                  <a:txBody>
                    <a:bodyPr/>
                    <a:lstStyle/>
                    <a:p>
                      <a:pPr algn="ctr" fontAlgn="b"/>
                      <a:r>
                        <a:rPr lang="en-US" sz="1400" b="0" i="0" u="none" strike="noStrike" dirty="0">
                          <a:solidFill>
                            <a:srgbClr val="000000"/>
                          </a:solidFill>
                          <a:latin typeface="Calibri"/>
                        </a:rPr>
                        <a:t>51%</a:t>
                      </a:r>
                    </a:p>
                  </a:txBody>
                  <a:tcPr marL="0" marR="0" marT="0" marB="0" anchor="b"/>
                </a:tc>
              </a:tr>
              <a:tr h="402261">
                <a:tc>
                  <a:txBody>
                    <a:bodyPr/>
                    <a:lstStyle/>
                    <a:p>
                      <a:pPr algn="l" fontAlgn="b"/>
                      <a:r>
                        <a:rPr lang="en-US" sz="1400" b="0" i="0" u="none" strike="noStrike" dirty="0">
                          <a:solidFill>
                            <a:srgbClr val="000000"/>
                          </a:solidFill>
                          <a:latin typeface="Arial"/>
                        </a:rPr>
                        <a:t>The waiting time to reach a concerned officer was appropriate</a:t>
                      </a:r>
                    </a:p>
                  </a:txBody>
                  <a:tcPr marL="0" marR="0" marT="0" marB="0" anchor="b"/>
                </a:tc>
                <a:tc>
                  <a:txBody>
                    <a:bodyPr/>
                    <a:lstStyle/>
                    <a:p>
                      <a:pPr algn="ctr" fontAlgn="b"/>
                      <a:r>
                        <a:rPr lang="en-US" sz="1400" b="0" i="0" u="none" strike="noStrike" dirty="0">
                          <a:solidFill>
                            <a:srgbClr val="000000"/>
                          </a:solidFill>
                          <a:latin typeface="Calibri"/>
                        </a:rPr>
                        <a:t>50%</a:t>
                      </a:r>
                    </a:p>
                  </a:txBody>
                  <a:tcPr marL="0" marR="0" marT="0" marB="0" anchor="b"/>
                </a:tc>
              </a:tr>
              <a:tr h="402261">
                <a:tc>
                  <a:txBody>
                    <a:bodyPr/>
                    <a:lstStyle/>
                    <a:p>
                      <a:pPr algn="l" fontAlgn="b"/>
                      <a:r>
                        <a:rPr lang="en-US" sz="1400" b="0" i="0" u="none" strike="noStrike" dirty="0">
                          <a:solidFill>
                            <a:srgbClr val="000000"/>
                          </a:solidFill>
                          <a:latin typeface="Arial"/>
                        </a:rPr>
                        <a:t>Information on procedures and documents to get new connection was readily available</a:t>
                      </a:r>
                    </a:p>
                  </a:txBody>
                  <a:tcPr marL="0" marR="0" marT="0" marB="0" anchor="b"/>
                </a:tc>
                <a:tc>
                  <a:txBody>
                    <a:bodyPr/>
                    <a:lstStyle/>
                    <a:p>
                      <a:pPr algn="ctr" fontAlgn="b"/>
                      <a:r>
                        <a:rPr lang="en-US" sz="1400" b="0" i="0" u="none" strike="noStrike" dirty="0">
                          <a:solidFill>
                            <a:srgbClr val="000000"/>
                          </a:solidFill>
                          <a:latin typeface="Calibri"/>
                        </a:rPr>
                        <a:t>49%</a:t>
                      </a:r>
                    </a:p>
                  </a:txBody>
                  <a:tcPr marL="0" marR="0" marT="0" marB="0" anchor="b"/>
                </a:tc>
              </a:tr>
              <a:tr h="402261">
                <a:tc>
                  <a:txBody>
                    <a:bodyPr/>
                    <a:lstStyle/>
                    <a:p>
                      <a:pPr algn="l" fontAlgn="b"/>
                      <a:r>
                        <a:rPr lang="en-US" sz="1400" b="0" i="0" u="none" strike="noStrike" dirty="0">
                          <a:solidFill>
                            <a:srgbClr val="000000"/>
                          </a:solidFill>
                          <a:latin typeface="Arial"/>
                        </a:rPr>
                        <a:t>The amount of time I need to wait to get a new connection is satisfactory</a:t>
                      </a:r>
                    </a:p>
                  </a:txBody>
                  <a:tcPr marL="0" marR="0" marT="0" marB="0" anchor="b"/>
                </a:tc>
                <a:tc>
                  <a:txBody>
                    <a:bodyPr/>
                    <a:lstStyle/>
                    <a:p>
                      <a:pPr algn="ctr" fontAlgn="b"/>
                      <a:r>
                        <a:rPr lang="en-US" sz="1400" b="0" i="0" u="none" strike="noStrike" dirty="0">
                          <a:solidFill>
                            <a:srgbClr val="000000"/>
                          </a:solidFill>
                          <a:latin typeface="Calibri"/>
                        </a:rPr>
                        <a:t>39%</a:t>
                      </a:r>
                    </a:p>
                  </a:txBody>
                  <a:tcPr marL="0" marR="0" marT="0" marB="0" anchor="b"/>
                </a:tc>
              </a:tr>
              <a:tr h="462875">
                <a:tc>
                  <a:txBody>
                    <a:bodyPr/>
                    <a:lstStyle/>
                    <a:p>
                      <a:pPr algn="l" fontAlgn="b"/>
                      <a:r>
                        <a:rPr lang="en-US" sz="1400" b="0" i="0" u="none" strike="noStrike" dirty="0">
                          <a:solidFill>
                            <a:srgbClr val="000000"/>
                          </a:solidFill>
                          <a:latin typeface="Arial"/>
                        </a:rPr>
                        <a:t>Information on procedures to reconnect was readily available</a:t>
                      </a:r>
                    </a:p>
                  </a:txBody>
                  <a:tcPr marL="0" marR="0" marT="0" marB="0" anchor="b"/>
                </a:tc>
                <a:tc>
                  <a:txBody>
                    <a:bodyPr/>
                    <a:lstStyle/>
                    <a:p>
                      <a:pPr algn="ctr" fontAlgn="b"/>
                      <a:r>
                        <a:rPr lang="en-US" sz="1400" b="0" i="0" u="none" strike="noStrike" dirty="0">
                          <a:solidFill>
                            <a:srgbClr val="000000"/>
                          </a:solidFill>
                          <a:latin typeface="Calibri"/>
                        </a:rPr>
                        <a:t>39%</a:t>
                      </a:r>
                    </a:p>
                  </a:txBody>
                  <a:tcPr marL="0" marR="0" marT="0" marB="0" anchor="b"/>
                </a:tc>
              </a:tr>
              <a:tr h="462875">
                <a:tc>
                  <a:txBody>
                    <a:bodyPr/>
                    <a:lstStyle/>
                    <a:p>
                      <a:pPr algn="l" fontAlgn="b"/>
                      <a:r>
                        <a:rPr lang="en-US" sz="1400" b="0" i="0" u="none" strike="noStrike" dirty="0">
                          <a:solidFill>
                            <a:srgbClr val="000000"/>
                          </a:solidFill>
                          <a:latin typeface="Arial"/>
                        </a:rPr>
                        <a:t>The amount of time taken to reconnect was satisfactory</a:t>
                      </a:r>
                    </a:p>
                  </a:txBody>
                  <a:tcPr marL="0" marR="0" marT="0" marB="0" anchor="b"/>
                </a:tc>
                <a:tc>
                  <a:txBody>
                    <a:bodyPr/>
                    <a:lstStyle/>
                    <a:p>
                      <a:pPr algn="ctr" fontAlgn="b"/>
                      <a:r>
                        <a:rPr lang="en-US" sz="1400" b="0" i="0" u="none" strike="noStrike" dirty="0">
                          <a:solidFill>
                            <a:srgbClr val="000000"/>
                          </a:solidFill>
                          <a:latin typeface="Calibri"/>
                        </a:rPr>
                        <a:t>33%</a:t>
                      </a:r>
                    </a:p>
                  </a:txBody>
                  <a:tcPr marL="0" marR="0" marT="0" marB="0" anchor="b"/>
                </a:tc>
              </a:tr>
              <a:tr h="434975">
                <a:tc>
                  <a:txBody>
                    <a:bodyPr/>
                    <a:lstStyle/>
                    <a:p>
                      <a:pPr algn="l" fontAlgn="b"/>
                      <a:r>
                        <a:rPr lang="en-US" sz="1400" b="0" i="0" u="none" strike="noStrike" dirty="0">
                          <a:solidFill>
                            <a:srgbClr val="000000"/>
                          </a:solidFill>
                          <a:latin typeface="Arial"/>
                        </a:rPr>
                        <a:t>Information about the procedure for changing ownership of a connection was  readily available</a:t>
                      </a:r>
                    </a:p>
                  </a:txBody>
                  <a:tcPr marL="0" marR="0" marT="0" marB="0" anchor="b"/>
                </a:tc>
                <a:tc>
                  <a:txBody>
                    <a:bodyPr/>
                    <a:lstStyle/>
                    <a:p>
                      <a:pPr algn="ctr" fontAlgn="b"/>
                      <a:r>
                        <a:rPr lang="en-US" sz="1400" b="0" i="0" u="none" strike="noStrike" dirty="0">
                          <a:solidFill>
                            <a:srgbClr val="000000"/>
                          </a:solidFill>
                          <a:latin typeface="Calibri"/>
                        </a:rPr>
                        <a:t>29%</a:t>
                      </a:r>
                    </a:p>
                  </a:txBody>
                  <a:tcPr marL="0" marR="0" marT="0" marB="0" anchor="b"/>
                </a:tc>
              </a:tr>
              <a:tr h="434975">
                <a:tc>
                  <a:txBody>
                    <a:bodyPr/>
                    <a:lstStyle/>
                    <a:p>
                      <a:pPr algn="l" fontAlgn="b"/>
                      <a:r>
                        <a:rPr lang="en-US" sz="1400" b="0" i="0" u="none" strike="noStrike" dirty="0">
                          <a:solidFill>
                            <a:srgbClr val="000000"/>
                          </a:solidFill>
                          <a:latin typeface="Arial"/>
                        </a:rPr>
                        <a:t>The amount of time I need to spend to change the ownership of the connection satisfactory</a:t>
                      </a:r>
                    </a:p>
                  </a:txBody>
                  <a:tcPr marL="0" marR="0" marT="0" marB="0" anchor="b"/>
                </a:tc>
                <a:tc>
                  <a:txBody>
                    <a:bodyPr/>
                    <a:lstStyle/>
                    <a:p>
                      <a:pPr algn="ctr" fontAlgn="b"/>
                      <a:r>
                        <a:rPr lang="en-US" sz="1400" b="0" i="0" u="none" strike="noStrike" dirty="0">
                          <a:solidFill>
                            <a:srgbClr val="000000"/>
                          </a:solidFill>
                          <a:latin typeface="Calibri"/>
                        </a:rPr>
                        <a:t>19%</a:t>
                      </a:r>
                    </a:p>
                  </a:txBody>
                  <a:tcPr marL="0" marR="0" marT="0" marB="0" anchor="b"/>
                </a:tc>
              </a:tr>
            </a:tbl>
          </a:graphicData>
        </a:graphic>
      </p:graphicFrame>
      <p:sp>
        <p:nvSpPr>
          <p:cNvPr id="5" name="Rectangle 4"/>
          <p:cNvSpPr/>
          <p:nvPr/>
        </p:nvSpPr>
        <p:spPr>
          <a:xfrm>
            <a:off x="152400" y="6248400"/>
            <a:ext cx="9144000" cy="646331"/>
          </a:xfrm>
          <a:prstGeom prst="rect">
            <a:avLst/>
          </a:prstGeom>
        </p:spPr>
        <p:txBody>
          <a:bodyPr wrap="square">
            <a:spAutoFit/>
          </a:bodyPr>
          <a:lstStyle/>
          <a:p>
            <a:r>
              <a:rPr lang="en-US" b="1" dirty="0" smtClean="0"/>
              <a:t>Experience with the service provider- YES (% low income MEs who have interacted with the provider)</a:t>
            </a:r>
            <a:endParaRPr lang="en-US" b="1" dirty="0"/>
          </a:p>
        </p:txBody>
      </p:sp>
      <p:sp>
        <p:nvSpPr>
          <p:cNvPr id="7" name="Slide Number Placeholder 6"/>
          <p:cNvSpPr>
            <a:spLocks noGrp="1"/>
          </p:cNvSpPr>
          <p:nvPr>
            <p:ph type="sldNum" sz="quarter" idx="12"/>
          </p:nvPr>
        </p:nvSpPr>
        <p:spPr/>
        <p:txBody>
          <a:bodyPr/>
          <a:lstStyle/>
          <a:p>
            <a:fld id="{E894C6BE-AE7F-4A0F-BA0C-7C48230C77E4}" type="slidenum">
              <a:rPr lang="en-US" smtClean="0"/>
              <a:pPr/>
              <a:t>78</a:t>
            </a:fld>
            <a:endParaRPr lang="en-US" dirty="0"/>
          </a:p>
        </p:txBody>
      </p:sp>
      <p:graphicFrame>
        <p:nvGraphicFramePr>
          <p:cNvPr id="8" name="Chart 7"/>
          <p:cNvGraphicFramePr/>
          <p:nvPr>
            <p:extLst>
              <p:ext uri="{D42A27DB-BD31-4B8C-83A1-F6EECF244321}">
                <p14:modId xmlns:p14="http://schemas.microsoft.com/office/powerpoint/2010/main" xmlns="" val="2907112285"/>
              </p:ext>
            </p:extLst>
          </p:nvPr>
        </p:nvGraphicFramePr>
        <p:xfrm>
          <a:off x="7543800" y="0"/>
          <a:ext cx="1600200" cy="1371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07759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0130611_150142.jpg"/>
          <p:cNvPicPr>
            <a:picLocks noGrp="1" noChangeAspect="1"/>
          </p:cNvPicPr>
          <p:nvPr>
            <p:ph idx="1"/>
          </p:nvPr>
        </p:nvPicPr>
        <p:blipFill>
          <a:blip r:embed="rId3" cstate="print"/>
          <a:stretch>
            <a:fillRect/>
          </a:stretch>
        </p:blipFill>
        <p:spPr>
          <a:xfrm>
            <a:off x="304800" y="457200"/>
            <a:ext cx="8173509" cy="613013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descr="20130625_103940.jpg"/>
          <p:cNvPicPr>
            <a:picLocks noChangeAspect="1"/>
          </p:cNvPicPr>
          <p:nvPr/>
        </p:nvPicPr>
        <p:blipFill>
          <a:blip r:embed="rId3" cstate="email"/>
          <a:srcRect/>
          <a:stretch>
            <a:fillRect/>
          </a:stretch>
        </p:blipFill>
        <p:spPr>
          <a:xfrm>
            <a:off x="0" y="685800"/>
            <a:ext cx="9144000" cy="5867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TotalTime>
  <Words>3193</Words>
  <Application>Microsoft Office PowerPoint</Application>
  <PresentationFormat>On-screen Show (4:3)</PresentationFormat>
  <Paragraphs>436</Paragraphs>
  <Slides>78</Slides>
  <Notes>21</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Stories from the field: studying urban, poor micro-entrepreneurs</vt:lpstr>
      <vt:lpstr>Definitions</vt:lpstr>
      <vt:lpstr>A ‘weak city’ and ‘strong city’ in each country identified</vt:lpstr>
      <vt:lpstr>No country had registry of MEs.  Closest possible data used to determine quotas</vt:lpstr>
      <vt:lpstr>More on sampling method</vt:lpstr>
      <vt:lpstr>Quantitative study: 3180 MEs surveyed.  915 in Bangladesh</vt:lpstr>
      <vt:lpstr>Qualitative research after the survey to understand why and to re-design</vt:lpstr>
      <vt:lpstr>Slide 8</vt:lpstr>
      <vt:lpstr>Slide 9</vt:lpstr>
      <vt:lpstr>Slide 10</vt:lpstr>
      <vt:lpstr>Bangladesh (BD) sample similar to Sri Lanka (LK) in education. Similar to India (IN) in age and female participation</vt:lpstr>
      <vt:lpstr>BD sample ore numerate than IN. Over 77% of MEs in BD can do calculations </vt:lpstr>
      <vt:lpstr>68% of MEs in BD are in trade</vt:lpstr>
      <vt:lpstr>Majority operate from a rented location</vt:lpstr>
      <vt:lpstr>More MEs operate from a rented location in strong city</vt:lpstr>
      <vt:lpstr>Most businesses started using savings.  </vt:lpstr>
      <vt:lpstr>Over half of MEs use own savings in strong city.  In weak, NGOs/money lenders are important</vt:lpstr>
      <vt:lpstr>More MEs in BD have a separate bank account for business</vt:lpstr>
      <vt:lpstr>But normally deal with cash</vt:lpstr>
      <vt:lpstr>Extra income will be used for both personal and business use</vt:lpstr>
      <vt:lpstr>In–person preferred to mobile phones when interacting with customers</vt:lpstr>
      <vt:lpstr>In–person also preferred to mobile when interacting with suppliers</vt:lpstr>
      <vt:lpstr>TELECOM use by  Micro-entrepreneurs</vt:lpstr>
      <vt:lpstr>BD the highest users of mobiles for business</vt:lpstr>
      <vt:lpstr>Lower use of mobiles for business in the weaker cities </vt:lpstr>
      <vt:lpstr>Most MEs in BD who don’t use mobiles find it too expensive </vt:lpstr>
      <vt:lpstr>Main telecom service provider for MEs in BD</vt:lpstr>
      <vt:lpstr>More MEs in BD have multiple SIMs</vt:lpstr>
      <vt:lpstr>Coverage &amp; friends factor in choosing the service provider</vt:lpstr>
      <vt:lpstr>Majority of MEs use pre-paid mobiles</vt:lpstr>
      <vt:lpstr>Reloads from agents/shops most popular in BD</vt:lpstr>
      <vt:lpstr>Low income MEs recharge more than other BOP </vt:lpstr>
      <vt:lpstr>Mobiles most used in emergency.  Contacting &amp; coordinating with suppliers/customers next. But lower in BD</vt:lpstr>
      <vt:lpstr>Higher use of SMS, cameras and games in BD </vt:lpstr>
      <vt:lpstr>Biggest problems in BD are call drops &amp; coverage</vt:lpstr>
      <vt:lpstr>Problems worse in the strong city in BD</vt:lpstr>
      <vt:lpstr>35% of BD MEs say network dis-connections &amp; call drops affect business </vt:lpstr>
      <vt:lpstr>Network dis-connectivity / call drops affect their business more in the weaker cities</vt:lpstr>
      <vt:lpstr>Most MEs do not interact with telecom service provider</vt:lpstr>
      <vt:lpstr>When they do interact, more than half do so through call center</vt:lpstr>
      <vt:lpstr>Service provider interaction overall better in LK</vt:lpstr>
      <vt:lpstr>A closer look at BD performance</vt:lpstr>
      <vt:lpstr>Experience with provider better in weaker cities</vt:lpstr>
      <vt:lpstr>Only 28% of BD MEs complained about any problem</vt:lpstr>
      <vt:lpstr>71% in BD did not think it was any use complain</vt:lpstr>
      <vt:lpstr>Most complaints have been attended to</vt:lpstr>
      <vt:lpstr> Only 3% of MEs changed their provider in the last year </vt:lpstr>
      <vt:lpstr>Electricity use by  Micro-entrepreneurs</vt:lpstr>
      <vt:lpstr>Many have an electricity connection which they use for business</vt:lpstr>
      <vt:lpstr>Those who don’t have electricity don’t see a need for it</vt:lpstr>
      <vt:lpstr>Those without a need for electricity operate from a variable location</vt:lpstr>
      <vt:lpstr>51% of those who have electricity have a separate connection in BD</vt:lpstr>
      <vt:lpstr>55% in BD have a separate connection for business because it is a requirement </vt:lpstr>
      <vt:lpstr>Many IN BD have a shared electricity connection because they have no choice</vt:lpstr>
      <vt:lpstr>Most MEs BD, LK on the grid. Battery/ generators mainly used in IN</vt:lpstr>
      <vt:lpstr> </vt:lpstr>
      <vt:lpstr>More people in BD weak cities have the connection in their name</vt:lpstr>
      <vt:lpstr>Most can’t change the name because connection is in landlord’s name </vt:lpstr>
      <vt:lpstr>Connection been in landlord’s name is bigger barrier in BD strong city</vt:lpstr>
      <vt:lpstr>BD and IN grid electricity customers pay half the amount as in LK </vt:lpstr>
      <vt:lpstr>Most BD MEs pay to the landlord, 9% pay via mobile</vt:lpstr>
      <vt:lpstr>More MEs in weak BD city use mobile to pay</vt:lpstr>
      <vt:lpstr>59% of MEs in BD get a bill </vt:lpstr>
      <vt:lpstr>More MEs in BD weak cities gets a bill</vt:lpstr>
      <vt:lpstr>62% in BD satisfied with information in bill.  </vt:lpstr>
      <vt:lpstr>Energy efficient lighting: most popular money saving method</vt:lpstr>
      <vt:lpstr>Blackouts, voltage fluctuations, inaccurate bills are common problems</vt:lpstr>
      <vt:lpstr>Blackouts and voltage fluctuations most common problems faced</vt:lpstr>
      <vt:lpstr>MEs say blackout affect their business severely</vt:lpstr>
      <vt:lpstr>38% of BD MEs have a generator to manage blackouts</vt:lpstr>
      <vt:lpstr>49% in BD do not get an advance notice about power cuts</vt:lpstr>
      <vt:lpstr>Public announcements the method of getting through to most about power cuts</vt:lpstr>
      <vt:lpstr>77% in BD have not interacted with the service provider</vt:lpstr>
      <vt:lpstr>Most see no use of complaining</vt:lpstr>
      <vt:lpstr>71% of MEs in BD mainly complained to the provider</vt:lpstr>
      <vt:lpstr>Walk-ins to the provider the most common way to complain in LK</vt:lpstr>
      <vt:lpstr>50% in BD unsatisfied with the action taken for problem complained about</vt:lpstr>
      <vt:lpstr>Unpacking consumer unhappiness: polite but slow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Stories from the field: studying urban, poor micro-entrepreneurs</dc:title>
  <dc:creator>rsp</dc:creator>
  <cp:lastModifiedBy>Administrator</cp:lastModifiedBy>
  <cp:revision>64</cp:revision>
  <dcterms:created xsi:type="dcterms:W3CDTF">2014-03-07T06:10:35Z</dcterms:created>
  <dcterms:modified xsi:type="dcterms:W3CDTF">2014-04-30T08:49:52Z</dcterms:modified>
</cp:coreProperties>
</file>