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7" r:id="rId2"/>
    <p:sldId id="306" r:id="rId3"/>
    <p:sldId id="288" r:id="rId4"/>
    <p:sldId id="313" r:id="rId5"/>
    <p:sldId id="308" r:id="rId6"/>
    <p:sldId id="314" r:id="rId7"/>
    <p:sldId id="303" r:id="rId8"/>
    <p:sldId id="299" r:id="rId9"/>
    <p:sldId id="310" r:id="rId10"/>
    <p:sldId id="289" r:id="rId11"/>
    <p:sldId id="293" r:id="rId12"/>
    <p:sldId id="302" r:id="rId13"/>
    <p:sldId id="291" r:id="rId14"/>
    <p:sldId id="292" r:id="rId15"/>
    <p:sldId id="298" r:id="rId16"/>
    <p:sldId id="301" r:id="rId17"/>
    <p:sldId id="296" r:id="rId18"/>
    <p:sldId id="312" r:id="rId19"/>
    <p:sldId id="260" r:id="rId20"/>
    <p:sldId id="304" r:id="rId21"/>
    <p:sldId id="315" r:id="rId22"/>
    <p:sldId id="309" r:id="rId23"/>
  </p:sldIdLst>
  <p:sldSz cx="9144000" cy="6858000" type="screen4x3"/>
  <p:notesSz cx="7021513" cy="93075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lusha Kapugama" initials="NK" lastIdx="3" clrIdx="0">
    <p:extLst>
      <p:ext uri="{19B8F6BF-5375-455C-9EA6-DF929625EA0E}">
        <p15:presenceInfo xmlns="" xmlns:p15="http://schemas.microsoft.com/office/powerpoint/2012/main" userId="Nilusha Kapugama" providerId="None"/>
      </p:ext>
    </p:extLst>
  </p:cmAuthor>
  <p:cmAuthor id="2" name="TOSHIBA" initials="T"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E4E14"/>
    <a:srgbClr val="FFDF79"/>
    <a:srgbClr val="F7FA86"/>
    <a:srgbClr val="F1F62E"/>
    <a:srgbClr val="D94BC8"/>
    <a:srgbClr val="EA9AE0"/>
    <a:srgbClr val="6DEB0F"/>
    <a:srgbClr val="037B2B"/>
    <a:srgbClr val="06F455"/>
    <a:srgbClr val="5EF8F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9" autoAdjust="0"/>
    <p:restoredTop sz="94614" autoAdjust="0"/>
  </p:normalViewPr>
  <p:slideViewPr>
    <p:cSldViewPr>
      <p:cViewPr varScale="1">
        <p:scale>
          <a:sx n="69" d="100"/>
          <a:sy n="69" d="100"/>
        </p:scale>
        <p:origin x="-4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2985435644074065E-2"/>
          <c:y val="8.8350450758872975E-2"/>
          <c:w val="0.37891307704184179"/>
          <c:h val="0.84633139835622651"/>
        </c:manualLayout>
      </c:layout>
      <c:doughnutChart>
        <c:varyColors val="1"/>
        <c:ser>
          <c:idx val="0"/>
          <c:order val="0"/>
          <c:tx>
            <c:strRef>
              <c:f>Sheet1!$B$1</c:f>
              <c:strCache>
                <c:ptCount val="1"/>
                <c:pt idx="0">
                  <c:v>Bangladesh </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Lbls>
            <c:dLbl>
              <c:idx val="0"/>
              <c:spPr>
                <a:noFill/>
                <a:ln>
                  <a:noFill/>
                </a:ln>
                <a:effectLst/>
              </c:spPr>
              <c:txPr>
                <a:bodyPr rot="0" spcFirstLastPara="1" vertOverflow="ellipsis" vert="horz" wrap="square" anchor="ctr" anchorCtr="1"/>
                <a:lstStyle/>
                <a:p>
                  <a:pPr>
                    <a:defRPr sz="2400" b="1" i="0" u="none" strike="noStrike" kern="1200" baseline="0">
                      <a:solidFill>
                        <a:schemeClr val="bg1"/>
                      </a:solidFill>
                      <a:latin typeface="Cambria" panose="02040503050406030204" pitchFamily="18" charset="0"/>
                      <a:ea typeface="+mn-ea"/>
                      <a:cs typeface="+mn-cs"/>
                    </a:defRPr>
                  </a:pPr>
                  <a:endParaRPr lang="en-US"/>
                </a:p>
              </c:txPr>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Cambria" panose="02040503050406030204" pitchFamily="18" charset="0"/>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It's no use/ not worth complaining </c:v>
                </c:pt>
                <c:pt idx="1">
                  <c:v>I do not know how to contact them</c:v>
                </c:pt>
                <c:pt idx="2">
                  <c:v>Others</c:v>
                </c:pt>
              </c:strCache>
            </c:strRef>
          </c:cat>
          <c:val>
            <c:numRef>
              <c:f>Sheet1!$B$2:$B$4</c:f>
              <c:numCache>
                <c:formatCode>0%</c:formatCode>
                <c:ptCount val="3"/>
                <c:pt idx="0">
                  <c:v>0.78</c:v>
                </c:pt>
                <c:pt idx="1">
                  <c:v>0.1</c:v>
                </c:pt>
                <c:pt idx="2">
                  <c:v>0.12000000000000002</c:v>
                </c:pt>
              </c:numCache>
            </c:numRef>
          </c:val>
        </c:ser>
        <c:dLbls>
          <c:showVal val="1"/>
        </c:dLbls>
        <c:firstSliceAng val="0"/>
        <c:holeSize val="44"/>
      </c:doughnutChart>
      <c:spPr>
        <a:noFill/>
        <a:ln>
          <a:noFill/>
        </a:ln>
        <a:effectLst/>
      </c:spPr>
    </c:plotArea>
    <c:legend>
      <c:legendPos val="b"/>
      <c:layout>
        <c:manualLayout>
          <c:xMode val="edge"/>
          <c:yMode val="edge"/>
          <c:x val="0.42463314634690275"/>
          <c:y val="0.28781807383566294"/>
          <c:w val="0.5385329284819772"/>
          <c:h val="0.5069342690859282"/>
        </c:manualLayout>
      </c:layout>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zero"/>
  </c:chart>
  <c:spPr>
    <a:noFill/>
    <a:ln w="9525" cap="flat" cmpd="sng" algn="ctr">
      <a:noFill/>
      <a:round/>
    </a:ln>
    <a:effectLst/>
  </c:spPr>
  <c:txPr>
    <a:bodyPr/>
    <a:lstStyle/>
    <a:p>
      <a:pPr>
        <a:defRPr sz="800">
          <a:latin typeface="Cambria" panose="02040503050406030204"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3064457567804026"/>
          <c:y val="0.11627906976744186"/>
          <c:w val="0.46094058285817718"/>
          <c:h val="0.59362771309556261"/>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Lbls>
            <c:dLbl>
              <c:idx val="0"/>
              <c:layout>
                <c:manualLayout>
                  <c:x val="-0.23809523809523836"/>
                  <c:y val="-0.17529229099192137"/>
                </c:manualLayout>
              </c:layout>
              <c:spPr>
                <a:noFill/>
                <a:ln>
                  <a:noFill/>
                </a:ln>
                <a:effectLst/>
              </c:spPr>
              <c:txPr>
                <a:bodyPr rot="0" spcFirstLastPara="1" vertOverflow="ellipsis" vert="horz" wrap="square" anchor="ctr" anchorCtr="1"/>
                <a:lstStyle/>
                <a:p>
                  <a:pPr>
                    <a:defRPr sz="2300" b="0" i="0" u="none" strike="noStrike" kern="1200" baseline="0">
                      <a:solidFill>
                        <a:schemeClr val="bg1"/>
                      </a:solidFill>
                      <a:latin typeface="Cambria" panose="02040503050406030204" pitchFamily="18" charset="0"/>
                      <a:ea typeface="+mn-ea"/>
                      <a:cs typeface="+mn-cs"/>
                    </a:defRPr>
                  </a:pPr>
                  <a:endParaRPr lang="en-US"/>
                </a:p>
              </c:txPr>
              <c:dLblPos val="bestFit"/>
              <c:showPercent val="1"/>
              <c:extLst>
                <c:ext xmlns:c15="http://schemas.microsoft.com/office/drawing/2012/chart" uri="{CE6537A1-D6FC-4f65-9D91-7224C49458BB}">
                  <c15:layout>
                    <c:manualLayout>
                      <c:w val="0.27655677655677657"/>
                      <c:h val="0.13318020734292935"/>
                    </c:manualLayout>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mbria" panose="02040503050406030204" pitchFamily="18" charset="0"/>
                    <a:ea typeface="+mn-ea"/>
                    <a:cs typeface="+mn-cs"/>
                  </a:defRPr>
                </a:pPr>
                <a:endParaRPr lang="en-US"/>
              </a:p>
            </c:txPr>
            <c:dLblPos val="bestFit"/>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Office of the Electricity Company / depot
</c:v>
                </c:pt>
                <c:pt idx="1">
                  <c:v>Landlord or other person in whose name the connection is registered</c:v>
                </c:pt>
                <c:pt idx="2">
                  <c:v>Local electrician</c:v>
                </c:pt>
                <c:pt idx="3">
                  <c:v>Others</c:v>
                </c:pt>
              </c:strCache>
            </c:strRef>
          </c:cat>
          <c:val>
            <c:numRef>
              <c:f>Sheet1!$B$2:$B$5</c:f>
              <c:numCache>
                <c:formatCode>General</c:formatCode>
                <c:ptCount val="4"/>
                <c:pt idx="0">
                  <c:v>0.74000000000000066</c:v>
                </c:pt>
                <c:pt idx="1">
                  <c:v>0.1</c:v>
                </c:pt>
                <c:pt idx="2">
                  <c:v>9.0000000000000024E-2</c:v>
                </c:pt>
                <c:pt idx="3">
                  <c:v>7.0000000000000021E-2</c:v>
                </c:pt>
              </c:numCache>
            </c:numRef>
          </c:val>
        </c:ser>
        <c:dLbls>
          <c:showVal val="1"/>
        </c:dLbls>
        <c:firstSliceAng val="0"/>
      </c:pieChart>
      <c:spPr>
        <a:noFill/>
        <a:ln>
          <a:noFill/>
        </a:ln>
        <a:effectLst/>
      </c:spPr>
    </c:plotArea>
    <c:legend>
      <c:legendPos val="b"/>
      <c:layout>
        <c:manualLayout>
          <c:xMode val="edge"/>
          <c:yMode val="edge"/>
          <c:x val="6.4009405074365699E-2"/>
          <c:y val="6.9063358359274865E-2"/>
          <c:w val="0.36742694663167103"/>
          <c:h val="0.74489013001281812"/>
        </c:manualLayout>
      </c:layout>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zero"/>
  </c:chart>
  <c:spPr>
    <a:noFill/>
    <a:ln>
      <a:noFill/>
    </a:ln>
    <a:effectLst/>
  </c:spPr>
  <c:txPr>
    <a:bodyPr/>
    <a:lstStyle/>
    <a:p>
      <a:pPr>
        <a:defRPr>
          <a:latin typeface="Cambria" panose="02040503050406030204" pitchFamily="18"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6295324803149567"/>
          <c:y val="0"/>
          <c:w val="0.53869977791237766"/>
          <c:h val="0.65654035433070979"/>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Lbls>
            <c:dLbl>
              <c:idx val="0"/>
              <c:layout>
                <c:manualLayout>
                  <c:x val="-0.21245421245421223"/>
                  <c:y val="-1.9951608966895309E-2"/>
                </c:manualLayout>
              </c:layout>
              <c:spPr>
                <a:noFill/>
                <a:ln>
                  <a:noFill/>
                </a:ln>
                <a:effectLst/>
              </c:spPr>
              <c:txPr>
                <a:bodyPr rot="0" spcFirstLastPara="1" vertOverflow="ellipsis" vert="horz" wrap="square" anchor="ctr" anchorCtr="1"/>
                <a:lstStyle/>
                <a:p>
                  <a:pPr>
                    <a:defRPr sz="2200" b="1" i="0" u="none" strike="noStrike" kern="1200" baseline="0">
                      <a:solidFill>
                        <a:schemeClr val="bg1"/>
                      </a:solidFill>
                      <a:latin typeface="Cambria" panose="02040503050406030204" pitchFamily="18" charset="0"/>
                      <a:ea typeface="+mn-ea"/>
                      <a:cs typeface="+mn-cs"/>
                    </a:defRPr>
                  </a:pPr>
                  <a:endParaRPr lang="en-US"/>
                </a:p>
              </c:txPr>
              <c:dLblPos val="bestFit"/>
              <c:showPercent val="1"/>
              <c:extLst>
                <c:ext xmlns:c15="http://schemas.microsoft.com/office/drawing/2012/chart" uri="{CE6537A1-D6FC-4f65-9D91-7224C49458BB}">
                  <c15:layout>
                    <c:manualLayout>
                      <c:w val="0.25915750915750918"/>
                      <c:h val="0.24819947732091377"/>
                    </c:manualLayout>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mbria" panose="02040503050406030204" pitchFamily="18" charset="0"/>
                    <a:ea typeface="+mn-ea"/>
                    <a:cs typeface="+mn-cs"/>
                  </a:defRPr>
                </a:pPr>
                <a:endParaRPr lang="en-US"/>
              </a:p>
            </c:txPr>
            <c:dLblPos val="bestFit"/>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Not Satisfied
</c:v>
                </c:pt>
                <c:pt idx="1">
                  <c:v>Satisfied</c:v>
                </c:pt>
                <c:pt idx="2">
                  <c:v>Don't know</c:v>
                </c:pt>
              </c:strCache>
            </c:strRef>
          </c:cat>
          <c:val>
            <c:numRef>
              <c:f>Sheet1!$B$2:$B$4</c:f>
              <c:numCache>
                <c:formatCode>General</c:formatCode>
                <c:ptCount val="3"/>
                <c:pt idx="0">
                  <c:v>0.53</c:v>
                </c:pt>
                <c:pt idx="1">
                  <c:v>0.27</c:v>
                </c:pt>
                <c:pt idx="2">
                  <c:v>0.2</c:v>
                </c:pt>
              </c:numCache>
            </c:numRef>
          </c:val>
        </c:ser>
        <c:dLbls>
          <c:showVal val="1"/>
        </c:dLbls>
        <c:firstSliceAng val="0"/>
      </c:pieChart>
      <c:spPr>
        <a:noFill/>
        <a:ln>
          <a:noFill/>
        </a:ln>
        <a:effectLst/>
      </c:spPr>
    </c:plotArea>
    <c:legend>
      <c:legendPos val="b"/>
      <c:layout>
        <c:manualLayout>
          <c:xMode val="edge"/>
          <c:yMode val="edge"/>
          <c:x val="4.0464653456779402E-2"/>
          <c:y val="0.65983912873260497"/>
          <c:w val="0.92273340832396"/>
          <c:h val="0.14151548970657826"/>
        </c:manualLayout>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zero"/>
  </c:chart>
  <c:spPr>
    <a:noFill/>
    <a:ln>
      <a:noFill/>
    </a:ln>
    <a:effectLst/>
  </c:spPr>
  <c:txPr>
    <a:bodyPr/>
    <a:lstStyle/>
    <a:p>
      <a:pPr>
        <a:defRPr>
          <a:latin typeface="Cambria" panose="02040503050406030204" pitchFamily="18"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6295324803149567"/>
          <c:y val="0"/>
          <c:w val="0.53869977791237766"/>
          <c:h val="0.65654035433070979"/>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Lbls>
            <c:dLbl>
              <c:idx val="0"/>
              <c:layout>
                <c:manualLayout>
                  <c:x val="-0.23443223443223443"/>
                  <c:y val="-0.15716758016870117"/>
                </c:manualLayout>
              </c:layout>
              <c:spPr>
                <a:noFill/>
                <a:ln>
                  <a:noFill/>
                </a:ln>
                <a:effectLst/>
              </c:spPr>
              <c:txPr>
                <a:bodyPr rot="0" spcFirstLastPara="1" vertOverflow="ellipsis" vert="horz" wrap="square" anchor="ctr" anchorCtr="1"/>
                <a:lstStyle/>
                <a:p>
                  <a:pPr>
                    <a:defRPr sz="2200" b="1" i="0" u="none" strike="noStrike" kern="1200" baseline="0">
                      <a:solidFill>
                        <a:schemeClr val="bg1"/>
                      </a:solidFill>
                      <a:latin typeface="Cambria" panose="02040503050406030204" pitchFamily="18" charset="0"/>
                      <a:ea typeface="+mn-ea"/>
                      <a:cs typeface="+mn-cs"/>
                    </a:defRPr>
                  </a:pPr>
                  <a:endParaRPr lang="en-US"/>
                </a:p>
              </c:txPr>
              <c:dLblPos val="bestFit"/>
              <c:showPercent val="1"/>
              <c:extLst>
                <c:ext xmlns:c15="http://schemas.microsoft.com/office/drawing/2012/chart" uri="{CE6537A1-D6FC-4f65-9D91-7224C49458BB}">
                  <c15:layout>
                    <c:manualLayout>
                      <c:w val="0.25915750915750918"/>
                      <c:h val="0.24819947732091377"/>
                    </c:manualLayout>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mbria" panose="02040503050406030204" pitchFamily="18" charset="0"/>
                    <a:ea typeface="+mn-ea"/>
                    <a:cs typeface="+mn-cs"/>
                  </a:defRPr>
                </a:pPr>
                <a:endParaRPr lang="en-US"/>
              </a:p>
            </c:txPr>
            <c:dLblPos val="bestFit"/>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No
</c:v>
                </c:pt>
                <c:pt idx="1">
                  <c:v>Yes</c:v>
                </c:pt>
                <c:pt idx="2">
                  <c:v>Don't know</c:v>
                </c:pt>
              </c:strCache>
            </c:strRef>
          </c:cat>
          <c:val>
            <c:numRef>
              <c:f>Sheet1!$B$2:$B$4</c:f>
              <c:numCache>
                <c:formatCode>General</c:formatCode>
                <c:ptCount val="3"/>
                <c:pt idx="0">
                  <c:v>0.70000000000000062</c:v>
                </c:pt>
                <c:pt idx="1">
                  <c:v>0.17</c:v>
                </c:pt>
                <c:pt idx="2">
                  <c:v>0.13</c:v>
                </c:pt>
              </c:numCache>
            </c:numRef>
          </c:val>
        </c:ser>
        <c:dLbls>
          <c:showVal val="1"/>
        </c:dLbls>
        <c:firstSliceAng val="0"/>
      </c:pieChart>
      <c:spPr>
        <a:noFill/>
        <a:ln>
          <a:noFill/>
        </a:ln>
        <a:effectLst/>
      </c:spPr>
    </c:plotArea>
    <c:legend>
      <c:legendPos val="b"/>
      <c:layout>
        <c:manualLayout>
          <c:xMode val="edge"/>
          <c:yMode val="edge"/>
          <c:x val="4.0464653456779402E-2"/>
          <c:y val="0.65983912873260497"/>
          <c:w val="0.92273340832396"/>
          <c:h val="0.14151548970657826"/>
        </c:manualLayout>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zero"/>
  </c:chart>
  <c:spPr>
    <a:noFill/>
    <a:ln>
      <a:noFill/>
    </a:ln>
    <a:effectLst/>
  </c:spPr>
  <c:txPr>
    <a:bodyPr/>
    <a:lstStyle/>
    <a:p>
      <a:pPr>
        <a:defRPr>
          <a:latin typeface="Cambria" panose="02040503050406030204" pitchFamily="18"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978857"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defRPr sz="1200"/>
            </a:lvl1pPr>
          </a:lstStyle>
          <a:p>
            <a:endParaRPr lang="en-US"/>
          </a:p>
        </p:txBody>
      </p:sp>
      <p:sp>
        <p:nvSpPr>
          <p:cNvPr id="8197" name="Rectangle 5"/>
          <p:cNvSpPr>
            <a:spLocks noGrp="1" noChangeArrowheads="1"/>
          </p:cNvSpPr>
          <p:nvPr>
            <p:ph type="sldNum" sz="quarter" idx="3"/>
          </p:nvPr>
        </p:nvSpPr>
        <p:spPr bwMode="auto">
          <a:xfrm>
            <a:off x="3978857"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lgn="r">
              <a:defRPr sz="1200"/>
            </a:lvl1pPr>
          </a:lstStyle>
          <a:p>
            <a:fld id="{B52BBDE7-8C1E-4DF6-9FAC-B656A51BBBC2}" type="slidenum">
              <a:rPr lang="en-US"/>
              <a:pPr/>
              <a:t>‹#›</a:t>
            </a:fld>
            <a:endParaRPr lang="en-US"/>
          </a:p>
        </p:txBody>
      </p:sp>
    </p:spTree>
    <p:extLst>
      <p:ext uri="{BB962C8B-B14F-4D97-AF65-F5344CB8AC3E}">
        <p14:creationId xmlns="" xmlns:p14="http://schemas.microsoft.com/office/powerpoint/2010/main" val="36504474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978857"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6202" y="4421069"/>
            <a:ext cx="5149110" cy="4188381"/>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978857"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lgn="r">
              <a:defRPr sz="1200"/>
            </a:lvl1pPr>
          </a:lstStyle>
          <a:p>
            <a:fld id="{FA032124-629F-42D1-B35D-5A3CEF15A5A8}" type="slidenum">
              <a:rPr lang="en-US"/>
              <a:pPr/>
              <a:t>‹#›</a:t>
            </a:fld>
            <a:endParaRPr lang="en-US"/>
          </a:p>
        </p:txBody>
      </p:sp>
    </p:spTree>
    <p:extLst>
      <p:ext uri="{BB962C8B-B14F-4D97-AF65-F5344CB8AC3E}">
        <p14:creationId xmlns="" xmlns:p14="http://schemas.microsoft.com/office/powerpoint/2010/main" val="319854398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solution was contested at the workshop,</a:t>
            </a:r>
            <a:r>
              <a:rPr lang="en-US" baseline="0" dirty="0" smtClean="0"/>
              <a:t> as there was concern over the possibilities of the intermediaries taking bribes, and difficulty of managing it.</a:t>
            </a:r>
            <a:endParaRPr lang="en-US" dirty="0"/>
          </a:p>
        </p:txBody>
      </p:sp>
      <p:sp>
        <p:nvSpPr>
          <p:cNvPr id="4" name="Slide Number Placeholder 3"/>
          <p:cNvSpPr>
            <a:spLocks noGrp="1"/>
          </p:cNvSpPr>
          <p:nvPr>
            <p:ph type="sldNum" sz="quarter" idx="10"/>
          </p:nvPr>
        </p:nvSpPr>
        <p:spPr/>
        <p:txBody>
          <a:bodyPr/>
          <a:lstStyle/>
          <a:p>
            <a:fld id="{FA032124-629F-42D1-B35D-5A3CEF15A5A8}" type="slidenum">
              <a:rPr lang="en-US" smtClean="0"/>
              <a:pPr/>
              <a:t>12</a:t>
            </a:fld>
            <a:endParaRPr lang="en-US"/>
          </a:p>
        </p:txBody>
      </p:sp>
    </p:spTree>
    <p:extLst>
      <p:ext uri="{BB962C8B-B14F-4D97-AF65-F5344CB8AC3E}">
        <p14:creationId xmlns="" xmlns:p14="http://schemas.microsoft.com/office/powerpoint/2010/main" val="421677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picture here might be</a:t>
            </a:r>
            <a:r>
              <a:rPr lang="en-US" baseline="0" dirty="0" smtClean="0"/>
              <a:t> useful. Maybe the text could be summarized, and a picture could be included.</a:t>
            </a:r>
            <a:endParaRPr lang="en-US" dirty="0"/>
          </a:p>
        </p:txBody>
      </p:sp>
      <p:sp>
        <p:nvSpPr>
          <p:cNvPr id="4" name="Slide Number Placeholder 3"/>
          <p:cNvSpPr>
            <a:spLocks noGrp="1"/>
          </p:cNvSpPr>
          <p:nvPr>
            <p:ph type="sldNum" sz="quarter" idx="10"/>
          </p:nvPr>
        </p:nvSpPr>
        <p:spPr/>
        <p:txBody>
          <a:bodyPr/>
          <a:lstStyle/>
          <a:p>
            <a:fld id="{FA032124-629F-42D1-B35D-5A3CEF15A5A8}" type="slidenum">
              <a:rPr lang="en-US" smtClean="0"/>
              <a:pPr/>
              <a:t>20</a:t>
            </a:fld>
            <a:endParaRPr lang="en-US"/>
          </a:p>
        </p:txBody>
      </p:sp>
    </p:spTree>
    <p:extLst>
      <p:ext uri="{BB962C8B-B14F-4D97-AF65-F5344CB8AC3E}">
        <p14:creationId xmlns="" xmlns:p14="http://schemas.microsoft.com/office/powerpoint/2010/main" val="1254652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picture here might be</a:t>
            </a:r>
            <a:r>
              <a:rPr lang="en-US" baseline="0" dirty="0" smtClean="0"/>
              <a:t> useful. Maybe the text could be summarized, and a picture could be included.</a:t>
            </a:r>
            <a:endParaRPr lang="en-US" dirty="0"/>
          </a:p>
        </p:txBody>
      </p:sp>
      <p:sp>
        <p:nvSpPr>
          <p:cNvPr id="4" name="Slide Number Placeholder 3"/>
          <p:cNvSpPr>
            <a:spLocks noGrp="1"/>
          </p:cNvSpPr>
          <p:nvPr>
            <p:ph type="sldNum" sz="quarter" idx="10"/>
          </p:nvPr>
        </p:nvSpPr>
        <p:spPr/>
        <p:txBody>
          <a:bodyPr/>
          <a:lstStyle/>
          <a:p>
            <a:fld id="{FA032124-629F-42D1-B35D-5A3CEF15A5A8}" type="slidenum">
              <a:rPr lang="en-US" smtClean="0"/>
              <a:pPr/>
              <a:t>21</a:t>
            </a:fld>
            <a:endParaRPr lang="en-US"/>
          </a:p>
        </p:txBody>
      </p:sp>
    </p:spTree>
    <p:extLst>
      <p:ext uri="{BB962C8B-B14F-4D97-AF65-F5344CB8AC3E}">
        <p14:creationId xmlns="" xmlns:p14="http://schemas.microsoft.com/office/powerpoint/2010/main" val="1254652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3124200"/>
            <a:ext cx="914400" cy="914400"/>
          </a:xfrm>
          <a:prstGeom prst="rect">
            <a:avLst/>
          </a:prstGeom>
          <a:solidFill>
            <a:schemeClr val="bg2"/>
          </a:solidFill>
          <a:ln w="9525">
            <a:solidFill>
              <a:schemeClr val="bg2"/>
            </a:solidFill>
            <a:miter lim="800000"/>
            <a:headEnd/>
            <a:tailEnd/>
          </a:ln>
        </p:spPr>
        <p:txBody>
          <a:bodyPr wrap="none" anchor="ctr"/>
          <a:lstStyle/>
          <a:p>
            <a:endParaRPr lang="en-US"/>
          </a:p>
        </p:txBody>
      </p:sp>
      <p:sp>
        <p:nvSpPr>
          <p:cNvPr id="5" name="Rectangle 5"/>
          <p:cNvSpPr>
            <a:spLocks noChangeArrowheads="1"/>
          </p:cNvSpPr>
          <p:nvPr userDrawn="1"/>
        </p:nvSpPr>
        <p:spPr bwMode="auto">
          <a:xfrm>
            <a:off x="0" y="6248400"/>
            <a:ext cx="9144000" cy="609600"/>
          </a:xfrm>
          <a:prstGeom prst="rect">
            <a:avLst/>
          </a:prstGeom>
          <a:solidFill>
            <a:schemeClr val="bg2"/>
          </a:solidFill>
          <a:ln w="9525">
            <a:noFill/>
            <a:miter lim="800000"/>
            <a:headEnd/>
            <a:tailEnd/>
          </a:ln>
        </p:spPr>
        <p:txBody>
          <a:bodyPr wrap="none" anchor="ctr"/>
          <a:lstStyle/>
          <a:p>
            <a:endParaRPr lang="en-US"/>
          </a:p>
        </p:txBody>
      </p:sp>
      <p:sp>
        <p:nvSpPr>
          <p:cNvPr id="6" name="Line 6"/>
          <p:cNvSpPr>
            <a:spLocks noChangeShapeType="1"/>
          </p:cNvSpPr>
          <p:nvPr userDrawn="1"/>
        </p:nvSpPr>
        <p:spPr bwMode="auto">
          <a:xfrm>
            <a:off x="0" y="6248400"/>
            <a:ext cx="9144000" cy="0"/>
          </a:xfrm>
          <a:prstGeom prst="line">
            <a:avLst/>
          </a:prstGeom>
          <a:noFill/>
          <a:ln w="38100">
            <a:solidFill>
              <a:srgbClr val="CE4E14"/>
            </a:solidFill>
            <a:round/>
            <a:headEnd/>
            <a:tailEnd/>
          </a:ln>
        </p:spPr>
        <p:txBody>
          <a:bodyPr wrap="none" anchor="ctr"/>
          <a:lstStyle/>
          <a:p>
            <a:pPr>
              <a:defRPr/>
            </a:pPr>
            <a:endParaRPr lang="en-US"/>
          </a:p>
        </p:txBody>
      </p:sp>
      <p:sp>
        <p:nvSpPr>
          <p:cNvPr id="7" name="Line 8"/>
          <p:cNvSpPr>
            <a:spLocks noChangeShapeType="1"/>
          </p:cNvSpPr>
          <p:nvPr userDrawn="1"/>
        </p:nvSpPr>
        <p:spPr bwMode="auto">
          <a:xfrm>
            <a:off x="3175" y="847725"/>
            <a:ext cx="9144000" cy="0"/>
          </a:xfrm>
          <a:prstGeom prst="line">
            <a:avLst/>
          </a:prstGeom>
          <a:noFill/>
          <a:ln w="38100">
            <a:solidFill>
              <a:srgbClr val="CE4E14"/>
            </a:solidFill>
            <a:round/>
            <a:headEnd/>
            <a:tailEnd/>
          </a:ln>
        </p:spPr>
        <p:txBody>
          <a:bodyPr wrap="none" anchor="ctr"/>
          <a:lstStyle/>
          <a:p>
            <a:pPr>
              <a:defRPr/>
            </a:pPr>
            <a:endParaRPr lang="en-US"/>
          </a:p>
        </p:txBody>
      </p:sp>
      <p:pic>
        <p:nvPicPr>
          <p:cNvPr id="8" name="Picture 10" descr="p8a"/>
          <p:cNvPicPr>
            <a:picLocks noChangeAspect="1" noChangeArrowheads="1"/>
          </p:cNvPicPr>
          <p:nvPr userDrawn="1"/>
        </p:nvPicPr>
        <p:blipFill>
          <a:blip r:embed="rId2"/>
          <a:srcRect/>
          <a:stretch>
            <a:fillRect/>
          </a:stretch>
        </p:blipFill>
        <p:spPr bwMode="auto">
          <a:xfrm>
            <a:off x="914400" y="866775"/>
            <a:ext cx="8229600" cy="1203325"/>
          </a:xfrm>
          <a:prstGeom prst="rect">
            <a:avLst/>
          </a:prstGeom>
          <a:noFill/>
          <a:ln w="9525">
            <a:noFill/>
            <a:miter lim="800000"/>
            <a:headEnd/>
            <a:tailEnd/>
          </a:ln>
        </p:spPr>
      </p:pic>
      <p:sp>
        <p:nvSpPr>
          <p:cNvPr id="9" name="Line 11"/>
          <p:cNvSpPr>
            <a:spLocks noChangeShapeType="1"/>
          </p:cNvSpPr>
          <p:nvPr userDrawn="1"/>
        </p:nvSpPr>
        <p:spPr bwMode="auto">
          <a:xfrm>
            <a:off x="5867400" y="2714625"/>
            <a:ext cx="0" cy="1828800"/>
          </a:xfrm>
          <a:prstGeom prst="line">
            <a:avLst/>
          </a:prstGeom>
          <a:noFill/>
          <a:ln w="6350">
            <a:solidFill>
              <a:srgbClr val="666666"/>
            </a:solidFill>
            <a:round/>
            <a:headEnd/>
            <a:tailEnd/>
          </a:ln>
        </p:spPr>
        <p:txBody>
          <a:bodyPr wrap="none" anchor="ctr"/>
          <a:lstStyle/>
          <a:p>
            <a:pPr>
              <a:defRPr/>
            </a:pPr>
            <a:endParaRPr lang="en-US"/>
          </a:p>
        </p:txBody>
      </p:sp>
      <p:sp>
        <p:nvSpPr>
          <p:cNvPr id="13314" name="Rectangle 2"/>
          <p:cNvSpPr>
            <a:spLocks noGrp="1" noChangeArrowheads="1"/>
          </p:cNvSpPr>
          <p:nvPr>
            <p:ph type="ctrTitle"/>
          </p:nvPr>
        </p:nvSpPr>
        <p:spPr>
          <a:xfrm>
            <a:off x="990600" y="3048000"/>
            <a:ext cx="4648200" cy="1143000"/>
          </a:xfrm>
        </p:spPr>
        <p:txBody>
          <a:bodyPr/>
          <a:lstStyle>
            <a:lvl1pPr algn="l">
              <a:defRPr sz="4800">
                <a:latin typeface="Avenir LT Std 35 Light" panose="020B0402020203020204" pitchFamily="34" charset="0"/>
              </a:defRPr>
            </a:lvl1pPr>
          </a:lstStyle>
          <a:p>
            <a:r>
              <a:rPr lang="en-US" dirty="0"/>
              <a:t>Click to edit Master title style</a:t>
            </a:r>
          </a:p>
        </p:txBody>
      </p:sp>
      <p:sp>
        <p:nvSpPr>
          <p:cNvPr id="13315" name="Rectangle 3"/>
          <p:cNvSpPr>
            <a:spLocks noGrp="1" noChangeArrowheads="1"/>
          </p:cNvSpPr>
          <p:nvPr>
            <p:ph type="subTitle" idx="1"/>
          </p:nvPr>
        </p:nvSpPr>
        <p:spPr>
          <a:xfrm>
            <a:off x="5934075" y="3200400"/>
            <a:ext cx="3048000" cy="914400"/>
          </a:xfrm>
        </p:spPr>
        <p:txBody>
          <a:bodyPr anchor="ctr"/>
          <a:lstStyle>
            <a:lvl1pPr marL="0" indent="0">
              <a:buFont typeface="Wingdings" charset="2"/>
              <a:buNone/>
              <a:defRPr>
                <a:latin typeface="Avenir LT Std 35 Light" panose="020B0402020203020204" pitchFamily="34" charset="0"/>
              </a:defRPr>
            </a:lvl1pPr>
          </a:lstStyle>
          <a:p>
            <a:r>
              <a:rPr lang="en-US" dirty="0"/>
              <a:t>Click to edit Master subtitle style</a:t>
            </a:r>
          </a:p>
        </p:txBody>
      </p:sp>
      <p:pic>
        <p:nvPicPr>
          <p:cNvPr id="13" name="Picture 12"/>
          <p:cNvPicPr>
            <a:picLocks noChangeAspect="1"/>
          </p:cNvPicPr>
          <p:nvPr userDrawn="1"/>
        </p:nvPicPr>
        <p:blipFill>
          <a:blip r:embed="rId3"/>
          <a:stretch>
            <a:fillRect/>
          </a:stretch>
        </p:blipFill>
        <p:spPr>
          <a:xfrm>
            <a:off x="1452948" y="415642"/>
            <a:ext cx="2565014" cy="270158"/>
          </a:xfrm>
          <a:prstGeom prst="rect">
            <a:avLst/>
          </a:prstGeom>
        </p:spPr>
      </p:pic>
      <p:pic>
        <p:nvPicPr>
          <p:cNvPr id="14" name="Picture 13" descr="C:\Users\SUMUDU\AppData\Local\Temp\Rar$DIa0.811\Lirne Asia Logo.tif"/>
          <p:cNvPicPr/>
          <p:nvPr userDrawn="1"/>
        </p:nvPicPr>
        <p:blipFill>
          <a:blip r:embed="rId4" cstate="print"/>
          <a:srcRect/>
          <a:stretch>
            <a:fillRect/>
          </a:stretch>
        </p:blipFill>
        <p:spPr bwMode="auto">
          <a:xfrm>
            <a:off x="29212" y="228600"/>
            <a:ext cx="1295400" cy="573271"/>
          </a:xfrm>
          <a:prstGeom prst="rect">
            <a:avLst/>
          </a:prstGeom>
          <a:noFill/>
        </p:spPr>
      </p:pic>
      <p:cxnSp>
        <p:nvCxnSpPr>
          <p:cNvPr id="15" name="Straight Connector 14"/>
          <p:cNvCxnSpPr/>
          <p:nvPr userDrawn="1"/>
        </p:nvCxnSpPr>
        <p:spPr bwMode="auto">
          <a:xfrm rot="16200000">
            <a:off x="1148148" y="511896"/>
            <a:ext cx="457200" cy="0"/>
          </a:xfrm>
          <a:prstGeom prst="line">
            <a:avLst/>
          </a:prstGeom>
          <a:solidFill>
            <a:schemeClr val="accent1"/>
          </a:solidFill>
          <a:ln w="9525" cap="flat" cmpd="sng" algn="ctr">
            <a:solidFill>
              <a:srgbClr val="CE4E14"/>
            </a:solidFill>
            <a:prstDash val="solid"/>
            <a:round/>
            <a:headEnd type="none" w="med" len="med"/>
            <a:tailEnd type="none" w="med" len="med"/>
          </a:ln>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150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85800" y="304800"/>
            <a:ext cx="5676900" cy="57150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a:xfrm>
            <a:off x="685800" y="978568"/>
            <a:ext cx="7696200" cy="4419600"/>
          </a:xfrm>
        </p:spPr>
        <p:txBody>
          <a:bodyPr/>
          <a:lstStyle>
            <a:lvl1pPr>
              <a:defRPr>
                <a:latin typeface="Avenir LT Std 35 Light" panose="020B0402020203020204" pitchFamily="34" charset="0"/>
              </a:defRPr>
            </a:lvl1pPr>
            <a:lvl2pPr>
              <a:defRPr>
                <a:latin typeface="Avenir LT Std 35 Light" panose="020B0402020203020204" pitchFamily="34" charset="0"/>
              </a:defRPr>
            </a:lvl2pPr>
            <a:lvl3pPr>
              <a:defRPr>
                <a:latin typeface="Avenir LT Std 35 Light" panose="020B0402020203020204" pitchFamily="34" charset="0"/>
              </a:defRPr>
            </a:lvl3pPr>
            <a:lvl4pPr>
              <a:defRPr>
                <a:latin typeface="Avenir LT Std 35 Light" panose="020B0402020203020204" pitchFamily="34" charset="0"/>
              </a:defRPr>
            </a:lvl4pPr>
            <a:lvl5pPr>
              <a:defRPr>
                <a:latin typeface="Avenir LT Std 35 Light" panose="020B0402020203020204" pitchFamily="34" charset="0"/>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66666"/>
                </a:solidFill>
              </a:defRPr>
            </a:lvl1pPr>
          </a:lstStyle>
          <a:p>
            <a:r>
              <a:rPr lang="en-CA" smtClean="0"/>
              <a:t>Click to edit Master title style</a:t>
            </a:r>
            <a:endParaRPr lang="en-US"/>
          </a:p>
        </p:txBody>
      </p:sp>
      <p:sp>
        <p:nvSpPr>
          <p:cNvPr id="3" name="Content Placeholder 2"/>
          <p:cNvSpPr>
            <a:spLocks noGrp="1"/>
          </p:cNvSpPr>
          <p:nvPr>
            <p:ph idx="1"/>
          </p:nvPr>
        </p:nvSpPr>
        <p:spPr>
          <a:xfrm>
            <a:off x="685800" y="990600"/>
            <a:ext cx="7696200" cy="4419600"/>
          </a:xfrm>
        </p:spPr>
        <p:txBody>
          <a:bodyPr/>
          <a:lstStyle>
            <a:lvl1pPr>
              <a:defRPr>
                <a:latin typeface="Avenir LT Std 35 Light" panose="020B0402020203020204" pitchFamily="34" charset="0"/>
              </a:defRPr>
            </a:lvl1pPr>
            <a:lvl2pPr>
              <a:defRPr>
                <a:latin typeface="Avenir LT Std 35 Light" panose="020B0402020203020204" pitchFamily="34" charset="0"/>
              </a:defRPr>
            </a:lvl2pPr>
            <a:lvl3pPr>
              <a:defRPr>
                <a:latin typeface="Avenir LT Std 35 Light" panose="020B0402020203020204" pitchFamily="34" charset="0"/>
              </a:defRPr>
            </a:lvl3pPr>
            <a:lvl4pPr>
              <a:defRPr>
                <a:latin typeface="Avenir LT Std 35 Light" panose="020B0402020203020204" pitchFamily="34" charset="0"/>
              </a:defRPr>
            </a:lvl4pPr>
            <a:lvl5pPr>
              <a:defRPr>
                <a:latin typeface="Avenir LT Std 35 Light" panose="020B0402020203020204" pitchFamily="34" charset="0"/>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85800" y="1600200"/>
            <a:ext cx="3771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600200"/>
            <a:ext cx="3771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04800"/>
            <a:ext cx="76962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00200"/>
            <a:ext cx="7696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userDrawn="1"/>
        </p:nvSpPr>
        <p:spPr bwMode="auto">
          <a:xfrm>
            <a:off x="0" y="3200400"/>
            <a:ext cx="609600" cy="609600"/>
          </a:xfrm>
          <a:prstGeom prst="rect">
            <a:avLst/>
          </a:prstGeom>
          <a:solidFill>
            <a:schemeClr val="bg2"/>
          </a:solidFill>
          <a:ln w="9525">
            <a:noFill/>
            <a:miter lim="800000"/>
            <a:headEnd/>
            <a:tailEnd/>
          </a:ln>
        </p:spPr>
        <p:txBody>
          <a:bodyPr wrap="none" anchor="ctr"/>
          <a:lstStyle/>
          <a:p>
            <a:endParaRPr lang="en-US"/>
          </a:p>
        </p:txBody>
      </p:sp>
      <p:sp>
        <p:nvSpPr>
          <p:cNvPr id="1034" name="Line 10"/>
          <p:cNvSpPr>
            <a:spLocks noChangeShapeType="1"/>
          </p:cNvSpPr>
          <p:nvPr userDrawn="1"/>
        </p:nvSpPr>
        <p:spPr bwMode="auto">
          <a:xfrm>
            <a:off x="0" y="6248400"/>
            <a:ext cx="9144000" cy="0"/>
          </a:xfrm>
          <a:prstGeom prst="line">
            <a:avLst/>
          </a:prstGeom>
          <a:noFill/>
          <a:ln w="38100">
            <a:solidFill>
              <a:srgbClr val="CE4E14"/>
            </a:solidFill>
            <a:round/>
            <a:headEnd/>
            <a:tailEnd/>
          </a:ln>
        </p:spPr>
        <p:txBody>
          <a:bodyPr wrap="none" anchor="ctr"/>
          <a:lstStyle/>
          <a:p>
            <a:pPr>
              <a:defRPr/>
            </a:pPr>
            <a:endParaRPr lang="en-US"/>
          </a:p>
        </p:txBody>
      </p:sp>
      <p:sp>
        <p:nvSpPr>
          <p:cNvPr id="1036" name="Line 12"/>
          <p:cNvSpPr>
            <a:spLocks noChangeShapeType="1"/>
          </p:cNvSpPr>
          <p:nvPr userDrawn="1"/>
        </p:nvSpPr>
        <p:spPr bwMode="auto">
          <a:xfrm>
            <a:off x="3175" y="847725"/>
            <a:ext cx="9144000" cy="0"/>
          </a:xfrm>
          <a:prstGeom prst="line">
            <a:avLst/>
          </a:prstGeom>
          <a:noFill/>
          <a:ln w="38100">
            <a:solidFill>
              <a:srgbClr val="CE4E14"/>
            </a:solidFill>
            <a:round/>
            <a:headEnd/>
            <a:tailEnd/>
          </a:ln>
        </p:spPr>
        <p:txBody>
          <a:bodyPr wrap="none" anchor="ctr"/>
          <a:lstStyle/>
          <a:p>
            <a:pPr>
              <a:defRPr/>
            </a:pPr>
            <a:endParaRPr lang="en-US"/>
          </a:p>
        </p:txBody>
      </p:sp>
      <p:sp>
        <p:nvSpPr>
          <p:cNvPr id="3" name="TextBox 2"/>
          <p:cNvSpPr txBox="1"/>
          <p:nvPr userDrawn="1"/>
        </p:nvSpPr>
        <p:spPr>
          <a:xfrm>
            <a:off x="8460432" y="6365673"/>
            <a:ext cx="504056" cy="369332"/>
          </a:xfrm>
          <a:prstGeom prst="rect">
            <a:avLst/>
          </a:prstGeom>
          <a:noFill/>
        </p:spPr>
        <p:txBody>
          <a:bodyPr wrap="square" rtlCol="0">
            <a:spAutoFit/>
          </a:bodyPr>
          <a:lstStyle/>
          <a:p>
            <a:pPr algn="ctr"/>
            <a:fld id="{3325D384-8FA1-0941-9073-7A164F7C678D}" type="slidenum">
              <a:rPr lang="en-US" sz="1800" smtClean="0">
                <a:solidFill>
                  <a:srgbClr val="CE4E14"/>
                </a:solidFill>
              </a:rPr>
              <a:pPr algn="ctr"/>
              <a:t>‹#›</a:t>
            </a:fld>
            <a:endParaRPr lang="en-US" dirty="0">
              <a:solidFill>
                <a:srgbClr val="CE4E14"/>
              </a:solidFill>
            </a:endParaRPr>
          </a:p>
        </p:txBody>
      </p:sp>
      <p:pic>
        <p:nvPicPr>
          <p:cNvPr id="10" name="Picture 9"/>
          <p:cNvPicPr>
            <a:picLocks noChangeAspect="1"/>
          </p:cNvPicPr>
          <p:nvPr userDrawn="1"/>
        </p:nvPicPr>
        <p:blipFill>
          <a:blip r:embed="rId14"/>
          <a:stretch>
            <a:fillRect/>
          </a:stretch>
        </p:blipFill>
        <p:spPr>
          <a:xfrm>
            <a:off x="2185736" y="6464969"/>
            <a:ext cx="2057400" cy="216694"/>
          </a:xfrm>
          <a:prstGeom prst="rect">
            <a:avLst/>
          </a:prstGeom>
        </p:spPr>
      </p:pic>
      <p:pic>
        <p:nvPicPr>
          <p:cNvPr id="9" name="Picture 8" descr="C:\Users\SUMUDU\AppData\Local\Temp\Rar$DIa0.811\Lirne Asia Logo.tif"/>
          <p:cNvPicPr/>
          <p:nvPr userDrawn="1"/>
        </p:nvPicPr>
        <p:blipFill>
          <a:blip r:embed="rId15" cstate="print"/>
          <a:srcRect/>
          <a:stretch>
            <a:fillRect/>
          </a:stretch>
        </p:blipFill>
        <p:spPr bwMode="auto">
          <a:xfrm>
            <a:off x="762000" y="6277927"/>
            <a:ext cx="1295400" cy="573271"/>
          </a:xfrm>
          <a:prstGeom prst="rect">
            <a:avLst/>
          </a:prstGeom>
          <a:noFill/>
        </p:spPr>
      </p:pic>
      <p:cxnSp>
        <p:nvCxnSpPr>
          <p:cNvPr id="13" name="Straight Connector 12"/>
          <p:cNvCxnSpPr/>
          <p:nvPr userDrawn="1"/>
        </p:nvCxnSpPr>
        <p:spPr bwMode="auto">
          <a:xfrm rot="16200000">
            <a:off x="1880936" y="6561223"/>
            <a:ext cx="457200" cy="0"/>
          </a:xfrm>
          <a:prstGeom prst="line">
            <a:avLst/>
          </a:prstGeom>
          <a:solidFill>
            <a:schemeClr val="accent1"/>
          </a:solidFill>
          <a:ln w="9525" cap="flat" cmpd="sng" algn="ctr">
            <a:solidFill>
              <a:srgbClr val="CE4E14"/>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43" r:id="rId1"/>
    <p:sldLayoutId id="2147483733" r:id="rId2"/>
    <p:sldLayoutId id="2147483744"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hdr="0" ftr="0" dt="0"/>
  <p:txStyles>
    <p:titleStyle>
      <a:lvl1pPr algn="r" rtl="0" eaLnBrk="0" fontAlgn="base" hangingPunct="0">
        <a:spcBef>
          <a:spcPct val="0"/>
        </a:spcBef>
        <a:spcAft>
          <a:spcPct val="0"/>
        </a:spcAft>
        <a:defRPr sz="3200">
          <a:solidFill>
            <a:srgbClr val="666666"/>
          </a:solidFill>
          <a:latin typeface="Avenir LT Std 35 Light" panose="020B0402020203020204" pitchFamily="34" charset="0"/>
          <a:ea typeface="+mj-ea"/>
          <a:cs typeface="+mj-cs"/>
        </a:defRPr>
      </a:lvl1pPr>
      <a:lvl2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2pPr>
      <a:lvl3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3pPr>
      <a:lvl4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4pPr>
      <a:lvl5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5pPr>
      <a:lvl6pPr marL="4572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6pPr>
      <a:lvl7pPr marL="9144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7pPr>
      <a:lvl8pPr marL="13716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8pPr>
      <a:lvl9pPr marL="18288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Wingdings" charset="2"/>
        <a:buChar char="§"/>
        <a:defRPr sz="2800">
          <a:solidFill>
            <a:srgbClr val="666666"/>
          </a:solidFill>
          <a:latin typeface="Avenir LT Std 35 Light" panose="020B0402020203020204" pitchFamily="34" charset="0"/>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Avenir LT Std 35 Light" panose="020B0402020203020204" pitchFamily="34" charset="0"/>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Avenir LT Std 35 Light" panose="020B0402020203020204" pitchFamily="34" charset="0"/>
          <a:ea typeface="+mn-ea"/>
          <a:cs typeface="Calibri"/>
        </a:defRPr>
      </a:lvl3pPr>
      <a:lvl4pPr marL="1600200" indent="-228600" algn="l" rtl="0" eaLnBrk="0" fontAlgn="base" hangingPunct="0">
        <a:spcBef>
          <a:spcPct val="20000"/>
        </a:spcBef>
        <a:spcAft>
          <a:spcPct val="0"/>
        </a:spcAft>
        <a:buChar char="–"/>
        <a:defRPr>
          <a:solidFill>
            <a:srgbClr val="666666"/>
          </a:solidFill>
          <a:latin typeface="Avenir LT Std 35 Light" panose="020B0402020203020204" pitchFamily="34" charset="0"/>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Avenir LT Std 35 Light" panose="020B0402020203020204" pitchFamily="34" charset="0"/>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file:///C:\Users\Administrator\Desktop\CRM%20Presentation\Consuemer%20Voice%20Electricity%20v1.mp4" TargetMode="Externa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4000" dirty="0" smtClean="0">
                <a:solidFill>
                  <a:schemeClr val="accent1"/>
                </a:solidFill>
                <a:cs typeface="Palatino"/>
              </a:rPr>
              <a:t>WAY FORWARD</a:t>
            </a:r>
            <a:endParaRPr lang="en-US" sz="4000" dirty="0">
              <a:solidFill>
                <a:schemeClr val="accent1"/>
              </a:solidFill>
              <a:cs typeface="Palatino"/>
            </a:endParaRPr>
          </a:p>
        </p:txBody>
      </p:sp>
      <p:sp>
        <p:nvSpPr>
          <p:cNvPr id="3" name="Subtitle 2"/>
          <p:cNvSpPr>
            <a:spLocks noGrp="1"/>
          </p:cNvSpPr>
          <p:nvPr>
            <p:ph type="subTitle" idx="1"/>
          </p:nvPr>
        </p:nvSpPr>
        <p:spPr/>
        <p:txBody>
          <a:bodyPr/>
          <a:lstStyle/>
          <a:p>
            <a:r>
              <a:rPr lang="en-US" altLang="en-US" sz="2400" dirty="0">
                <a:solidFill>
                  <a:srgbClr val="CE4E14"/>
                </a:solidFill>
              </a:rPr>
              <a:t>Improving </a:t>
            </a:r>
            <a:endParaRPr lang="en-US" altLang="en-US" sz="2400" dirty="0" smtClean="0">
              <a:solidFill>
                <a:srgbClr val="CE4E14"/>
              </a:solidFill>
            </a:endParaRPr>
          </a:p>
          <a:p>
            <a:r>
              <a:rPr lang="en-US" altLang="en-US" sz="2400" dirty="0" smtClean="0">
                <a:solidFill>
                  <a:srgbClr val="CE4E14"/>
                </a:solidFill>
              </a:rPr>
              <a:t>CRM Practices in </a:t>
            </a:r>
            <a:r>
              <a:rPr lang="en-US" altLang="en-US" sz="2400" dirty="0">
                <a:solidFill>
                  <a:srgbClr val="CE4E14"/>
                </a:solidFill>
              </a:rPr>
              <a:t>Electricity Sector</a:t>
            </a:r>
            <a:endParaRPr lang="en-US" sz="2400" dirty="0">
              <a:solidFill>
                <a:srgbClr val="CE4E14"/>
              </a:solidFill>
              <a:cs typeface="Calibri" panose="020F0502020204030204" pitchFamily="34" charset="0"/>
            </a:endParaRPr>
          </a:p>
        </p:txBody>
      </p:sp>
    </p:spTree>
    <p:extLst>
      <p:ext uri="{BB962C8B-B14F-4D97-AF65-F5344CB8AC3E}">
        <p14:creationId xmlns="" xmlns:p14="http://schemas.microsoft.com/office/powerpoint/2010/main" val="2732316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609600"/>
          </a:xfrm>
        </p:spPr>
        <p:txBody>
          <a:bodyPr/>
          <a:lstStyle/>
          <a:p>
            <a:r>
              <a:rPr lang="en-US" sz="2400" dirty="0" smtClean="0"/>
              <a:t>Solution - 1: Separate Service Center for new connection</a:t>
            </a:r>
            <a:endParaRPr lang="en-US" sz="2400" dirty="0"/>
          </a:p>
        </p:txBody>
      </p:sp>
      <p:sp>
        <p:nvSpPr>
          <p:cNvPr id="3" name="Content Placeholder 2"/>
          <p:cNvSpPr>
            <a:spLocks noGrp="1"/>
          </p:cNvSpPr>
          <p:nvPr>
            <p:ph idx="1"/>
          </p:nvPr>
        </p:nvSpPr>
        <p:spPr>
          <a:xfrm>
            <a:off x="685800" y="978568"/>
            <a:ext cx="8229600" cy="4812632"/>
          </a:xfrm>
        </p:spPr>
        <p:txBody>
          <a:bodyPr/>
          <a:lstStyle/>
          <a:p>
            <a:r>
              <a:rPr lang="en-US" sz="2000" dirty="0"/>
              <a:t>S</a:t>
            </a:r>
            <a:r>
              <a:rPr lang="en-US" sz="2000" dirty="0" smtClean="0"/>
              <a:t>ervice provisioning for a new connection could be separated from rest of the services. A separate service center (i.e. </a:t>
            </a:r>
            <a:r>
              <a:rPr lang="en-US" sz="2000" b="1" dirty="0" smtClean="0">
                <a:solidFill>
                  <a:srgbClr val="CE4E14"/>
                </a:solidFill>
              </a:rPr>
              <a:t>Fast-track center</a:t>
            </a:r>
            <a:r>
              <a:rPr lang="en-US" sz="2000" dirty="0" smtClean="0"/>
              <a:t>) focused only on providing new connections could be helpful in this regard.</a:t>
            </a:r>
          </a:p>
          <a:p>
            <a:endParaRPr lang="en-US" sz="2000" dirty="0"/>
          </a:p>
          <a:p>
            <a:r>
              <a:rPr lang="en-US" sz="2000" dirty="0" smtClean="0"/>
              <a:t>Consumers who will be applying for a new connection be it residential or commercial, will be served from Fast-track centers. Applications will be processed as a separate, high-priority work stream so that the entire process could be completed by a given period of time (e.g. within 30 days).</a:t>
            </a:r>
          </a:p>
          <a:p>
            <a:endParaRPr lang="en-US" sz="2000" dirty="0"/>
          </a:p>
        </p:txBody>
      </p:sp>
    </p:spTree>
    <p:extLst>
      <p:ext uri="{BB962C8B-B14F-4D97-AF65-F5344CB8AC3E}">
        <p14:creationId xmlns="" xmlns:p14="http://schemas.microsoft.com/office/powerpoint/2010/main" val="2316559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Solution - 2: Know Your Connection</a:t>
            </a:r>
            <a:endParaRPr lang="en-US" sz="2400" dirty="0"/>
          </a:p>
        </p:txBody>
      </p:sp>
      <p:sp>
        <p:nvSpPr>
          <p:cNvPr id="3" name="Content Placeholder 2"/>
          <p:cNvSpPr>
            <a:spLocks noGrp="1"/>
          </p:cNvSpPr>
          <p:nvPr>
            <p:ph idx="1"/>
          </p:nvPr>
        </p:nvSpPr>
        <p:spPr>
          <a:xfrm>
            <a:off x="685800" y="978568"/>
            <a:ext cx="7696200" cy="1155032"/>
          </a:xfrm>
        </p:spPr>
        <p:txBody>
          <a:bodyPr/>
          <a:lstStyle/>
          <a:p>
            <a:pPr>
              <a:defRPr/>
            </a:pPr>
            <a:r>
              <a:rPr lang="en-IN" sz="1800" dirty="0" smtClean="0"/>
              <a:t>The </a:t>
            </a:r>
            <a:r>
              <a:rPr lang="en-IN" sz="1800" dirty="0"/>
              <a:t>electricity board </a:t>
            </a:r>
            <a:r>
              <a:rPr lang="en-IN" sz="1800" dirty="0" smtClean="0"/>
              <a:t>conducts a pre-evaluation </a:t>
            </a:r>
            <a:r>
              <a:rPr lang="en-IN" sz="1800" dirty="0"/>
              <a:t>of available infrastructure in order to help understand backend requirements for processing new connections. An approximate time range is established within which a new connection has to be processed.</a:t>
            </a:r>
          </a:p>
          <a:p>
            <a:pPr>
              <a:defRPr/>
            </a:pPr>
            <a:endParaRPr lang="en-IN" sz="1800" dirty="0">
              <a:solidFill>
                <a:schemeClr val="tx1"/>
              </a:solidFill>
            </a:endParaRPr>
          </a:p>
          <a:p>
            <a:pPr>
              <a:defRPr/>
            </a:pPr>
            <a:endParaRPr lang="en-SG" sz="1800" dirty="0"/>
          </a:p>
          <a:p>
            <a:pPr>
              <a:lnSpc>
                <a:spcPct val="150000"/>
              </a:lnSpc>
            </a:pPr>
            <a:endParaRPr lang="en-SG" sz="1800" dirty="0">
              <a:cs typeface="Arial" charset="0"/>
            </a:endParaRPr>
          </a:p>
          <a:p>
            <a:endParaRPr lang="en-US" sz="1800" dirty="0"/>
          </a:p>
        </p:txBody>
      </p:sp>
      <p:pic>
        <p:nvPicPr>
          <p:cNvPr id="4" name="Picture Placeholder 22" descr="20130722_151130.jpg"/>
          <p:cNvPicPr>
            <a:picLocks noChangeAspect="1"/>
          </p:cNvPicPr>
          <p:nvPr/>
        </p:nvPicPr>
        <p:blipFill>
          <a:blip r:embed="rId2" cstate="email">
            <a:grayscl/>
            <a:extLst>
              <a:ext uri="{28A0092B-C50C-407E-A947-70E740481C1C}">
                <a14:useLocalDpi xmlns="" xmlns:a14="http://schemas.microsoft.com/office/drawing/2010/main"/>
              </a:ext>
            </a:extLst>
          </a:blip>
          <a:srcRect t="-3"/>
          <a:stretch>
            <a:fillRect/>
          </a:stretch>
        </p:blipFill>
        <p:spPr bwMode="auto">
          <a:xfrm>
            <a:off x="1676400" y="2286000"/>
            <a:ext cx="5943600" cy="3764280"/>
          </a:xfrm>
          <a:prstGeom prst="rect">
            <a:avLst/>
          </a:prstGeom>
          <a:noFill/>
          <a:ln w="9525">
            <a:noFill/>
            <a:miter lim="800000"/>
            <a:headEnd/>
            <a:tailEnd/>
          </a:ln>
        </p:spPr>
      </p:pic>
      <p:grpSp>
        <p:nvGrpSpPr>
          <p:cNvPr id="5" name="Group 88"/>
          <p:cNvGrpSpPr>
            <a:grpSpLocks/>
          </p:cNvGrpSpPr>
          <p:nvPr/>
        </p:nvGrpSpPr>
        <p:grpSpPr bwMode="auto">
          <a:xfrm>
            <a:off x="7467600" y="2133600"/>
            <a:ext cx="1219200" cy="1371600"/>
            <a:chOff x="7467600" y="3048000"/>
            <a:chExt cx="1219200" cy="1371600"/>
          </a:xfrm>
        </p:grpSpPr>
        <p:sp>
          <p:nvSpPr>
            <p:cNvPr id="6" name="Rectangle 5"/>
            <p:cNvSpPr/>
            <p:nvPr/>
          </p:nvSpPr>
          <p:spPr>
            <a:xfrm>
              <a:off x="7467600" y="3048000"/>
              <a:ext cx="1219200" cy="1371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grpSp>
          <p:nvGrpSpPr>
            <p:cNvPr id="7" name="Group 56"/>
            <p:cNvGrpSpPr>
              <a:grpSpLocks/>
            </p:cNvGrpSpPr>
            <p:nvPr/>
          </p:nvGrpSpPr>
          <p:grpSpPr bwMode="auto">
            <a:xfrm>
              <a:off x="7543800" y="3200400"/>
              <a:ext cx="381000" cy="381000"/>
              <a:chOff x="7620000" y="1371600"/>
              <a:chExt cx="1295400" cy="1219200"/>
            </a:xfrm>
          </p:grpSpPr>
          <p:sp>
            <p:nvSpPr>
              <p:cNvPr id="12" name="Oval 11"/>
              <p:cNvSpPr/>
              <p:nvPr/>
            </p:nvSpPr>
            <p:spPr>
              <a:xfrm>
                <a:off x="7620000" y="1371600"/>
                <a:ext cx="1295400" cy="1219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cxnSp>
            <p:nvCxnSpPr>
              <p:cNvPr id="13" name="Straight Arrow Connector 12"/>
              <p:cNvCxnSpPr>
                <a:endCxn id="12" idx="0"/>
              </p:cNvCxnSpPr>
              <p:nvPr/>
            </p:nvCxnSpPr>
            <p:spPr>
              <a:xfrm rot="5400000" flipH="1" flipV="1">
                <a:off x="7982109" y="1619410"/>
                <a:ext cx="533402" cy="377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12" idx="5"/>
              </p:cNvCxnSpPr>
              <p:nvPr/>
            </p:nvCxnSpPr>
            <p:spPr>
              <a:xfrm rot="16200000" flipH="1">
                <a:off x="8224204" y="1910717"/>
                <a:ext cx="508000" cy="4965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2" idx="1"/>
              </p:cNvCxnSpPr>
              <p:nvPr/>
            </p:nvCxnSpPr>
            <p:spPr>
              <a:xfrm rot="16200000" flipH="1">
                <a:off x="7802088" y="1556228"/>
                <a:ext cx="126998" cy="113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2"/>
              </p:cNvCxnSpPr>
              <p:nvPr/>
            </p:nvCxnSpPr>
            <p:spPr>
              <a:xfrm rot="10800000" flipH="1">
                <a:off x="7620000" y="1981200"/>
                <a:ext cx="151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3"/>
              </p:cNvCxnSpPr>
              <p:nvPr/>
            </p:nvCxnSpPr>
            <p:spPr>
              <a:xfrm rot="5400000" flipH="1" flipV="1">
                <a:off x="7802088" y="2292826"/>
                <a:ext cx="127002" cy="113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2" idx="4"/>
              </p:cNvCxnSpPr>
              <p:nvPr/>
            </p:nvCxnSpPr>
            <p:spPr>
              <a:xfrm rot="5400000" flipH="1" flipV="1">
                <a:off x="8210392" y="2495708"/>
                <a:ext cx="152400" cy="37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2" idx="7"/>
              </p:cNvCxnSpPr>
              <p:nvPr/>
            </p:nvCxnSpPr>
            <p:spPr>
              <a:xfrm rot="16200000" flipH="1" flipV="1">
                <a:off x="8606314" y="1556228"/>
                <a:ext cx="126998" cy="1133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2" idx="6"/>
              </p:cNvCxnSpPr>
              <p:nvPr/>
            </p:nvCxnSpPr>
            <p:spPr>
              <a:xfrm flipH="1">
                <a:off x="8764270" y="1981200"/>
                <a:ext cx="151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8229919" y="1905002"/>
                <a:ext cx="75565" cy="761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grpSp>
        <p:cxnSp>
          <p:nvCxnSpPr>
            <p:cNvPr id="8" name="Straight Connector 7"/>
            <p:cNvCxnSpPr/>
            <p:nvPr/>
          </p:nvCxnSpPr>
          <p:spPr>
            <a:xfrm>
              <a:off x="7772400" y="37338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72400" y="38862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0" y="40386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772400" y="41910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72"/>
          <p:cNvGrpSpPr>
            <a:grpSpLocks/>
          </p:cNvGrpSpPr>
          <p:nvPr/>
        </p:nvGrpSpPr>
        <p:grpSpPr bwMode="auto">
          <a:xfrm>
            <a:off x="7454899" y="4118059"/>
            <a:ext cx="762000" cy="1371600"/>
            <a:chOff x="7620000" y="1371600"/>
            <a:chExt cx="762000" cy="1371600"/>
          </a:xfrm>
        </p:grpSpPr>
        <p:sp>
          <p:nvSpPr>
            <p:cNvPr id="23" name="Rounded Rectangle 22"/>
            <p:cNvSpPr/>
            <p:nvPr/>
          </p:nvSpPr>
          <p:spPr>
            <a:xfrm>
              <a:off x="7620000" y="1524000"/>
              <a:ext cx="762000" cy="1219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24" name="Rounded Rectangle 23"/>
            <p:cNvSpPr/>
            <p:nvPr/>
          </p:nvSpPr>
          <p:spPr>
            <a:xfrm>
              <a:off x="7696200" y="1676400"/>
              <a:ext cx="609600" cy="457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rPr>
                <a:t>SMS</a:t>
              </a:r>
              <a:endParaRPr lang="en-SG" sz="1400" b="1" dirty="0">
                <a:solidFill>
                  <a:schemeClr val="tx1"/>
                </a:solidFill>
              </a:endParaRPr>
            </a:p>
          </p:txBody>
        </p:sp>
        <p:sp>
          <p:nvSpPr>
            <p:cNvPr id="25" name="Rectangle 24"/>
            <p:cNvSpPr/>
            <p:nvPr/>
          </p:nvSpPr>
          <p:spPr>
            <a:xfrm>
              <a:off x="7696200" y="22098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26" name="Rectangle 25"/>
            <p:cNvSpPr/>
            <p:nvPr/>
          </p:nvSpPr>
          <p:spPr>
            <a:xfrm>
              <a:off x="7848600" y="22098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27" name="Rectangle 26"/>
            <p:cNvSpPr/>
            <p:nvPr/>
          </p:nvSpPr>
          <p:spPr>
            <a:xfrm>
              <a:off x="8001000" y="22098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28" name="Rectangle 27"/>
            <p:cNvSpPr/>
            <p:nvPr/>
          </p:nvSpPr>
          <p:spPr>
            <a:xfrm>
              <a:off x="8153400" y="22098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29" name="Rectangle 28"/>
            <p:cNvSpPr/>
            <p:nvPr/>
          </p:nvSpPr>
          <p:spPr>
            <a:xfrm>
              <a:off x="7696200" y="23622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0" name="Rectangle 29"/>
            <p:cNvSpPr/>
            <p:nvPr/>
          </p:nvSpPr>
          <p:spPr>
            <a:xfrm>
              <a:off x="7848600" y="23622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1" name="Rectangle 30"/>
            <p:cNvSpPr/>
            <p:nvPr/>
          </p:nvSpPr>
          <p:spPr>
            <a:xfrm>
              <a:off x="8001000" y="23622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2" name="Rectangle 31"/>
            <p:cNvSpPr/>
            <p:nvPr/>
          </p:nvSpPr>
          <p:spPr>
            <a:xfrm>
              <a:off x="8153400" y="23622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3" name="Rectangle 32"/>
            <p:cNvSpPr/>
            <p:nvPr/>
          </p:nvSpPr>
          <p:spPr>
            <a:xfrm>
              <a:off x="7696200" y="25146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4" name="Rectangle 33"/>
            <p:cNvSpPr/>
            <p:nvPr/>
          </p:nvSpPr>
          <p:spPr>
            <a:xfrm>
              <a:off x="7848600" y="25146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5" name="Rectangle 34"/>
            <p:cNvSpPr/>
            <p:nvPr/>
          </p:nvSpPr>
          <p:spPr>
            <a:xfrm>
              <a:off x="8001000" y="25146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6" name="Rectangle 35"/>
            <p:cNvSpPr/>
            <p:nvPr/>
          </p:nvSpPr>
          <p:spPr>
            <a:xfrm>
              <a:off x="8153400" y="2514600"/>
              <a:ext cx="76200" cy="76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37" name="Rectangle 36"/>
            <p:cNvSpPr/>
            <p:nvPr/>
          </p:nvSpPr>
          <p:spPr>
            <a:xfrm>
              <a:off x="8229600" y="1371600"/>
              <a:ext cx="46038"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grpSp>
      <p:cxnSp>
        <p:nvCxnSpPr>
          <p:cNvPr id="38" name="Straight Connector 37"/>
          <p:cNvCxnSpPr/>
          <p:nvPr/>
        </p:nvCxnSpPr>
        <p:spPr>
          <a:xfrm flipV="1">
            <a:off x="4419600" y="2667000"/>
            <a:ext cx="2895600" cy="5334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19600" y="3657600"/>
            <a:ext cx="3048000" cy="9906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0" name="TextBox 77"/>
          <p:cNvSpPr txBox="1">
            <a:spLocks noChangeArrowheads="1"/>
          </p:cNvSpPr>
          <p:nvPr/>
        </p:nvSpPr>
        <p:spPr bwMode="auto">
          <a:xfrm>
            <a:off x="7253318" y="3617595"/>
            <a:ext cx="1676400" cy="492443"/>
          </a:xfrm>
          <a:prstGeom prst="rect">
            <a:avLst/>
          </a:prstGeom>
          <a:solidFill>
            <a:schemeClr val="bg1"/>
          </a:solidFill>
          <a:ln>
            <a:solidFill>
              <a:schemeClr val="tx1"/>
            </a:solid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dirty="0"/>
              <a:t>Approximate time for new connection</a:t>
            </a:r>
            <a:endParaRPr lang="en-SG" sz="1300" dirty="0"/>
          </a:p>
        </p:txBody>
      </p:sp>
      <p:sp>
        <p:nvSpPr>
          <p:cNvPr id="41" name="TextBox 77"/>
          <p:cNvSpPr txBox="1">
            <a:spLocks noChangeArrowheads="1"/>
          </p:cNvSpPr>
          <p:nvPr/>
        </p:nvSpPr>
        <p:spPr bwMode="auto">
          <a:xfrm>
            <a:off x="7064375" y="5542083"/>
            <a:ext cx="1676400" cy="692497"/>
          </a:xfrm>
          <a:prstGeom prst="rect">
            <a:avLst/>
          </a:prstGeom>
          <a:solidFill>
            <a:schemeClr val="bg1"/>
          </a:solidFill>
          <a:ln>
            <a:solidFill>
              <a:schemeClr val="tx1"/>
            </a:solid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dirty="0"/>
              <a:t>SMS updates of the status of the new connection</a:t>
            </a:r>
            <a:endParaRPr lang="en-SG" sz="1300" dirty="0"/>
          </a:p>
        </p:txBody>
      </p:sp>
      <p:sp>
        <p:nvSpPr>
          <p:cNvPr id="42" name="Oval 41"/>
          <p:cNvSpPr/>
          <p:nvPr/>
        </p:nvSpPr>
        <p:spPr>
          <a:xfrm>
            <a:off x="4143372" y="3109906"/>
            <a:ext cx="285752" cy="2857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 name="Oval 42"/>
          <p:cNvSpPr/>
          <p:nvPr/>
        </p:nvSpPr>
        <p:spPr>
          <a:xfrm>
            <a:off x="4143372" y="3467096"/>
            <a:ext cx="285752" cy="2857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 xmlns:p14="http://schemas.microsoft.com/office/powerpoint/2010/main" val="1643990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Solution - 3: Electricity Agent</a:t>
            </a:r>
            <a:endParaRPr lang="en-US" sz="2400" dirty="0"/>
          </a:p>
        </p:txBody>
      </p:sp>
      <p:sp>
        <p:nvSpPr>
          <p:cNvPr id="3" name="Content Placeholder 2"/>
          <p:cNvSpPr>
            <a:spLocks noGrp="1"/>
          </p:cNvSpPr>
          <p:nvPr>
            <p:ph idx="1"/>
          </p:nvPr>
        </p:nvSpPr>
        <p:spPr>
          <a:xfrm>
            <a:off x="685800" y="978568"/>
            <a:ext cx="8077200" cy="1231232"/>
          </a:xfrm>
        </p:spPr>
        <p:txBody>
          <a:bodyPr/>
          <a:lstStyle/>
          <a:p>
            <a:r>
              <a:rPr lang="en-US" sz="1600" dirty="0" smtClean="0"/>
              <a:t>Deploy authorized intermediaries who act as agents (more like Mobile Banking Agents) on behalf of the distributors for </a:t>
            </a:r>
            <a:r>
              <a:rPr lang="en-US" sz="1600" dirty="0"/>
              <a:t>providing information and resolving consumer complaints quickly since consumers are unable to get adequate information about their electricity </a:t>
            </a:r>
            <a:r>
              <a:rPr lang="en-US" sz="1600" dirty="0" smtClean="0"/>
              <a:t>connections. </a:t>
            </a:r>
            <a:endParaRPr lang="en-SG" sz="2000" dirty="0">
              <a:cs typeface="Arial" charset="0"/>
            </a:endParaRPr>
          </a:p>
          <a:p>
            <a:endParaRPr lang="en-US" sz="2000" dirty="0"/>
          </a:p>
        </p:txBody>
      </p:sp>
      <p:pic>
        <p:nvPicPr>
          <p:cNvPr id="4" name="Picture Placeholder 20"/>
          <p:cNvPicPr>
            <a:picLocks noChangeAspect="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1676400" y="2017137"/>
            <a:ext cx="6629400" cy="4195167"/>
          </a:xfrm>
          <a:prstGeom prst="rect">
            <a:avLst/>
          </a:prstGeom>
          <a:noFill/>
          <a:ln w="9525">
            <a:noFill/>
            <a:miter lim="800000"/>
            <a:headEnd/>
            <a:tailEnd/>
          </a:ln>
        </p:spPr>
      </p:pic>
      <p:sp>
        <p:nvSpPr>
          <p:cNvPr id="5" name="Rectangle 4"/>
          <p:cNvSpPr/>
          <p:nvPr/>
        </p:nvSpPr>
        <p:spPr>
          <a:xfrm>
            <a:off x="6176939" y="2089483"/>
            <a:ext cx="1519568" cy="1255295"/>
          </a:xfrm>
          <a:prstGeom prst="rect">
            <a:avLst/>
          </a:pr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050" dirty="0">
                <a:solidFill>
                  <a:schemeClr val="tx1"/>
                </a:solidFill>
              </a:rPr>
              <a:t>In case of disruptions in service the ME meets the authorized intermediary to access information about  the time to be taken to resolve the same.</a:t>
            </a:r>
          </a:p>
        </p:txBody>
      </p:sp>
      <p:sp>
        <p:nvSpPr>
          <p:cNvPr id="6" name="Rectangle 5"/>
          <p:cNvSpPr/>
          <p:nvPr/>
        </p:nvSpPr>
        <p:spPr>
          <a:xfrm>
            <a:off x="2590800" y="2089484"/>
            <a:ext cx="1301273" cy="950495"/>
          </a:xfrm>
          <a:prstGeom prst="rect">
            <a:avLst/>
          </a:pr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050" dirty="0">
                <a:solidFill>
                  <a:schemeClr val="tx1"/>
                </a:solidFill>
              </a:rPr>
              <a:t>MEs wanting a new connection can submit their documents with the intermediary. </a:t>
            </a:r>
          </a:p>
        </p:txBody>
      </p:sp>
      <p:sp>
        <p:nvSpPr>
          <p:cNvPr id="7" name="Rectangle 6"/>
          <p:cNvSpPr/>
          <p:nvPr/>
        </p:nvSpPr>
        <p:spPr>
          <a:xfrm>
            <a:off x="4112537" y="2089483"/>
            <a:ext cx="1301274" cy="950496"/>
          </a:xfrm>
          <a:prstGeom prst="rect">
            <a:avLst/>
          </a:pr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050" dirty="0">
                <a:solidFill>
                  <a:schemeClr val="tx1"/>
                </a:solidFill>
              </a:rPr>
              <a:t>The intermediary can be called or visited upon, when the ME desires a status update.</a:t>
            </a:r>
          </a:p>
        </p:txBody>
      </p:sp>
      <p:sp>
        <p:nvSpPr>
          <p:cNvPr id="8" name="Rectangle 26"/>
          <p:cNvSpPr>
            <a:spLocks noChangeArrowheads="1"/>
          </p:cNvSpPr>
          <p:nvPr/>
        </p:nvSpPr>
        <p:spPr bwMode="auto">
          <a:xfrm>
            <a:off x="5867400" y="5334000"/>
            <a:ext cx="2438400" cy="692497"/>
          </a:xfrm>
          <a:prstGeom prst="rect">
            <a:avLst/>
          </a:prstGeom>
          <a:solidFill>
            <a:schemeClr val="bg1"/>
          </a:solidFill>
          <a:ln>
            <a:solidFill>
              <a:schemeClr val="tx1"/>
            </a:solidFill>
          </a:ln>
          <a:extLst/>
        </p:spPr>
        <p:txBody>
          <a:bodyPr>
            <a:spAutoFit/>
          </a:bodyPr>
          <a:lstStyle/>
          <a:p>
            <a:r>
              <a:rPr lang="en-US" sz="1300" dirty="0"/>
              <a:t>MEs walk to the nearest  </a:t>
            </a:r>
            <a:r>
              <a:rPr lang="en-US" sz="1300" dirty="0" smtClean="0"/>
              <a:t>authorized  </a:t>
            </a:r>
            <a:r>
              <a:rPr lang="en-US" sz="1300" dirty="0"/>
              <a:t>intermediary for accessing information</a:t>
            </a:r>
            <a:endParaRPr lang="en-SG" sz="1300" dirty="0"/>
          </a:p>
        </p:txBody>
      </p:sp>
    </p:spTree>
    <p:extLst>
      <p:ext uri="{BB962C8B-B14F-4D97-AF65-F5344CB8AC3E}">
        <p14:creationId xmlns="" xmlns:p14="http://schemas.microsoft.com/office/powerpoint/2010/main" val="1239709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 Solution - 4: 24/7 Call Center</a:t>
            </a:r>
            <a:endParaRPr lang="en-US" sz="2400" dirty="0"/>
          </a:p>
        </p:txBody>
      </p:sp>
      <p:sp>
        <p:nvSpPr>
          <p:cNvPr id="3" name="Content Placeholder 2"/>
          <p:cNvSpPr>
            <a:spLocks noGrp="1"/>
          </p:cNvSpPr>
          <p:nvPr>
            <p:ph idx="1"/>
          </p:nvPr>
        </p:nvSpPr>
        <p:spPr>
          <a:xfrm>
            <a:off x="685800" y="978568"/>
            <a:ext cx="7696200" cy="5193632"/>
          </a:xfrm>
        </p:spPr>
        <p:txBody>
          <a:bodyPr/>
          <a:lstStyle/>
          <a:p>
            <a:r>
              <a:rPr lang="en-US" sz="2400" dirty="0" smtClean="0"/>
              <a:t>Each </a:t>
            </a:r>
            <a:r>
              <a:rPr lang="en-US" sz="2400" dirty="0"/>
              <a:t>of the distributors should have </a:t>
            </a:r>
            <a:r>
              <a:rPr lang="en-US" sz="2400" dirty="0">
                <a:solidFill>
                  <a:srgbClr val="C00000"/>
                </a:solidFill>
              </a:rPr>
              <a:t>24/7, dedicated Call </a:t>
            </a:r>
            <a:r>
              <a:rPr lang="en-US" sz="2400" dirty="0" smtClean="0">
                <a:solidFill>
                  <a:srgbClr val="C00000"/>
                </a:solidFill>
              </a:rPr>
              <a:t>Centers</a:t>
            </a:r>
            <a:r>
              <a:rPr lang="en-US" sz="2400" dirty="0"/>
              <a:t> </a:t>
            </a:r>
            <a:r>
              <a:rPr lang="en-US" sz="2400" dirty="0" smtClean="0"/>
              <a:t>so that consumers don’t need to visit the Customer Care Center in-person for minor issues. </a:t>
            </a:r>
          </a:p>
          <a:p>
            <a:r>
              <a:rPr lang="en-US" sz="2400" dirty="0" smtClean="0"/>
              <a:t>The </a:t>
            </a:r>
            <a:r>
              <a:rPr lang="en-US" sz="2400" dirty="0"/>
              <a:t>communication tool and method adopted by call centers need to be tailored to the extent possible. </a:t>
            </a:r>
            <a:r>
              <a:rPr lang="en-US" sz="2400" dirty="0">
                <a:solidFill>
                  <a:srgbClr val="C00000"/>
                </a:solidFill>
              </a:rPr>
              <a:t>More human interaction </a:t>
            </a:r>
            <a:r>
              <a:rPr lang="en-US" sz="2400" dirty="0"/>
              <a:t>instead of IVR and preferably with greetings through respective </a:t>
            </a:r>
            <a:r>
              <a:rPr lang="en-US" sz="2400" dirty="0">
                <a:solidFill>
                  <a:srgbClr val="C00000"/>
                </a:solidFill>
              </a:rPr>
              <a:t>local dialects </a:t>
            </a:r>
            <a:r>
              <a:rPr lang="en-US" sz="2400" dirty="0"/>
              <a:t>could make a big difference in the customer experience. </a:t>
            </a:r>
            <a:endParaRPr lang="en-US" sz="2400" dirty="0" smtClean="0"/>
          </a:p>
          <a:p>
            <a:endParaRPr lang="en-US" sz="2400" dirty="0"/>
          </a:p>
          <a:p>
            <a:endParaRPr lang="en-US" sz="2400" dirty="0" smtClean="0"/>
          </a:p>
          <a:p>
            <a:endParaRPr lang="en-US" sz="2400" dirty="0" smtClean="0"/>
          </a:p>
        </p:txBody>
      </p:sp>
    </p:spTree>
    <p:extLst>
      <p:ext uri="{BB962C8B-B14F-4D97-AF65-F5344CB8AC3E}">
        <p14:creationId xmlns="" xmlns:p14="http://schemas.microsoft.com/office/powerpoint/2010/main" val="3029767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cs typeface="Arial" charset="0"/>
              </a:rPr>
              <a:t>Solution - 5: Service Rating</a:t>
            </a:r>
            <a:endParaRPr lang="en-US" sz="2400" dirty="0"/>
          </a:p>
        </p:txBody>
      </p:sp>
      <p:sp>
        <p:nvSpPr>
          <p:cNvPr id="3" name="Content Placeholder 2"/>
          <p:cNvSpPr>
            <a:spLocks noGrp="1"/>
          </p:cNvSpPr>
          <p:nvPr>
            <p:ph idx="1"/>
          </p:nvPr>
        </p:nvSpPr>
        <p:spPr/>
        <p:txBody>
          <a:bodyPr/>
          <a:lstStyle/>
          <a:p>
            <a:r>
              <a:rPr lang="en-US" sz="1600" dirty="0" smtClean="0"/>
              <a:t>Consumer </a:t>
            </a:r>
            <a:r>
              <a:rPr lang="en-US" sz="1600" dirty="0"/>
              <a:t>calls made to the electricity office by the MEs should be recorded so that the Supervisors can keep track of SP interactions. After the query of the ME has been resolved, the ME can rate the SPs response via SMS.</a:t>
            </a:r>
            <a:endParaRPr lang="en-SG" sz="1600" dirty="0"/>
          </a:p>
          <a:p>
            <a:endParaRPr lang="en-SG" sz="1600" dirty="0">
              <a:cs typeface="Arial" charset="0"/>
            </a:endParaRPr>
          </a:p>
          <a:p>
            <a:endParaRPr lang="en-US" sz="1600" dirty="0"/>
          </a:p>
        </p:txBody>
      </p:sp>
      <p:pic>
        <p:nvPicPr>
          <p:cNvPr id="4" name="Picture Placeholder 37" descr="IMG_0803.JPG"/>
          <p:cNvPicPr>
            <a:picLocks noChangeAspect="1"/>
          </p:cNvPicPr>
          <p:nvPr/>
        </p:nvPicPr>
        <p:blipFill>
          <a:blip r:embed="rId2" cstate="email">
            <a:grayscl/>
            <a:extLst>
              <a:ext uri="{28A0092B-C50C-407E-A947-70E740481C1C}">
                <a14:useLocalDpi xmlns="" xmlns:a14="http://schemas.microsoft.com/office/drawing/2010/main"/>
              </a:ext>
            </a:extLst>
          </a:blip>
          <a:srcRect/>
          <a:stretch>
            <a:fillRect/>
          </a:stretch>
        </p:blipFill>
        <p:spPr bwMode="auto">
          <a:xfrm>
            <a:off x="1514995" y="2200500"/>
            <a:ext cx="6396681" cy="3944620"/>
          </a:xfrm>
          <a:prstGeom prst="rect">
            <a:avLst/>
          </a:prstGeom>
          <a:noFill/>
          <a:ln w="9525">
            <a:noFill/>
            <a:miter lim="800000"/>
            <a:headEnd/>
            <a:tailEnd/>
          </a:ln>
        </p:spPr>
      </p:pic>
      <p:grpSp>
        <p:nvGrpSpPr>
          <p:cNvPr id="5" name="Group 74"/>
          <p:cNvGrpSpPr>
            <a:grpSpLocks/>
          </p:cNvGrpSpPr>
          <p:nvPr/>
        </p:nvGrpSpPr>
        <p:grpSpPr bwMode="auto">
          <a:xfrm>
            <a:off x="6536231" y="2348974"/>
            <a:ext cx="1309816" cy="753822"/>
            <a:chOff x="5867400" y="1981200"/>
            <a:chExt cx="2209800" cy="1295400"/>
          </a:xfrm>
        </p:grpSpPr>
        <p:sp>
          <p:nvSpPr>
            <p:cNvPr id="6" name="Rounded Rectangle 5"/>
            <p:cNvSpPr/>
            <p:nvPr/>
          </p:nvSpPr>
          <p:spPr>
            <a:xfrm>
              <a:off x="5867400" y="1981200"/>
              <a:ext cx="2209800" cy="1295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grpSp>
          <p:nvGrpSpPr>
            <p:cNvPr id="7" name="Group 69"/>
            <p:cNvGrpSpPr>
              <a:grpSpLocks/>
            </p:cNvGrpSpPr>
            <p:nvPr/>
          </p:nvGrpSpPr>
          <p:grpSpPr bwMode="auto">
            <a:xfrm>
              <a:off x="6248399" y="1981200"/>
              <a:ext cx="1371601" cy="382588"/>
              <a:chOff x="6172200" y="1981200"/>
              <a:chExt cx="1371601" cy="382588"/>
            </a:xfrm>
          </p:grpSpPr>
          <p:cxnSp>
            <p:nvCxnSpPr>
              <p:cNvPr id="11" name="Straight Connector 10"/>
              <p:cNvCxnSpPr/>
              <p:nvPr/>
            </p:nvCxnSpPr>
            <p:spPr>
              <a:xfrm rot="16200000" flipH="1">
                <a:off x="6057802" y="2095015"/>
                <a:ext cx="380279" cy="152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324267" y="2361479"/>
                <a:ext cx="1066132" cy="24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7276585" y="2095014"/>
                <a:ext cx="380279" cy="152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Oval 7"/>
            <p:cNvSpPr/>
            <p:nvPr/>
          </p:nvSpPr>
          <p:spPr>
            <a:xfrm>
              <a:off x="6247816" y="2589645"/>
              <a:ext cx="305301" cy="306677"/>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9" name="Oval 8"/>
            <p:cNvSpPr/>
            <p:nvPr/>
          </p:nvSpPr>
          <p:spPr>
            <a:xfrm>
              <a:off x="7466597" y="2589645"/>
              <a:ext cx="305301" cy="306677"/>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10" name="Rectangle 9"/>
            <p:cNvSpPr/>
            <p:nvPr/>
          </p:nvSpPr>
          <p:spPr>
            <a:xfrm>
              <a:off x="6705767" y="2589645"/>
              <a:ext cx="610603" cy="2306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grpSp>
      <p:grpSp>
        <p:nvGrpSpPr>
          <p:cNvPr id="14" name="Group 78"/>
          <p:cNvGrpSpPr>
            <a:grpSpLocks/>
          </p:cNvGrpSpPr>
          <p:nvPr/>
        </p:nvGrpSpPr>
        <p:grpSpPr bwMode="auto">
          <a:xfrm>
            <a:off x="5792713" y="4236978"/>
            <a:ext cx="2118963" cy="1929474"/>
            <a:chOff x="5181600" y="2514600"/>
            <a:chExt cx="2286000" cy="1600200"/>
          </a:xfrm>
        </p:grpSpPr>
        <p:sp>
          <p:nvSpPr>
            <p:cNvPr id="15" name="Rounded Rectangle 14"/>
            <p:cNvSpPr/>
            <p:nvPr/>
          </p:nvSpPr>
          <p:spPr>
            <a:xfrm>
              <a:off x="5181600" y="2514600"/>
              <a:ext cx="2286000" cy="1600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16" name="Rounded Rectangle 15"/>
            <p:cNvSpPr/>
            <p:nvPr/>
          </p:nvSpPr>
          <p:spPr>
            <a:xfrm>
              <a:off x="5334000" y="2667000"/>
              <a:ext cx="2016125" cy="1143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17" name="TextBox 77"/>
            <p:cNvSpPr txBox="1">
              <a:spLocks noChangeArrowheads="1"/>
            </p:cNvSpPr>
            <p:nvPr/>
          </p:nvSpPr>
          <p:spPr bwMode="auto">
            <a:xfrm>
              <a:off x="5562600" y="2775338"/>
              <a:ext cx="1600200" cy="8079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dirty="0">
                  <a:latin typeface="Agency FB" pitchFamily="34" charset="0"/>
                </a:rPr>
                <a:t>ME can rate the Service Providers response to the query via SMS</a:t>
              </a:r>
              <a:endParaRPr lang="en-SG" sz="1600" b="1" dirty="0">
                <a:latin typeface="Agency FB" pitchFamily="34" charset="0"/>
              </a:endParaRPr>
            </a:p>
          </p:txBody>
        </p:sp>
      </p:grpSp>
      <p:sp>
        <p:nvSpPr>
          <p:cNvPr id="18" name="Oval 17"/>
          <p:cNvSpPr/>
          <p:nvPr/>
        </p:nvSpPr>
        <p:spPr>
          <a:xfrm>
            <a:off x="4219349" y="2474620"/>
            <a:ext cx="1364392" cy="13643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cxnSp>
        <p:nvCxnSpPr>
          <p:cNvPr id="19" name="Straight Connector 18"/>
          <p:cNvCxnSpPr>
            <a:stCxn id="18" idx="6"/>
          </p:cNvCxnSpPr>
          <p:nvPr/>
        </p:nvCxnSpPr>
        <p:spPr>
          <a:xfrm flipV="1">
            <a:off x="5583741" y="2688866"/>
            <a:ext cx="1027378" cy="4679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8" idx="5"/>
          </p:cNvCxnSpPr>
          <p:nvPr/>
        </p:nvCxnSpPr>
        <p:spPr>
          <a:xfrm>
            <a:off x="5383930" y="3639201"/>
            <a:ext cx="408783" cy="638761"/>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21" name="Group 28"/>
          <p:cNvGrpSpPr/>
          <p:nvPr/>
        </p:nvGrpSpPr>
        <p:grpSpPr>
          <a:xfrm>
            <a:off x="5471986" y="4534321"/>
            <a:ext cx="511650" cy="358155"/>
            <a:chOff x="6500826" y="4214818"/>
            <a:chExt cx="714380" cy="500066"/>
          </a:xfrm>
        </p:grpSpPr>
        <p:sp>
          <p:nvSpPr>
            <p:cNvPr id="22" name="Rounded Rectangle 21"/>
            <p:cNvSpPr/>
            <p:nvPr/>
          </p:nvSpPr>
          <p:spPr bwMode="auto">
            <a:xfrm>
              <a:off x="6500826" y="4251282"/>
              <a:ext cx="639771" cy="46360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pic>
          <p:nvPicPr>
            <p:cNvPr id="23" name="Picture 17" descr="C:\Users\cks\Desktop\Lirneasia\image bank\12065629431871551574qubodup_16x16px-capable_black_and_white_icons_10.svg.med.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18854524">
              <a:off x="6628780" y="4281673"/>
              <a:ext cx="369915" cy="389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 name="Down Arrow 23"/>
            <p:cNvSpPr/>
            <p:nvPr/>
          </p:nvSpPr>
          <p:spPr bwMode="auto">
            <a:xfrm flipV="1">
              <a:off x="6989514" y="4214818"/>
              <a:ext cx="225692" cy="39241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grpSp>
    </p:spTree>
    <p:extLst>
      <p:ext uri="{BB962C8B-B14F-4D97-AF65-F5344CB8AC3E}">
        <p14:creationId xmlns="" xmlns:p14="http://schemas.microsoft.com/office/powerpoint/2010/main" val="3122786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661737" y="1762158"/>
            <a:ext cx="8329863" cy="4162168"/>
          </a:xfrm>
          <a:prstGeom prst="rect">
            <a:avLst/>
          </a:prstGeom>
        </p:spPr>
      </p:pic>
      <p:sp>
        <p:nvSpPr>
          <p:cNvPr id="2" name="Title 1"/>
          <p:cNvSpPr>
            <a:spLocks noGrp="1"/>
          </p:cNvSpPr>
          <p:nvPr>
            <p:ph type="title"/>
          </p:nvPr>
        </p:nvSpPr>
        <p:spPr/>
        <p:txBody>
          <a:bodyPr/>
          <a:lstStyle/>
          <a:p>
            <a:r>
              <a:rPr lang="en-US" sz="2400" dirty="0" smtClean="0"/>
              <a:t>Solution - 6: Bill </a:t>
            </a:r>
            <a:r>
              <a:rPr lang="en-US" sz="2400" dirty="0"/>
              <a:t>in Local Language</a:t>
            </a:r>
          </a:p>
        </p:txBody>
      </p:sp>
      <p:sp>
        <p:nvSpPr>
          <p:cNvPr id="3" name="Content Placeholder 2"/>
          <p:cNvSpPr>
            <a:spLocks noGrp="1"/>
          </p:cNvSpPr>
          <p:nvPr>
            <p:ph idx="1"/>
          </p:nvPr>
        </p:nvSpPr>
        <p:spPr/>
        <p:txBody>
          <a:bodyPr/>
          <a:lstStyle/>
          <a:p>
            <a:r>
              <a:rPr lang="en-US" sz="2000" dirty="0" smtClean="0"/>
              <a:t>Provision </a:t>
            </a:r>
            <a:r>
              <a:rPr lang="en-US" sz="2000" dirty="0"/>
              <a:t>of  the electricity bill in the local language in addition to English. The amount on the bill should be highlighted.</a:t>
            </a:r>
            <a:endParaRPr lang="en-SG" sz="2000" dirty="0"/>
          </a:p>
          <a:p>
            <a:endParaRPr lang="en-SG" sz="2000" dirty="0"/>
          </a:p>
          <a:p>
            <a:endParaRPr lang="en-US" sz="2000" dirty="0"/>
          </a:p>
        </p:txBody>
      </p:sp>
      <p:grpSp>
        <p:nvGrpSpPr>
          <p:cNvPr id="11" name="Group 10"/>
          <p:cNvGrpSpPr/>
          <p:nvPr/>
        </p:nvGrpSpPr>
        <p:grpSpPr>
          <a:xfrm>
            <a:off x="7555832" y="4765549"/>
            <a:ext cx="914400" cy="838200"/>
            <a:chOff x="6841958" y="4278300"/>
            <a:chExt cx="914400" cy="838200"/>
          </a:xfrm>
        </p:grpSpPr>
        <p:sp>
          <p:nvSpPr>
            <p:cNvPr id="5" name="TextBox 4"/>
            <p:cNvSpPr txBox="1"/>
            <p:nvPr/>
          </p:nvSpPr>
          <p:spPr>
            <a:xfrm>
              <a:off x="6927382" y="4466567"/>
              <a:ext cx="811441" cy="461665"/>
            </a:xfrm>
            <a:prstGeom prst="rect">
              <a:avLst/>
            </a:prstGeom>
            <a:noFill/>
          </p:spPr>
          <p:txBody>
            <a:bodyPr wrap="none" rtlCol="0">
              <a:spAutoFit/>
            </a:bodyPr>
            <a:lstStyle/>
            <a:p>
              <a:r>
                <a:rPr lang="en-SG" b="1" dirty="0" smtClean="0">
                  <a:latin typeface="Agency FB" pitchFamily="34" charset="0"/>
                </a:rPr>
                <a:t>3,609</a:t>
              </a:r>
              <a:endParaRPr lang="en-SG" b="1" dirty="0">
                <a:latin typeface="Agency FB" pitchFamily="34" charset="0"/>
              </a:endParaRPr>
            </a:p>
          </p:txBody>
        </p:sp>
        <p:sp>
          <p:nvSpPr>
            <p:cNvPr id="6" name="Oval 5"/>
            <p:cNvSpPr/>
            <p:nvPr/>
          </p:nvSpPr>
          <p:spPr>
            <a:xfrm>
              <a:off x="6841958" y="4278300"/>
              <a:ext cx="9144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a:latin typeface="Agency FB" pitchFamily="34" charset="0"/>
              </a:endParaRPr>
            </a:p>
          </p:txBody>
        </p:sp>
      </p:grpSp>
      <p:pic>
        <p:nvPicPr>
          <p:cNvPr id="8" name="Picture 3" descr="C:\Users\cks\Desktop\bengali.png"/>
          <p:cNvPicPr>
            <a:picLocks noChangeAspect="1" noChangeArrowheads="1"/>
          </p:cNvPicPr>
          <p:nvPr/>
        </p:nvPicPr>
        <p:blipFill>
          <a:blip r:embed="rId3" cstate="print"/>
          <a:srcRect/>
          <a:stretch>
            <a:fillRect/>
          </a:stretch>
        </p:blipFill>
        <p:spPr bwMode="auto">
          <a:xfrm>
            <a:off x="5609891" y="4971131"/>
            <a:ext cx="1212850" cy="427037"/>
          </a:xfrm>
          <a:prstGeom prst="rect">
            <a:avLst/>
          </a:prstGeom>
          <a:noFill/>
        </p:spPr>
      </p:pic>
    </p:spTree>
    <p:extLst>
      <p:ext uri="{BB962C8B-B14F-4D97-AF65-F5344CB8AC3E}">
        <p14:creationId xmlns="" xmlns:p14="http://schemas.microsoft.com/office/powerpoint/2010/main" val="2423088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email">
            <a:grayscl/>
            <a:extLst>
              <a:ext uri="{28A0092B-C50C-407E-A947-70E740481C1C}">
                <a14:useLocalDpi xmlns="" xmlns:a14="http://schemas.microsoft.com/office/drawing/2010/main"/>
              </a:ext>
            </a:extLst>
          </a:blip>
          <a:srcRect l="21771" t="13863" r="990" b="1981"/>
          <a:stretch/>
        </p:blipFill>
        <p:spPr>
          <a:xfrm>
            <a:off x="1371600" y="2102792"/>
            <a:ext cx="6831619" cy="3719215"/>
          </a:xfrm>
          <a:prstGeom prst="rect">
            <a:avLst/>
          </a:prstGeom>
          <a:noFill/>
          <a:ln>
            <a:noFill/>
          </a:ln>
        </p:spPr>
      </p:pic>
      <p:sp>
        <p:nvSpPr>
          <p:cNvPr id="2" name="Title 1"/>
          <p:cNvSpPr>
            <a:spLocks noGrp="1"/>
          </p:cNvSpPr>
          <p:nvPr>
            <p:ph type="title"/>
          </p:nvPr>
        </p:nvSpPr>
        <p:spPr/>
        <p:txBody>
          <a:bodyPr/>
          <a:lstStyle/>
          <a:p>
            <a:r>
              <a:rPr lang="en-US" sz="2400" dirty="0" smtClean="0"/>
              <a:t>Solution - 7: Bill with useful information</a:t>
            </a:r>
            <a:endParaRPr lang="en-US" sz="2400" dirty="0"/>
          </a:p>
        </p:txBody>
      </p:sp>
      <p:sp>
        <p:nvSpPr>
          <p:cNvPr id="3" name="Content Placeholder 2"/>
          <p:cNvSpPr>
            <a:spLocks noGrp="1"/>
          </p:cNvSpPr>
          <p:nvPr>
            <p:ph idx="1"/>
          </p:nvPr>
        </p:nvSpPr>
        <p:spPr/>
        <p:txBody>
          <a:bodyPr/>
          <a:lstStyle/>
          <a:p>
            <a:r>
              <a:rPr lang="en-US" sz="2000" dirty="0" smtClean="0"/>
              <a:t>MEs </a:t>
            </a:r>
            <a:r>
              <a:rPr lang="en-US" sz="2000" dirty="0"/>
              <a:t>are given an approximate consumption for various appliances because MEs are completely dependent upon the bill to understand their usage.</a:t>
            </a:r>
          </a:p>
          <a:p>
            <a:endParaRPr lang="en-SG" sz="2000" dirty="0">
              <a:cs typeface="Arial" charset="0"/>
            </a:endParaRPr>
          </a:p>
          <a:p>
            <a:endParaRPr lang="en-US" sz="2000" dirty="0"/>
          </a:p>
        </p:txBody>
      </p:sp>
      <p:sp>
        <p:nvSpPr>
          <p:cNvPr id="6" name="Oval 5"/>
          <p:cNvSpPr/>
          <p:nvPr/>
        </p:nvSpPr>
        <p:spPr>
          <a:xfrm>
            <a:off x="5670312" y="2514600"/>
            <a:ext cx="1861457" cy="1447800"/>
          </a:xfrm>
          <a:prstGeom prst="ellips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b="1"/>
          </a:p>
        </p:txBody>
      </p:sp>
      <p:sp>
        <p:nvSpPr>
          <p:cNvPr id="7" name="TextBox 20"/>
          <p:cNvSpPr txBox="1">
            <a:spLocks noChangeArrowheads="1"/>
          </p:cNvSpPr>
          <p:nvPr/>
        </p:nvSpPr>
        <p:spPr bwMode="auto">
          <a:xfrm>
            <a:off x="5829014" y="2976890"/>
            <a:ext cx="166666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dirty="0">
                <a:latin typeface="Cambria" panose="02040503050406030204" pitchFamily="18" charset="0"/>
              </a:rPr>
              <a:t>1 fan for 10 hours = 10 units</a:t>
            </a:r>
            <a:endParaRPr lang="en-SG" sz="1400" b="1" dirty="0">
              <a:latin typeface="Cambria" panose="02040503050406030204" pitchFamily="18" charset="0"/>
            </a:endParaRPr>
          </a:p>
        </p:txBody>
      </p:sp>
    </p:spTree>
    <p:extLst>
      <p:ext uri="{BB962C8B-B14F-4D97-AF65-F5344CB8AC3E}">
        <p14:creationId xmlns="" xmlns:p14="http://schemas.microsoft.com/office/powerpoint/2010/main" val="4059259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Solution – 8: Data Security</a:t>
            </a:r>
            <a:endParaRPr lang="en-US" sz="2400" dirty="0"/>
          </a:p>
        </p:txBody>
      </p:sp>
      <p:sp>
        <p:nvSpPr>
          <p:cNvPr id="3" name="Content Placeholder 2"/>
          <p:cNvSpPr>
            <a:spLocks noGrp="1"/>
          </p:cNvSpPr>
          <p:nvPr>
            <p:ph idx="1"/>
          </p:nvPr>
        </p:nvSpPr>
        <p:spPr>
          <a:xfrm>
            <a:off x="685800" y="978568"/>
            <a:ext cx="8229600" cy="1688432"/>
          </a:xfrm>
        </p:spPr>
        <p:txBody>
          <a:bodyPr/>
          <a:lstStyle/>
          <a:p>
            <a:r>
              <a:rPr lang="en-US" sz="1400" dirty="0" smtClean="0"/>
              <a:t>A number of distributors are providing online bill payment service.  However, most of them are not sufficiently equipped with security measures. For instance, an urban-centric distributor does not have any password protection against its consumers’ data.   </a:t>
            </a:r>
          </a:p>
          <a:p>
            <a:r>
              <a:rPr lang="en-US" sz="1400" dirty="0" smtClean="0"/>
              <a:t>Each account should be provided with a password for online log-in into the distributor’ websites so that a two factor authentication is ensured.    </a:t>
            </a:r>
            <a:endParaRPr lang="en-US" sz="1400" dirty="0"/>
          </a:p>
        </p:txBody>
      </p:sp>
      <p:pic>
        <p:nvPicPr>
          <p:cNvPr id="4" name="Picture 3"/>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1600200" y="2133600"/>
            <a:ext cx="6337875" cy="4021655"/>
          </a:xfrm>
          <a:prstGeom prst="rect">
            <a:avLst/>
          </a:prstGeom>
        </p:spPr>
      </p:pic>
    </p:spTree>
    <p:extLst>
      <p:ext uri="{BB962C8B-B14F-4D97-AF65-F5344CB8AC3E}">
        <p14:creationId xmlns="" xmlns:p14="http://schemas.microsoft.com/office/powerpoint/2010/main" val="1735172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Solution – 9</a:t>
            </a:r>
            <a:r>
              <a:rPr lang="en-US" sz="2400" dirty="0" smtClean="0"/>
              <a:t>: </a:t>
            </a:r>
            <a:r>
              <a:rPr lang="en-US" sz="2400" dirty="0"/>
              <a:t>Smart </a:t>
            </a:r>
            <a:r>
              <a:rPr lang="en-US" sz="2400" dirty="0" smtClean="0"/>
              <a:t>Billing</a:t>
            </a:r>
            <a:endParaRPr lang="en-US" sz="2400" dirty="0"/>
          </a:p>
        </p:txBody>
      </p:sp>
      <p:sp>
        <p:nvSpPr>
          <p:cNvPr id="3" name="Content Placeholder 2"/>
          <p:cNvSpPr>
            <a:spLocks noGrp="1"/>
          </p:cNvSpPr>
          <p:nvPr>
            <p:ph idx="1"/>
          </p:nvPr>
        </p:nvSpPr>
        <p:spPr>
          <a:xfrm>
            <a:off x="685800" y="978568"/>
            <a:ext cx="8229600" cy="1002632"/>
          </a:xfrm>
        </p:spPr>
        <p:txBody>
          <a:bodyPr/>
          <a:lstStyle/>
          <a:p>
            <a:r>
              <a:rPr lang="en-US" sz="1800" dirty="0" smtClean="0"/>
              <a:t>BPDB is currently testing a new solution for their billing system. </a:t>
            </a:r>
            <a:r>
              <a:rPr lang="en-US" sz="1800" dirty="0"/>
              <a:t>T</a:t>
            </a:r>
            <a:r>
              <a:rPr lang="en-US" sz="1800" dirty="0" smtClean="0"/>
              <a:t>he new mechanism (developed by SRL) is designed to reduce cost, reduce delay and enhance transparency in the billing process.</a:t>
            </a:r>
          </a:p>
        </p:txBody>
      </p:sp>
      <p:sp>
        <p:nvSpPr>
          <p:cNvPr id="5" name="Content Placeholder 2"/>
          <p:cNvSpPr txBox="1">
            <a:spLocks/>
          </p:cNvSpPr>
          <p:nvPr/>
        </p:nvSpPr>
        <p:spPr bwMode="auto">
          <a:xfrm>
            <a:off x="669388" y="2133600"/>
            <a:ext cx="5121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charset="2"/>
              <a:buChar char="§"/>
              <a:defRPr sz="2800">
                <a:solidFill>
                  <a:srgbClr val="666666"/>
                </a:solidFill>
                <a:latin typeface="Avenir LT Std 35 Light" panose="020B0402020203020204" pitchFamily="34" charset="0"/>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Avenir LT Std 35 Light" panose="020B0402020203020204" pitchFamily="34" charset="0"/>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Avenir LT Std 35 Light" panose="020B0402020203020204" pitchFamily="34" charset="0"/>
                <a:ea typeface="+mn-ea"/>
                <a:cs typeface="Calibri"/>
              </a:defRPr>
            </a:lvl3pPr>
            <a:lvl4pPr marL="1600200" indent="-228600" algn="l" rtl="0" eaLnBrk="0" fontAlgn="base" hangingPunct="0">
              <a:spcBef>
                <a:spcPct val="20000"/>
              </a:spcBef>
              <a:spcAft>
                <a:spcPct val="0"/>
              </a:spcAft>
              <a:buChar char="–"/>
              <a:defRPr>
                <a:solidFill>
                  <a:srgbClr val="666666"/>
                </a:solidFill>
                <a:latin typeface="Avenir LT Std 35 Light" panose="020B0402020203020204" pitchFamily="34" charset="0"/>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Avenir LT Std 35 Light" panose="020B0402020203020204" pitchFamily="34" charset="0"/>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a:lstStyle>
          <a:p>
            <a:r>
              <a:rPr lang="en-US" sz="1800" kern="0" dirty="0" smtClean="0"/>
              <a:t>In this new system, a meter reader remotely connects with a workflow management system through a mobile app. </a:t>
            </a:r>
          </a:p>
          <a:p>
            <a:r>
              <a:rPr lang="en-US" sz="1800" kern="0" dirty="0" smtClean="0"/>
              <a:t>He downloads his target households on daily basis, takes pictures of the meters, and enters the information in the mobile app. </a:t>
            </a:r>
          </a:p>
          <a:p>
            <a:r>
              <a:rPr lang="en-US" sz="1800" kern="0" dirty="0" smtClean="0"/>
              <a:t>At the end of the day, he uploads a batch file to the server with the picture, meter reading, timestamp and GPS location of all households he visited that day.</a:t>
            </a:r>
          </a:p>
          <a:p>
            <a:endParaRPr lang="en-US" sz="1800" kern="0" dirty="0" smtClean="0"/>
          </a:p>
          <a:p>
            <a:r>
              <a:rPr lang="en-US" sz="1800" kern="0" dirty="0" smtClean="0"/>
              <a:t>This solution is expected to be piloted for 100,000 connections across the country.</a:t>
            </a:r>
          </a:p>
        </p:txBody>
      </p:sp>
      <p:pic>
        <p:nvPicPr>
          <p:cNvPr id="7" name="Picture 6" descr="IMG_9292.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096000" y="1905000"/>
            <a:ext cx="2362200" cy="4175921"/>
          </a:xfrm>
          <a:prstGeom prst="rect">
            <a:avLst/>
          </a:prstGeom>
        </p:spPr>
      </p:pic>
    </p:spTree>
    <p:extLst>
      <p:ext uri="{BB962C8B-B14F-4D97-AF65-F5344CB8AC3E}">
        <p14:creationId xmlns="" xmlns:p14="http://schemas.microsoft.com/office/powerpoint/2010/main" val="277249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Solution – </a:t>
            </a:r>
            <a:r>
              <a:rPr lang="en-US" sz="2400" dirty="0" smtClean="0"/>
              <a:t>10: </a:t>
            </a:r>
            <a:r>
              <a:rPr lang="en-US" sz="2400" dirty="0"/>
              <a:t>Renewable </a:t>
            </a:r>
            <a:r>
              <a:rPr lang="en-US" sz="2400" dirty="0" smtClean="0"/>
              <a:t>Energy</a:t>
            </a:r>
            <a:endParaRPr lang="en-US" sz="2400" dirty="0"/>
          </a:p>
        </p:txBody>
      </p:sp>
      <p:sp>
        <p:nvSpPr>
          <p:cNvPr id="3" name="Content Placeholder 2"/>
          <p:cNvSpPr>
            <a:spLocks noGrp="1"/>
          </p:cNvSpPr>
          <p:nvPr>
            <p:ph idx="1"/>
          </p:nvPr>
        </p:nvSpPr>
        <p:spPr>
          <a:xfrm>
            <a:off x="685800" y="978568"/>
            <a:ext cx="7696200" cy="4736432"/>
          </a:xfrm>
        </p:spPr>
        <p:txBody>
          <a:bodyPr/>
          <a:lstStyle/>
          <a:p>
            <a:r>
              <a:rPr lang="en-US" sz="2000" dirty="0"/>
              <a:t>Only 55% </a:t>
            </a:r>
            <a:r>
              <a:rPr lang="en-US" sz="2000" dirty="0" smtClean="0"/>
              <a:t>of the households in Bangladesh are connected to the electricity grid</a:t>
            </a:r>
            <a:r>
              <a:rPr lang="en-US" sz="2000" dirty="0"/>
              <a:t>. Renewable energy may offer viable opportunities for the remaining 45% off-grid households</a:t>
            </a:r>
            <a:r>
              <a:rPr lang="en-US" sz="2000" dirty="0" smtClean="0"/>
              <a:t>.</a:t>
            </a:r>
          </a:p>
          <a:p>
            <a:endParaRPr lang="en-US" sz="2000" dirty="0" smtClean="0"/>
          </a:p>
          <a:p>
            <a:r>
              <a:rPr lang="en-US" sz="2000" dirty="0" smtClean="0"/>
              <a:t>Up </a:t>
            </a:r>
            <a:r>
              <a:rPr lang="en-US" sz="2000" dirty="0"/>
              <a:t>to 2013, the total number of SHSs (Solar Home Systems) installed across the country is around 2.7 million (5 times the number of DESCO’s connections). </a:t>
            </a:r>
            <a:endParaRPr lang="en-US" sz="2000" dirty="0" smtClean="0"/>
          </a:p>
          <a:p>
            <a:endParaRPr lang="en-US" sz="2000" dirty="0"/>
          </a:p>
          <a:p>
            <a:r>
              <a:rPr lang="en-US" sz="2000" dirty="0"/>
              <a:t>To meet the limited energy needs of rural customers and many MEs, renewable energy could be a good alternative. </a:t>
            </a:r>
          </a:p>
        </p:txBody>
      </p:sp>
    </p:spTree>
    <p:extLst>
      <p:ext uri="{BB962C8B-B14F-4D97-AF65-F5344CB8AC3E}">
        <p14:creationId xmlns="" xmlns:p14="http://schemas.microsoft.com/office/powerpoint/2010/main" val="3680201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37855"/>
            <a:ext cx="7772400" cy="850900"/>
          </a:xfrm>
        </p:spPr>
        <p:txBody>
          <a:bodyPr/>
          <a:lstStyle/>
          <a:p>
            <a:r>
              <a:rPr lang="en-US" sz="4400" b="0" dirty="0" smtClean="0">
                <a:solidFill>
                  <a:schemeClr val="accent1"/>
                </a:solidFill>
              </a:rPr>
              <a:t>Challenges</a:t>
            </a:r>
            <a:endParaRPr lang="en-US" sz="4400" b="0" dirty="0">
              <a:solidFill>
                <a:schemeClr val="accent1"/>
              </a:solidFill>
            </a:endParaRPr>
          </a:p>
        </p:txBody>
      </p:sp>
      <p:sp>
        <p:nvSpPr>
          <p:cNvPr id="3" name="Text Placeholder 2"/>
          <p:cNvSpPr>
            <a:spLocks noGrp="1"/>
          </p:cNvSpPr>
          <p:nvPr>
            <p:ph type="body" idx="1"/>
          </p:nvPr>
        </p:nvSpPr>
        <p:spPr>
          <a:xfrm>
            <a:off x="722313" y="3605213"/>
            <a:ext cx="7772400" cy="1500187"/>
          </a:xfrm>
        </p:spPr>
        <p:txBody>
          <a:bodyPr/>
          <a:lstStyle/>
          <a:p>
            <a:r>
              <a:rPr lang="en-US" sz="1800" dirty="0" smtClean="0">
                <a:solidFill>
                  <a:srgbClr val="C00000"/>
                </a:solidFill>
              </a:rPr>
              <a:t>Multiple challenges were identified from both supply and demand side studies. We have already discussed the supply side perspective in earlier session. Following slides briefly highlight the demand side challenges.  </a:t>
            </a:r>
            <a:endParaRPr lang="en-US" sz="1800" dirty="0">
              <a:solidFill>
                <a:srgbClr val="C00000"/>
              </a:solidFill>
            </a:endParaRPr>
          </a:p>
        </p:txBody>
      </p:sp>
    </p:spTree>
    <p:extLst>
      <p:ext uri="{BB962C8B-B14F-4D97-AF65-F5344CB8AC3E}">
        <p14:creationId xmlns="" xmlns:p14="http://schemas.microsoft.com/office/powerpoint/2010/main" val="750290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Solution – </a:t>
            </a:r>
            <a:r>
              <a:rPr lang="en-US" sz="2400" dirty="0" smtClean="0"/>
              <a:t>11: Prepaid Metering</a:t>
            </a:r>
            <a:endParaRPr lang="en-US" sz="2400" dirty="0"/>
          </a:p>
        </p:txBody>
      </p:sp>
      <p:sp>
        <p:nvSpPr>
          <p:cNvPr id="3" name="Content Placeholder 2"/>
          <p:cNvSpPr>
            <a:spLocks noGrp="1"/>
          </p:cNvSpPr>
          <p:nvPr>
            <p:ph idx="1"/>
          </p:nvPr>
        </p:nvSpPr>
        <p:spPr>
          <a:xfrm>
            <a:off x="685800" y="978568"/>
            <a:ext cx="8001000" cy="926432"/>
          </a:xfrm>
        </p:spPr>
        <p:txBody>
          <a:bodyPr/>
          <a:lstStyle/>
          <a:p>
            <a:r>
              <a:rPr lang="en-US" sz="1800" dirty="0"/>
              <a:t>To date, two distributors (DESCO and BPDB) deployed around 57,000 pre-paid meters across the country</a:t>
            </a:r>
            <a:r>
              <a:rPr lang="en-US" sz="1800" dirty="0" smtClean="0"/>
              <a:t>. We have talked to a few consumers who talked about some issues they still face.</a:t>
            </a:r>
          </a:p>
        </p:txBody>
      </p:sp>
      <p:pic>
        <p:nvPicPr>
          <p:cNvPr id="5" name="Consuemer Voice Electricity v1.mp4">
            <a:hlinkClick r:id="" action="ppaction://media"/>
          </p:cNvPr>
          <p:cNvPicPr>
            <a:picLocks noRot="1" noChangeAspect="1"/>
          </p:cNvPicPr>
          <p:nvPr>
            <a:videoFile r:link="rId1"/>
          </p:nvPr>
        </p:nvPicPr>
        <p:blipFill>
          <a:blip r:embed="rId4"/>
          <a:stretch>
            <a:fillRect/>
          </a:stretch>
        </p:blipFill>
        <p:spPr>
          <a:xfrm>
            <a:off x="1828800" y="2057400"/>
            <a:ext cx="5308600" cy="3981450"/>
          </a:xfrm>
          <a:prstGeom prst="rect">
            <a:avLst/>
          </a:prstGeom>
        </p:spPr>
      </p:pic>
    </p:spTree>
    <p:extLst>
      <p:ext uri="{BB962C8B-B14F-4D97-AF65-F5344CB8AC3E}">
        <p14:creationId xmlns="" xmlns:p14="http://schemas.microsoft.com/office/powerpoint/2010/main" val="35369875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Solution – </a:t>
            </a:r>
            <a:r>
              <a:rPr lang="en-US" sz="2400" dirty="0" smtClean="0"/>
              <a:t>11: Prepaid Metering (contd.)</a:t>
            </a:r>
            <a:endParaRPr lang="en-US" sz="2400" dirty="0"/>
          </a:p>
        </p:txBody>
      </p:sp>
      <p:sp>
        <p:nvSpPr>
          <p:cNvPr id="3" name="Content Placeholder 2"/>
          <p:cNvSpPr>
            <a:spLocks noGrp="1"/>
          </p:cNvSpPr>
          <p:nvPr>
            <p:ph idx="1"/>
          </p:nvPr>
        </p:nvSpPr>
        <p:spPr>
          <a:xfrm>
            <a:off x="685800" y="978568"/>
            <a:ext cx="8001000" cy="1002632"/>
          </a:xfrm>
        </p:spPr>
        <p:txBody>
          <a:bodyPr/>
          <a:lstStyle/>
          <a:p>
            <a:r>
              <a:rPr lang="en-US" sz="1800" dirty="0" smtClean="0"/>
              <a:t>Despite </a:t>
            </a:r>
            <a:r>
              <a:rPr lang="en-US" sz="1800" dirty="0"/>
              <a:t>the early uptake, there are still a number of areas where further improvement is possible. </a:t>
            </a:r>
            <a:endParaRPr lang="en-US" sz="1800" dirty="0" smtClean="0"/>
          </a:p>
        </p:txBody>
      </p:sp>
      <p:sp>
        <p:nvSpPr>
          <p:cNvPr id="5" name="Content Placeholder 2"/>
          <p:cNvSpPr txBox="1">
            <a:spLocks/>
          </p:cNvSpPr>
          <p:nvPr/>
        </p:nvSpPr>
        <p:spPr bwMode="auto">
          <a:xfrm>
            <a:off x="657664" y="1905000"/>
            <a:ext cx="4295336"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charset="2"/>
              <a:buChar char="§"/>
              <a:defRPr sz="2800">
                <a:solidFill>
                  <a:srgbClr val="666666"/>
                </a:solidFill>
                <a:latin typeface="Avenir LT Std 35 Light" panose="020B0402020203020204" pitchFamily="34" charset="0"/>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Avenir LT Std 35 Light" panose="020B0402020203020204" pitchFamily="34" charset="0"/>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Avenir LT Std 35 Light" panose="020B0402020203020204" pitchFamily="34" charset="0"/>
                <a:ea typeface="+mn-ea"/>
                <a:cs typeface="Calibri"/>
              </a:defRPr>
            </a:lvl3pPr>
            <a:lvl4pPr marL="1600200" indent="-228600" algn="l" rtl="0" eaLnBrk="0" fontAlgn="base" hangingPunct="0">
              <a:spcBef>
                <a:spcPct val="20000"/>
              </a:spcBef>
              <a:spcAft>
                <a:spcPct val="0"/>
              </a:spcAft>
              <a:buChar char="–"/>
              <a:defRPr>
                <a:solidFill>
                  <a:srgbClr val="666666"/>
                </a:solidFill>
                <a:latin typeface="Avenir LT Std 35 Light" panose="020B0402020203020204" pitchFamily="34" charset="0"/>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Avenir LT Std 35 Light" panose="020B0402020203020204" pitchFamily="34" charset="0"/>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a:lstStyle>
          <a:p>
            <a:pPr lvl="1"/>
            <a:r>
              <a:rPr lang="en-US" sz="1800" kern="0" dirty="0" smtClean="0"/>
              <a:t>Given the slab-tariff rate in Bangladesh, all pre-paid meters should work in </a:t>
            </a:r>
            <a:r>
              <a:rPr lang="en-US" sz="1800" kern="0" dirty="0" smtClean="0">
                <a:solidFill>
                  <a:srgbClr val="C00000"/>
                </a:solidFill>
              </a:rPr>
              <a:t>CTS (Currency Transfer System)</a:t>
            </a:r>
            <a:r>
              <a:rPr lang="en-US" sz="1800" kern="0" dirty="0" smtClean="0"/>
              <a:t>; not UTS (Unit Transfer System).</a:t>
            </a:r>
            <a:endParaRPr lang="en-US" sz="1800" kern="0" dirty="0"/>
          </a:p>
        </p:txBody>
      </p:sp>
      <p:sp>
        <p:nvSpPr>
          <p:cNvPr id="6" name="Content Placeholder 2"/>
          <p:cNvSpPr txBox="1">
            <a:spLocks/>
          </p:cNvSpPr>
          <p:nvPr/>
        </p:nvSpPr>
        <p:spPr bwMode="auto">
          <a:xfrm>
            <a:off x="657664" y="3733800"/>
            <a:ext cx="8029136"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charset="2"/>
              <a:buChar char="§"/>
              <a:defRPr sz="2800">
                <a:solidFill>
                  <a:srgbClr val="666666"/>
                </a:solidFill>
                <a:latin typeface="Avenir LT Std 35 Light" panose="020B0402020203020204" pitchFamily="34" charset="0"/>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Avenir LT Std 35 Light" panose="020B0402020203020204" pitchFamily="34" charset="0"/>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Avenir LT Std 35 Light" panose="020B0402020203020204" pitchFamily="34" charset="0"/>
                <a:ea typeface="+mn-ea"/>
                <a:cs typeface="Calibri"/>
              </a:defRPr>
            </a:lvl3pPr>
            <a:lvl4pPr marL="1600200" indent="-228600" algn="l" rtl="0" eaLnBrk="0" fontAlgn="base" hangingPunct="0">
              <a:spcBef>
                <a:spcPct val="20000"/>
              </a:spcBef>
              <a:spcAft>
                <a:spcPct val="0"/>
              </a:spcAft>
              <a:buChar char="–"/>
              <a:defRPr>
                <a:solidFill>
                  <a:srgbClr val="666666"/>
                </a:solidFill>
                <a:latin typeface="Avenir LT Std 35 Light" panose="020B0402020203020204" pitchFamily="34" charset="0"/>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Avenir LT Std 35 Light" panose="020B0402020203020204" pitchFamily="34" charset="0"/>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a:lstStyle>
          <a:p>
            <a:pPr lvl="1"/>
            <a:r>
              <a:rPr lang="en-US" sz="1800" kern="0" dirty="0"/>
              <a:t>Distributors don’t have any mechanism to </a:t>
            </a:r>
            <a:r>
              <a:rPr lang="en-US" sz="1800" kern="0" dirty="0">
                <a:solidFill>
                  <a:srgbClr val="CE4E14"/>
                </a:solidFill>
              </a:rPr>
              <a:t>get information from pre-meters and install tariff rate updates in real time</a:t>
            </a:r>
            <a:r>
              <a:rPr lang="en-US" sz="1800" kern="0" dirty="0"/>
              <a:t>. For instance, DESCO can have this done only when the customer comes to the vending station to recharge his account. </a:t>
            </a:r>
            <a:endParaRPr lang="en-US" sz="1800" kern="0" dirty="0" smtClean="0"/>
          </a:p>
          <a:p>
            <a:pPr lvl="2"/>
            <a:r>
              <a:rPr lang="en-US" sz="1400" kern="0" dirty="0" smtClean="0"/>
              <a:t>If </a:t>
            </a:r>
            <a:r>
              <a:rPr lang="en-US" sz="1400" kern="0" dirty="0"/>
              <a:t>someone recharges his account for a longer period of time (say six months) and does not come to the vending station for a prolonged period of time, DESCO won’t have any information about that specific meter for that long period. Further, the meter won’t be updated if there is any change in tariff rate in the meantime. </a:t>
            </a:r>
          </a:p>
        </p:txBody>
      </p:sp>
      <p:grpSp>
        <p:nvGrpSpPr>
          <p:cNvPr id="11" name="Group 10"/>
          <p:cNvGrpSpPr/>
          <p:nvPr/>
        </p:nvGrpSpPr>
        <p:grpSpPr>
          <a:xfrm>
            <a:off x="5227321" y="1919068"/>
            <a:ext cx="914400" cy="1066800"/>
            <a:chOff x="5105400" y="2514600"/>
            <a:chExt cx="914400" cy="1066800"/>
          </a:xfrm>
        </p:grpSpPr>
        <p:sp>
          <p:nvSpPr>
            <p:cNvPr id="7" name="Rectangle 6"/>
            <p:cNvSpPr/>
            <p:nvPr/>
          </p:nvSpPr>
          <p:spPr bwMode="auto">
            <a:xfrm>
              <a:off x="5105400" y="2514600"/>
              <a:ext cx="9144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9" name="Rectangle 8"/>
            <p:cNvSpPr/>
            <p:nvPr/>
          </p:nvSpPr>
          <p:spPr bwMode="auto">
            <a:xfrm>
              <a:off x="5105400" y="3025726"/>
              <a:ext cx="914400" cy="5545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cs typeface="ＭＳ Ｐゴシック" charset="-128"/>
                </a:rPr>
                <a:t>Vending Station</a:t>
              </a:r>
              <a:endParaRPr kumimoji="0" lang="en-US" sz="14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grpSp>
      <p:grpSp>
        <p:nvGrpSpPr>
          <p:cNvPr id="12" name="Group 11"/>
          <p:cNvGrpSpPr/>
          <p:nvPr/>
        </p:nvGrpSpPr>
        <p:grpSpPr>
          <a:xfrm>
            <a:off x="7513321" y="1905000"/>
            <a:ext cx="914400" cy="1066800"/>
            <a:chOff x="7239000" y="2514600"/>
            <a:chExt cx="914400" cy="1066800"/>
          </a:xfrm>
        </p:grpSpPr>
        <p:sp>
          <p:nvSpPr>
            <p:cNvPr id="8" name="Rectangle 7"/>
            <p:cNvSpPr/>
            <p:nvPr/>
          </p:nvSpPr>
          <p:spPr bwMode="auto">
            <a:xfrm>
              <a:off x="7239000" y="2514600"/>
              <a:ext cx="9144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0" name="Rectangle 9"/>
            <p:cNvSpPr/>
            <p:nvPr/>
          </p:nvSpPr>
          <p:spPr bwMode="auto">
            <a:xfrm>
              <a:off x="7239000" y="3025726"/>
              <a:ext cx="914400" cy="5545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cs typeface="ＭＳ Ｐゴシック" charset="-128"/>
                </a:rPr>
                <a:t>Pre-paid meter</a:t>
              </a:r>
              <a:endParaRPr kumimoji="0" lang="en-US" sz="14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grpSp>
      <p:sp>
        <p:nvSpPr>
          <p:cNvPr id="15" name="Rectangle 14"/>
          <p:cNvSpPr/>
          <p:nvPr/>
        </p:nvSpPr>
        <p:spPr bwMode="auto">
          <a:xfrm>
            <a:off x="6160478" y="3087923"/>
            <a:ext cx="1280159" cy="37631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1" u="none" strike="noStrike" cap="none" normalizeH="0" baseline="0" dirty="0" smtClean="0">
                <a:ln>
                  <a:noFill/>
                </a:ln>
                <a:solidFill>
                  <a:schemeClr val="accent1">
                    <a:lumMod val="75000"/>
                  </a:schemeClr>
                </a:solidFill>
                <a:effectLst/>
                <a:latin typeface="Arial" charset="0"/>
                <a:ea typeface="ＭＳ Ｐゴシック" charset="-128"/>
                <a:cs typeface="ＭＳ Ｐゴシック" charset="-128"/>
              </a:rPr>
              <a:t>BDT to KWh Conversion</a:t>
            </a:r>
            <a:endParaRPr kumimoji="0" lang="en-US" sz="1200" b="0" i="1" u="none" strike="noStrike" cap="none" normalizeH="0" baseline="0" dirty="0">
              <a:ln>
                <a:noFill/>
              </a:ln>
              <a:solidFill>
                <a:schemeClr val="accent1">
                  <a:lumMod val="75000"/>
                </a:schemeClr>
              </a:solidFill>
              <a:effectLst/>
              <a:latin typeface="Arial" charset="0"/>
              <a:ea typeface="ＭＳ Ｐゴシック" charset="-128"/>
              <a:cs typeface="ＭＳ Ｐゴシック" charset="-128"/>
            </a:endParaRPr>
          </a:p>
        </p:txBody>
      </p:sp>
      <p:cxnSp>
        <p:nvCxnSpPr>
          <p:cNvPr id="17" name="Elbow Connector 16"/>
          <p:cNvCxnSpPr>
            <a:endCxn id="9" idx="2"/>
          </p:cNvCxnSpPr>
          <p:nvPr/>
        </p:nvCxnSpPr>
        <p:spPr bwMode="auto">
          <a:xfrm rot="10800000">
            <a:off x="5684521" y="2984696"/>
            <a:ext cx="609600" cy="362244"/>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19" name="Elbow Connector 18"/>
          <p:cNvCxnSpPr>
            <a:endCxn id="8" idx="2"/>
          </p:cNvCxnSpPr>
          <p:nvPr/>
        </p:nvCxnSpPr>
        <p:spPr bwMode="auto">
          <a:xfrm flipV="1">
            <a:off x="7284721" y="2971800"/>
            <a:ext cx="685800" cy="330900"/>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20" name="Rectangle 19"/>
          <p:cNvSpPr/>
          <p:nvPr/>
        </p:nvSpPr>
        <p:spPr bwMode="auto">
          <a:xfrm>
            <a:off x="5052062" y="2098365"/>
            <a:ext cx="1280159" cy="37631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u="none" strike="noStrike" cap="none" normalizeH="0" baseline="0" dirty="0" smtClean="0">
                <a:ln>
                  <a:noFill/>
                </a:ln>
                <a:solidFill>
                  <a:schemeClr val="accent6">
                    <a:lumMod val="20000"/>
                    <a:lumOff val="80000"/>
                  </a:schemeClr>
                </a:solidFill>
                <a:effectLst/>
                <a:latin typeface="Arial" charset="0"/>
                <a:ea typeface="ＭＳ Ｐゴシック" charset="-128"/>
                <a:cs typeface="ＭＳ Ｐゴシック" charset="-128"/>
              </a:rPr>
              <a:t>UTS</a:t>
            </a:r>
            <a:endParaRPr kumimoji="0" lang="en-US" sz="1800" b="1" u="none" strike="noStrike" cap="none" normalizeH="0" baseline="0" dirty="0">
              <a:ln>
                <a:noFill/>
              </a:ln>
              <a:solidFill>
                <a:schemeClr val="accent6">
                  <a:lumMod val="20000"/>
                  <a:lumOff val="80000"/>
                </a:schemeClr>
              </a:solidFill>
              <a:effectLst/>
              <a:latin typeface="Arial" charset="0"/>
              <a:ea typeface="ＭＳ Ｐゴシック" charset="-128"/>
              <a:cs typeface="ＭＳ Ｐゴシック" charset="-128"/>
            </a:endParaRPr>
          </a:p>
        </p:txBody>
      </p:sp>
      <p:sp>
        <p:nvSpPr>
          <p:cNvPr id="21" name="Rectangle 20"/>
          <p:cNvSpPr/>
          <p:nvPr/>
        </p:nvSpPr>
        <p:spPr bwMode="auto">
          <a:xfrm>
            <a:off x="7330441" y="2109794"/>
            <a:ext cx="1280159" cy="37631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a:solidFill>
                  <a:schemeClr val="accent6">
                    <a:lumMod val="20000"/>
                    <a:lumOff val="80000"/>
                  </a:schemeClr>
                </a:solidFill>
                <a:cs typeface="ＭＳ Ｐゴシック" charset="-128"/>
              </a:rPr>
              <a:t>C</a:t>
            </a:r>
            <a:r>
              <a:rPr kumimoji="0" lang="en-US" sz="1800" b="1" u="none" strike="noStrike" cap="none" normalizeH="0" baseline="0" dirty="0" smtClean="0">
                <a:ln>
                  <a:noFill/>
                </a:ln>
                <a:solidFill>
                  <a:schemeClr val="accent6">
                    <a:lumMod val="20000"/>
                    <a:lumOff val="80000"/>
                  </a:schemeClr>
                </a:solidFill>
                <a:effectLst/>
                <a:latin typeface="Arial" charset="0"/>
                <a:ea typeface="ＭＳ Ｐゴシック" charset="-128"/>
                <a:cs typeface="ＭＳ Ｐゴシック" charset="-128"/>
              </a:rPr>
              <a:t>TS</a:t>
            </a:r>
            <a:endParaRPr kumimoji="0" lang="en-US" sz="1800" b="1" u="none" strike="noStrike" cap="none" normalizeH="0" baseline="0" dirty="0">
              <a:ln>
                <a:noFill/>
              </a:ln>
              <a:solidFill>
                <a:schemeClr val="accent6">
                  <a:lumMod val="20000"/>
                  <a:lumOff val="80000"/>
                </a:schemeClr>
              </a:solidFill>
              <a:effectLst/>
              <a:latin typeface="Arial" charset="0"/>
              <a:ea typeface="ＭＳ Ｐゴシック" charset="-128"/>
              <a:cs typeface="ＭＳ Ｐゴシック" charset="-128"/>
            </a:endParaRPr>
          </a:p>
        </p:txBody>
      </p:sp>
    </p:spTree>
    <p:extLst>
      <p:ext uri="{BB962C8B-B14F-4D97-AF65-F5344CB8AC3E}">
        <p14:creationId xmlns="" xmlns:p14="http://schemas.microsoft.com/office/powerpoint/2010/main" val="3293584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Mapping</a:t>
            </a:r>
            <a:endParaRPr lang="en-US" dirty="0"/>
          </a:p>
        </p:txBody>
      </p:sp>
      <p:sp>
        <p:nvSpPr>
          <p:cNvPr id="3" name="Content Placeholder 2"/>
          <p:cNvSpPr>
            <a:spLocks noGrp="1"/>
          </p:cNvSpPr>
          <p:nvPr>
            <p:ph idx="1"/>
          </p:nvPr>
        </p:nvSpPr>
        <p:spPr>
          <a:xfrm>
            <a:off x="685800" y="978568"/>
            <a:ext cx="7696200" cy="411082"/>
          </a:xfrm>
        </p:spPr>
        <p:txBody>
          <a:bodyPr/>
          <a:lstStyle/>
          <a:p>
            <a:r>
              <a:rPr lang="en-US" sz="1600" dirty="0" smtClean="0"/>
              <a:t>Solutions discussed so far can directly address multiple challenges as following: </a:t>
            </a:r>
            <a:endParaRPr lang="en-US" sz="1600" dirty="0"/>
          </a:p>
        </p:txBody>
      </p:sp>
      <p:grpSp>
        <p:nvGrpSpPr>
          <p:cNvPr id="6" name="Group 5"/>
          <p:cNvGrpSpPr/>
          <p:nvPr/>
        </p:nvGrpSpPr>
        <p:grpSpPr>
          <a:xfrm>
            <a:off x="6581274" y="3254408"/>
            <a:ext cx="990600" cy="609600"/>
            <a:chOff x="3124200" y="2057400"/>
            <a:chExt cx="990600" cy="609600"/>
          </a:xfrm>
        </p:grpSpPr>
        <p:sp>
          <p:nvSpPr>
            <p:cNvPr id="4" name="Rectangle 3"/>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a:t>
              </a:r>
              <a:r>
                <a:rPr lang="en-US" sz="1100" dirty="0">
                  <a:solidFill>
                    <a:schemeClr val="bg1"/>
                  </a:solidFill>
                  <a:latin typeface="Cambria" panose="02040503050406030204" pitchFamily="18" charset="0"/>
                  <a:cs typeface="ＭＳ Ｐゴシック" charset="-128"/>
                </a:rPr>
                <a:t>9</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5" name="Rectangle 4"/>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Smart Billing</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19" name="Group 18"/>
          <p:cNvGrpSpPr/>
          <p:nvPr/>
        </p:nvGrpSpPr>
        <p:grpSpPr>
          <a:xfrm>
            <a:off x="6581274" y="2503504"/>
            <a:ext cx="990600" cy="609600"/>
            <a:chOff x="3124200" y="2057400"/>
            <a:chExt cx="990600" cy="609600"/>
          </a:xfrm>
        </p:grpSpPr>
        <p:sp>
          <p:nvSpPr>
            <p:cNvPr id="20" name="Rectangle 19"/>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- 8</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21" name="Rectangle 20"/>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Data Security</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22" name="Group 21"/>
          <p:cNvGrpSpPr/>
          <p:nvPr/>
        </p:nvGrpSpPr>
        <p:grpSpPr>
          <a:xfrm>
            <a:off x="1447800" y="3962199"/>
            <a:ext cx="990600" cy="609600"/>
            <a:chOff x="3124200" y="2057400"/>
            <a:chExt cx="990600" cy="609600"/>
          </a:xfrm>
        </p:grpSpPr>
        <p:sp>
          <p:nvSpPr>
            <p:cNvPr id="23" name="Rectangle 22"/>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- 4</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24" name="Rectangle 23"/>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24/7 Call Center</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25" name="Group 24"/>
          <p:cNvGrpSpPr/>
          <p:nvPr/>
        </p:nvGrpSpPr>
        <p:grpSpPr>
          <a:xfrm>
            <a:off x="1447800" y="4698732"/>
            <a:ext cx="990600" cy="609600"/>
            <a:chOff x="3124200" y="2057400"/>
            <a:chExt cx="990600" cy="609600"/>
          </a:xfrm>
        </p:grpSpPr>
        <p:sp>
          <p:nvSpPr>
            <p:cNvPr id="26" name="Rectangle 25"/>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-5</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27" name="Rectangle 26"/>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Service Rating</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28" name="Group 27"/>
          <p:cNvGrpSpPr/>
          <p:nvPr/>
        </p:nvGrpSpPr>
        <p:grpSpPr>
          <a:xfrm>
            <a:off x="6581274" y="1752600"/>
            <a:ext cx="990600" cy="609600"/>
            <a:chOff x="3124200" y="2057400"/>
            <a:chExt cx="990600" cy="609600"/>
          </a:xfrm>
        </p:grpSpPr>
        <p:sp>
          <p:nvSpPr>
            <p:cNvPr id="29" name="Rectangle 28"/>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a:t>
              </a:r>
              <a:r>
                <a:rPr lang="en-US" sz="1100" dirty="0">
                  <a:solidFill>
                    <a:schemeClr val="bg1"/>
                  </a:solidFill>
                  <a:latin typeface="Cambria" panose="02040503050406030204" pitchFamily="18" charset="0"/>
                  <a:cs typeface="ＭＳ Ｐゴシック" charset="-128"/>
                </a:rPr>
                <a:t>7</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30" name="Rectangle 29"/>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Bill with Useful Info.</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31" name="Group 30"/>
          <p:cNvGrpSpPr/>
          <p:nvPr/>
        </p:nvGrpSpPr>
        <p:grpSpPr>
          <a:xfrm>
            <a:off x="1447800" y="1752600"/>
            <a:ext cx="990600" cy="609600"/>
            <a:chOff x="3124200" y="2057400"/>
            <a:chExt cx="990600" cy="609600"/>
          </a:xfrm>
        </p:grpSpPr>
        <p:sp>
          <p:nvSpPr>
            <p:cNvPr id="32" name="Rectangle 31"/>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a:t>
              </a:r>
              <a:r>
                <a:rPr lang="en-US" sz="1100" dirty="0">
                  <a:solidFill>
                    <a:schemeClr val="bg1"/>
                  </a:solidFill>
                  <a:latin typeface="Cambria" panose="02040503050406030204" pitchFamily="18" charset="0"/>
                  <a:cs typeface="ＭＳ Ｐゴシック" charset="-128"/>
                </a:rPr>
                <a:t>1</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33" name="Rectangle 32"/>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Fast Track Center</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34" name="Group 33"/>
          <p:cNvGrpSpPr/>
          <p:nvPr/>
        </p:nvGrpSpPr>
        <p:grpSpPr>
          <a:xfrm>
            <a:off x="1447800" y="2489133"/>
            <a:ext cx="990600" cy="609600"/>
            <a:chOff x="3124200" y="2057400"/>
            <a:chExt cx="990600" cy="609600"/>
          </a:xfrm>
        </p:grpSpPr>
        <p:sp>
          <p:nvSpPr>
            <p:cNvPr id="35" name="Rectangle 34"/>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- 2</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36" name="Rectangle 35"/>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Know Your Connection</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37" name="Group 36"/>
          <p:cNvGrpSpPr/>
          <p:nvPr/>
        </p:nvGrpSpPr>
        <p:grpSpPr>
          <a:xfrm>
            <a:off x="1447800" y="3225666"/>
            <a:ext cx="990600" cy="609600"/>
            <a:chOff x="3124200" y="2057400"/>
            <a:chExt cx="990600" cy="609600"/>
          </a:xfrm>
        </p:grpSpPr>
        <p:sp>
          <p:nvSpPr>
            <p:cNvPr id="38" name="Rectangle 37"/>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a:t>
              </a:r>
              <a:r>
                <a:rPr lang="en-US" sz="1100" dirty="0">
                  <a:solidFill>
                    <a:schemeClr val="bg1"/>
                  </a:solidFill>
                  <a:latin typeface="Cambria" panose="02040503050406030204" pitchFamily="18" charset="0"/>
                  <a:cs typeface="ＭＳ Ｐゴシック" charset="-128"/>
                </a:rPr>
                <a:t>3</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39" name="Rectangle 38"/>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Electricity Agent</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40" name="Group 39"/>
          <p:cNvGrpSpPr/>
          <p:nvPr/>
        </p:nvGrpSpPr>
        <p:grpSpPr>
          <a:xfrm>
            <a:off x="6581274" y="4756216"/>
            <a:ext cx="990600" cy="609600"/>
            <a:chOff x="3124200" y="2057400"/>
            <a:chExt cx="990600" cy="609600"/>
          </a:xfrm>
        </p:grpSpPr>
        <p:sp>
          <p:nvSpPr>
            <p:cNvPr id="41" name="Rectangle 40"/>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a:t>
              </a:r>
              <a:r>
                <a:rPr lang="en-US" sz="1100" dirty="0" smtClean="0">
                  <a:solidFill>
                    <a:schemeClr val="bg1"/>
                  </a:solidFill>
                  <a:latin typeface="Cambria" panose="02040503050406030204" pitchFamily="18" charset="0"/>
                  <a:cs typeface="ＭＳ Ｐゴシック" charset="-128"/>
                </a:rPr>
                <a:t>11</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42" name="Rectangle 41"/>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Pre Paid Metering</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43" name="Group 42"/>
          <p:cNvGrpSpPr/>
          <p:nvPr/>
        </p:nvGrpSpPr>
        <p:grpSpPr>
          <a:xfrm>
            <a:off x="6581274" y="4005312"/>
            <a:ext cx="990600" cy="609600"/>
            <a:chOff x="3124200" y="2057400"/>
            <a:chExt cx="990600" cy="609600"/>
          </a:xfrm>
        </p:grpSpPr>
        <p:sp>
          <p:nvSpPr>
            <p:cNvPr id="44" name="Rectangle 43"/>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- 10</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45" name="Rectangle 44"/>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Renewable Energy</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sp>
        <p:nvSpPr>
          <p:cNvPr id="46" name="Rectangle 45"/>
          <p:cNvSpPr/>
          <p:nvPr/>
        </p:nvSpPr>
        <p:spPr bwMode="auto">
          <a:xfrm>
            <a:off x="3733800" y="1752600"/>
            <a:ext cx="1581150" cy="3391402"/>
          </a:xfrm>
          <a:prstGeom prst="rect">
            <a:avLst/>
          </a:prstGeom>
          <a:solidFill>
            <a:schemeClr val="accent5">
              <a:lumMod val="9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grpSp>
        <p:nvGrpSpPr>
          <p:cNvPr id="7" name="Group 6"/>
          <p:cNvGrpSpPr/>
          <p:nvPr/>
        </p:nvGrpSpPr>
        <p:grpSpPr>
          <a:xfrm>
            <a:off x="4062664" y="2416342"/>
            <a:ext cx="990600" cy="609600"/>
            <a:chOff x="3124200" y="2057400"/>
            <a:chExt cx="990600" cy="609600"/>
          </a:xfrm>
        </p:grpSpPr>
        <p:sp>
          <p:nvSpPr>
            <p:cNvPr id="8" name="Rectangle 7"/>
            <p:cNvSpPr/>
            <p:nvPr/>
          </p:nvSpPr>
          <p:spPr bwMode="auto">
            <a:xfrm>
              <a:off x="3124200" y="2057400"/>
              <a:ext cx="990600" cy="228600"/>
            </a:xfrm>
            <a:prstGeom prst="rect">
              <a:avLst/>
            </a:prstGeom>
            <a:solidFill>
              <a:srgbClr val="FFDF7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Cambria" panose="02040503050406030204" pitchFamily="18" charset="0"/>
                  <a:cs typeface="ＭＳ Ｐゴシック" charset="-128"/>
                </a:rPr>
                <a:t>Challenge</a:t>
              </a:r>
              <a:r>
                <a:rPr kumimoji="0" lang="en-US" sz="1100" i="0" u="none" strike="noStrike" cap="none" normalizeH="0" dirty="0" smtClean="0">
                  <a:ln>
                    <a:noFill/>
                  </a:ln>
                  <a:solidFill>
                    <a:schemeClr val="tx1"/>
                  </a:solidFill>
                  <a:effectLst/>
                  <a:latin typeface="Cambria" panose="02040503050406030204" pitchFamily="18" charset="0"/>
                  <a:cs typeface="ＭＳ Ｐゴシック" charset="-128"/>
                </a:rPr>
                <a:t> - A</a:t>
              </a:r>
              <a:endParaRPr kumimoji="0" lang="en-US" sz="110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sp>
          <p:nvSpPr>
            <p:cNvPr id="9" name="Rectangle 8"/>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New Connection</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10" name="Group 9"/>
          <p:cNvGrpSpPr/>
          <p:nvPr/>
        </p:nvGrpSpPr>
        <p:grpSpPr>
          <a:xfrm>
            <a:off x="4062664" y="3102142"/>
            <a:ext cx="990600" cy="609600"/>
            <a:chOff x="3124200" y="2057400"/>
            <a:chExt cx="990600" cy="609600"/>
          </a:xfrm>
        </p:grpSpPr>
        <p:sp>
          <p:nvSpPr>
            <p:cNvPr id="11" name="Rectangle 10"/>
            <p:cNvSpPr/>
            <p:nvPr/>
          </p:nvSpPr>
          <p:spPr bwMode="auto">
            <a:xfrm>
              <a:off x="3124200" y="2057400"/>
              <a:ext cx="990600" cy="228600"/>
            </a:xfrm>
            <a:prstGeom prst="rect">
              <a:avLst/>
            </a:prstGeom>
            <a:solidFill>
              <a:srgbClr val="FFDF7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Cambria" panose="02040503050406030204" pitchFamily="18" charset="0"/>
                  <a:cs typeface="ＭＳ Ｐゴシック" charset="-128"/>
                </a:rPr>
                <a:t>Challenge</a:t>
              </a:r>
              <a:r>
                <a:rPr kumimoji="0" lang="en-US" sz="1100" i="0" u="none" strike="noStrike" cap="none" normalizeH="0" dirty="0" smtClean="0">
                  <a:ln>
                    <a:noFill/>
                  </a:ln>
                  <a:solidFill>
                    <a:schemeClr val="tx1"/>
                  </a:solidFill>
                  <a:effectLst/>
                  <a:latin typeface="Cambria" panose="02040503050406030204" pitchFamily="18" charset="0"/>
                  <a:cs typeface="ＭＳ Ｐゴシック" charset="-128"/>
                </a:rPr>
                <a:t> - B</a:t>
              </a:r>
              <a:endParaRPr kumimoji="0" lang="en-US" sz="110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sp>
          <p:nvSpPr>
            <p:cNvPr id="12" name="Rectangle 11"/>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Grievance </a:t>
              </a:r>
              <a:r>
                <a:rPr lang="en-US" sz="1100" dirty="0" err="1" smtClean="0">
                  <a:latin typeface="Cambria" panose="02040503050406030204" pitchFamily="18" charset="0"/>
                  <a:cs typeface="ＭＳ Ｐゴシック" charset="-128"/>
                </a:rPr>
                <a:t>Redressal</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13" name="Group 12"/>
          <p:cNvGrpSpPr/>
          <p:nvPr/>
        </p:nvGrpSpPr>
        <p:grpSpPr>
          <a:xfrm>
            <a:off x="4062664" y="3814012"/>
            <a:ext cx="990600" cy="609600"/>
            <a:chOff x="3124200" y="2057400"/>
            <a:chExt cx="990600" cy="609600"/>
          </a:xfrm>
        </p:grpSpPr>
        <p:sp>
          <p:nvSpPr>
            <p:cNvPr id="14" name="Rectangle 13"/>
            <p:cNvSpPr/>
            <p:nvPr/>
          </p:nvSpPr>
          <p:spPr bwMode="auto">
            <a:xfrm>
              <a:off x="3124200" y="2057400"/>
              <a:ext cx="990600" cy="228600"/>
            </a:xfrm>
            <a:prstGeom prst="rect">
              <a:avLst/>
            </a:prstGeom>
            <a:solidFill>
              <a:srgbClr val="FFDF7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Cambria" panose="02040503050406030204" pitchFamily="18" charset="0"/>
                  <a:cs typeface="ＭＳ Ｐゴシック" charset="-128"/>
                </a:rPr>
                <a:t>Challenge</a:t>
              </a:r>
              <a:r>
                <a:rPr kumimoji="0" lang="en-US" sz="1100" i="0" u="none" strike="noStrike" cap="none" normalizeH="0" dirty="0" smtClean="0">
                  <a:ln>
                    <a:noFill/>
                  </a:ln>
                  <a:solidFill>
                    <a:schemeClr val="tx1"/>
                  </a:solidFill>
                  <a:effectLst/>
                  <a:latin typeface="Cambria" panose="02040503050406030204" pitchFamily="18" charset="0"/>
                  <a:cs typeface="ＭＳ Ｐゴシック" charset="-128"/>
                </a:rPr>
                <a:t> - C</a:t>
              </a:r>
              <a:endParaRPr kumimoji="0" lang="en-US" sz="110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sp>
          <p:nvSpPr>
            <p:cNvPr id="15" name="Rectangle 14"/>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Bribing </a:t>
              </a:r>
              <a:r>
                <a:rPr lang="en-US" sz="1100" smtClean="0">
                  <a:latin typeface="Cambria" panose="02040503050406030204" pitchFamily="18" charset="0"/>
                  <a:cs typeface="ＭＳ Ｐゴシック" charset="-128"/>
                </a:rPr>
                <a:t>the Lineman </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grpSp>
        <p:nvGrpSpPr>
          <p:cNvPr id="16" name="Group 15"/>
          <p:cNvGrpSpPr/>
          <p:nvPr/>
        </p:nvGrpSpPr>
        <p:grpSpPr>
          <a:xfrm>
            <a:off x="4062664" y="4507832"/>
            <a:ext cx="990600" cy="609600"/>
            <a:chOff x="3124200" y="2057400"/>
            <a:chExt cx="990600" cy="609600"/>
          </a:xfrm>
        </p:grpSpPr>
        <p:sp>
          <p:nvSpPr>
            <p:cNvPr id="17" name="Rectangle 16"/>
            <p:cNvSpPr/>
            <p:nvPr/>
          </p:nvSpPr>
          <p:spPr bwMode="auto">
            <a:xfrm>
              <a:off x="3124200" y="2057400"/>
              <a:ext cx="990600" cy="228600"/>
            </a:xfrm>
            <a:prstGeom prst="rect">
              <a:avLst/>
            </a:prstGeom>
            <a:solidFill>
              <a:srgbClr val="FFDF7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Cambria" panose="02040503050406030204" pitchFamily="18" charset="0"/>
                  <a:cs typeface="ＭＳ Ｐゴシック" charset="-128"/>
                </a:rPr>
                <a:t>Challenge</a:t>
              </a:r>
              <a:r>
                <a:rPr kumimoji="0" lang="en-US" sz="1100" i="0" u="none" strike="noStrike" cap="none" normalizeH="0" dirty="0" smtClean="0">
                  <a:ln>
                    <a:noFill/>
                  </a:ln>
                  <a:solidFill>
                    <a:schemeClr val="tx1"/>
                  </a:solidFill>
                  <a:effectLst/>
                  <a:latin typeface="Cambria" panose="02040503050406030204" pitchFamily="18" charset="0"/>
                  <a:cs typeface="ＭＳ Ｐゴシック" charset="-128"/>
                </a:rPr>
                <a:t> - D</a:t>
              </a:r>
              <a:endParaRPr kumimoji="0" lang="en-US" sz="110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sp>
          <p:nvSpPr>
            <p:cNvPr id="18" name="Rectangle 17"/>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Electricity Bill</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sp>
        <p:nvSpPr>
          <p:cNvPr id="47" name="Rectangle 46"/>
          <p:cNvSpPr/>
          <p:nvPr/>
        </p:nvSpPr>
        <p:spPr bwMode="auto">
          <a:xfrm>
            <a:off x="3134227" y="1776415"/>
            <a:ext cx="2847474" cy="35016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ea typeface="ＭＳ Ｐゴシック" charset="-128"/>
                <a:cs typeface="ＭＳ Ｐゴシック" charset="-128"/>
              </a:rPr>
              <a:t>DEMAND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ea typeface="ＭＳ Ｐゴシック" charset="-128"/>
                <a:cs typeface="ＭＳ Ｐゴシック" charset="-128"/>
              </a:rPr>
              <a:t>SIDE</a:t>
            </a:r>
            <a:endParaRPr kumimoji="0" lang="en-US" sz="1800" b="0" i="0" u="none" strike="noStrike" cap="none" normalizeH="0" baseline="0" dirty="0">
              <a:ln>
                <a:noFill/>
              </a:ln>
              <a:solidFill>
                <a:schemeClr val="bg1"/>
              </a:solidFill>
              <a:effectLst/>
              <a:latin typeface="Arial" charset="0"/>
              <a:ea typeface="ＭＳ Ｐゴシック" charset="-128"/>
              <a:cs typeface="ＭＳ Ｐゴシック" charset="-128"/>
            </a:endParaRPr>
          </a:p>
        </p:txBody>
      </p:sp>
      <p:sp>
        <p:nvSpPr>
          <p:cNvPr id="48" name="Rectangle 47"/>
          <p:cNvSpPr/>
          <p:nvPr/>
        </p:nvSpPr>
        <p:spPr bwMode="auto">
          <a:xfrm>
            <a:off x="3735178" y="5213685"/>
            <a:ext cx="1577265" cy="653715"/>
          </a:xfrm>
          <a:prstGeom prst="rect">
            <a:avLst/>
          </a:prstGeom>
          <a:solidFill>
            <a:schemeClr val="accent5">
              <a:lumMod val="9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bg1"/>
                </a:solidFill>
                <a:effectLst/>
                <a:latin typeface="Arial" charset="0"/>
                <a:ea typeface="ＭＳ Ｐゴシック" charset="-128"/>
                <a:cs typeface="ＭＳ Ｐゴシック" charset="-128"/>
              </a:rPr>
              <a:t>SUPPLY</a:t>
            </a:r>
            <a:r>
              <a:rPr kumimoji="0" lang="en-US" sz="1700" b="0" i="0" u="none" strike="noStrike" cap="none" normalizeH="0" dirty="0" smtClean="0">
                <a:ln>
                  <a:noFill/>
                </a:ln>
                <a:solidFill>
                  <a:schemeClr val="bg1"/>
                </a:solidFill>
                <a:effectLst/>
                <a:latin typeface="Arial" charset="0"/>
                <a:ea typeface="ＭＳ Ｐゴシック" charset="-128"/>
                <a:cs typeface="ＭＳ Ｐゴシック" charset="-128"/>
              </a:rPr>
              <a:t> SIDE</a:t>
            </a:r>
            <a:endParaRPr kumimoji="0" lang="en-US" sz="1700" b="0" i="0" u="none" strike="noStrike" cap="none" normalizeH="0" baseline="0" dirty="0">
              <a:ln>
                <a:noFill/>
              </a:ln>
              <a:solidFill>
                <a:schemeClr val="bg1"/>
              </a:solidFill>
              <a:effectLst/>
              <a:latin typeface="Arial" charset="0"/>
              <a:ea typeface="ＭＳ Ｐゴシック" charset="-128"/>
              <a:cs typeface="ＭＳ Ｐゴシック" charset="-128"/>
            </a:endParaRPr>
          </a:p>
        </p:txBody>
      </p:sp>
      <p:sp>
        <p:nvSpPr>
          <p:cNvPr id="50" name="Rectangle 49"/>
          <p:cNvSpPr/>
          <p:nvPr/>
        </p:nvSpPr>
        <p:spPr bwMode="auto">
          <a:xfrm>
            <a:off x="3716256" y="1476508"/>
            <a:ext cx="1811752" cy="32886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accent5">
                    <a:lumMod val="50000"/>
                  </a:schemeClr>
                </a:solidFill>
                <a:effectLst/>
                <a:latin typeface="Arial" charset="0"/>
                <a:ea typeface="ＭＳ Ｐゴシック" charset="-128"/>
                <a:cs typeface="ＭＳ Ｐゴシック" charset="-128"/>
              </a:rPr>
              <a:t>CHALLENGES</a:t>
            </a:r>
            <a:endParaRPr kumimoji="0" lang="en-US" sz="1700" b="0" i="0" u="none" strike="noStrike" cap="none" normalizeH="0" baseline="0" dirty="0">
              <a:ln>
                <a:noFill/>
              </a:ln>
              <a:solidFill>
                <a:schemeClr val="accent5">
                  <a:lumMod val="50000"/>
                </a:schemeClr>
              </a:solidFill>
              <a:effectLst/>
              <a:latin typeface="Arial" charset="0"/>
              <a:ea typeface="ＭＳ Ｐゴシック" charset="-128"/>
              <a:cs typeface="ＭＳ Ｐゴシック" charset="-128"/>
            </a:endParaRPr>
          </a:p>
        </p:txBody>
      </p:sp>
      <p:grpSp>
        <p:nvGrpSpPr>
          <p:cNvPr id="52" name="Group 51"/>
          <p:cNvGrpSpPr/>
          <p:nvPr/>
        </p:nvGrpSpPr>
        <p:grpSpPr>
          <a:xfrm>
            <a:off x="1447800" y="5435267"/>
            <a:ext cx="990600" cy="609600"/>
            <a:chOff x="3124200" y="2057400"/>
            <a:chExt cx="990600" cy="609600"/>
          </a:xfrm>
        </p:grpSpPr>
        <p:sp>
          <p:nvSpPr>
            <p:cNvPr id="53" name="Rectangle 52"/>
            <p:cNvSpPr/>
            <p:nvPr/>
          </p:nvSpPr>
          <p:spPr bwMode="auto">
            <a:xfrm>
              <a:off x="3124200" y="2057400"/>
              <a:ext cx="990600" cy="2286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Cambria" panose="02040503050406030204" pitchFamily="18" charset="0"/>
                  <a:cs typeface="ＭＳ Ｐゴシック" charset="-128"/>
                </a:rPr>
                <a:t>Solution</a:t>
              </a:r>
              <a:r>
                <a:rPr kumimoji="0" lang="en-US" sz="1100" i="0" u="none" strike="noStrike" cap="none" normalizeH="0" dirty="0" smtClean="0">
                  <a:ln>
                    <a:noFill/>
                  </a:ln>
                  <a:solidFill>
                    <a:schemeClr val="bg1"/>
                  </a:solidFill>
                  <a:effectLst/>
                  <a:latin typeface="Cambria" panose="02040503050406030204" pitchFamily="18" charset="0"/>
                  <a:cs typeface="ＭＳ Ｐゴシック" charset="-128"/>
                </a:rPr>
                <a:t> - 6</a:t>
              </a:r>
              <a:endParaRPr kumimoji="0" lang="en-US" sz="1100" i="0" u="none" strike="noStrike" cap="none" normalizeH="0" baseline="30000" dirty="0">
                <a:ln>
                  <a:noFill/>
                </a:ln>
                <a:solidFill>
                  <a:schemeClr val="bg1"/>
                </a:solidFill>
                <a:effectLst/>
                <a:latin typeface="Cambria" panose="02040503050406030204" pitchFamily="18" charset="0"/>
                <a:cs typeface="ＭＳ Ｐゴシック" charset="-128"/>
              </a:endParaRPr>
            </a:p>
          </p:txBody>
        </p:sp>
        <p:sp>
          <p:nvSpPr>
            <p:cNvPr id="54" name="Rectangle 53"/>
            <p:cNvSpPr/>
            <p:nvPr/>
          </p:nvSpPr>
          <p:spPr bwMode="auto">
            <a:xfrm>
              <a:off x="3124200" y="2286000"/>
              <a:ext cx="990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latin typeface="Cambria" panose="02040503050406030204" pitchFamily="18" charset="0"/>
                  <a:cs typeface="ＭＳ Ｐゴシック" charset="-128"/>
                </a:rPr>
                <a:t>Bill in Local Language</a:t>
              </a:r>
              <a:endParaRPr kumimoji="0" lang="en-US" sz="1100" b="0" i="0" u="none" strike="noStrike" cap="none" normalizeH="0" baseline="30000" dirty="0">
                <a:ln>
                  <a:noFill/>
                </a:ln>
                <a:solidFill>
                  <a:schemeClr val="tx1"/>
                </a:solidFill>
                <a:effectLst/>
                <a:latin typeface="Cambria" panose="02040503050406030204" pitchFamily="18" charset="0"/>
                <a:cs typeface="ＭＳ Ｐゴシック" charset="-128"/>
              </a:endParaRPr>
            </a:p>
          </p:txBody>
        </p:sp>
      </p:grpSp>
      <p:sp>
        <p:nvSpPr>
          <p:cNvPr id="73" name="Rectangle 72"/>
          <p:cNvSpPr/>
          <p:nvPr/>
        </p:nvSpPr>
        <p:spPr bwMode="auto">
          <a:xfrm>
            <a:off x="1073321" y="1496552"/>
            <a:ext cx="1811752" cy="32886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accent5">
                    <a:lumMod val="50000"/>
                  </a:schemeClr>
                </a:solidFill>
                <a:effectLst/>
                <a:latin typeface="Arial" charset="0"/>
                <a:ea typeface="ＭＳ Ｐゴシック" charset="-128"/>
                <a:cs typeface="ＭＳ Ｐゴシック" charset="-128"/>
              </a:rPr>
              <a:t>SOLUTIONS</a:t>
            </a:r>
            <a:endParaRPr kumimoji="0" lang="en-US" sz="1700" b="0" i="0" u="none" strike="noStrike" cap="none" normalizeH="0" baseline="0" dirty="0">
              <a:ln>
                <a:noFill/>
              </a:ln>
              <a:solidFill>
                <a:schemeClr val="accent5">
                  <a:lumMod val="50000"/>
                </a:schemeClr>
              </a:solidFill>
              <a:effectLst/>
              <a:latin typeface="Arial" charset="0"/>
              <a:ea typeface="ＭＳ Ｐゴシック" charset="-128"/>
              <a:cs typeface="ＭＳ Ｐゴシック" charset="-128"/>
            </a:endParaRPr>
          </a:p>
        </p:txBody>
      </p:sp>
      <p:sp>
        <p:nvSpPr>
          <p:cNvPr id="74" name="Rectangle 73"/>
          <p:cNvSpPr/>
          <p:nvPr/>
        </p:nvSpPr>
        <p:spPr bwMode="auto">
          <a:xfrm>
            <a:off x="6146634" y="1476508"/>
            <a:ext cx="1811752" cy="32886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accent5">
                    <a:lumMod val="50000"/>
                  </a:schemeClr>
                </a:solidFill>
                <a:effectLst/>
                <a:latin typeface="Arial" charset="0"/>
                <a:ea typeface="ＭＳ Ｐゴシック" charset="-128"/>
                <a:cs typeface="ＭＳ Ｐゴシック" charset="-128"/>
              </a:rPr>
              <a:t>SOLUTIONS</a:t>
            </a:r>
            <a:endParaRPr kumimoji="0" lang="en-US" sz="1700" b="0" i="0" u="none" strike="noStrike" cap="none" normalizeH="0" baseline="0" dirty="0">
              <a:ln>
                <a:noFill/>
              </a:ln>
              <a:solidFill>
                <a:schemeClr val="accent5">
                  <a:lumMod val="50000"/>
                </a:schemeClr>
              </a:solidFill>
              <a:effectLst/>
              <a:latin typeface="Arial" charset="0"/>
              <a:ea typeface="ＭＳ Ｐゴシック" charset="-128"/>
              <a:cs typeface="ＭＳ Ｐゴシック" charset="-128"/>
            </a:endParaRPr>
          </a:p>
        </p:txBody>
      </p:sp>
    </p:spTree>
    <p:extLst>
      <p:ext uri="{BB962C8B-B14F-4D97-AF65-F5344CB8AC3E}">
        <p14:creationId xmlns="" xmlns:p14="http://schemas.microsoft.com/office/powerpoint/2010/main" val="98409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C00000"/>
                </a:solidFill>
              </a:rPr>
              <a:t>Challenge </a:t>
            </a:r>
            <a:r>
              <a:rPr lang="en-US" sz="2400" dirty="0">
                <a:solidFill>
                  <a:srgbClr val="C00000"/>
                </a:solidFill>
              </a:rPr>
              <a:t>A</a:t>
            </a:r>
            <a:r>
              <a:rPr lang="en-US" sz="2400" dirty="0" smtClean="0">
                <a:solidFill>
                  <a:srgbClr val="C00000"/>
                </a:solidFill>
              </a:rPr>
              <a:t>:</a:t>
            </a:r>
            <a:r>
              <a:rPr lang="en-US" sz="2400" dirty="0" smtClean="0"/>
              <a:t> Obtaining </a:t>
            </a:r>
            <a:r>
              <a:rPr lang="en-US" sz="2400" dirty="0"/>
              <a:t>a New Electricity Connection </a:t>
            </a:r>
          </a:p>
        </p:txBody>
      </p:sp>
      <p:pic>
        <p:nvPicPr>
          <p:cNvPr id="4" name="Picture Placeholder 8"/>
          <p:cNvPicPr>
            <a:picLocks noChangeAspect="1"/>
          </p:cNvPicPr>
          <p:nvPr/>
        </p:nvPicPr>
        <p:blipFill>
          <a:blip r:embed="rId2" cstate="email">
            <a:extLst>
              <a:ext uri="{28A0092B-C50C-407E-A947-70E740481C1C}">
                <a14:useLocalDpi xmlns="" xmlns:a14="http://schemas.microsoft.com/office/drawing/2010/main"/>
              </a:ext>
            </a:extLst>
          </a:blip>
          <a:srcRect/>
          <a:stretch>
            <a:fillRect/>
          </a:stretch>
        </p:blipFill>
        <p:spPr>
          <a:xfrm>
            <a:off x="1002632" y="890170"/>
            <a:ext cx="7620000" cy="5318126"/>
          </a:xfrm>
          <a:prstGeom prst="rect">
            <a:avLst/>
          </a:prstGeom>
        </p:spPr>
      </p:pic>
      <p:sp>
        <p:nvSpPr>
          <p:cNvPr id="5" name="Rectangle 4"/>
          <p:cNvSpPr/>
          <p:nvPr/>
        </p:nvSpPr>
        <p:spPr>
          <a:xfrm flipH="1">
            <a:off x="5257800" y="3731665"/>
            <a:ext cx="3347750" cy="2464599"/>
          </a:xfrm>
          <a:prstGeom prst="rect">
            <a:avLst/>
          </a:prstGeom>
          <a:solidFill>
            <a:schemeClr val="bg1">
              <a:lumMod val="7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Arial" pitchFamily="34" charset="0"/>
                <a:cs typeface="Arial" pitchFamily="34" charset="0"/>
              </a:rPr>
              <a:t>Name: </a:t>
            </a:r>
            <a:r>
              <a:rPr lang="en-US" sz="1400" dirty="0" err="1" smtClean="0">
                <a:solidFill>
                  <a:schemeClr val="tx1"/>
                </a:solidFill>
                <a:latin typeface="Arial" pitchFamily="34" charset="0"/>
                <a:cs typeface="Arial" pitchFamily="34" charset="0"/>
              </a:rPr>
              <a:t>Harunur</a:t>
            </a:r>
            <a:r>
              <a:rPr lang="en-US" sz="1400" dirty="0" smtClean="0">
                <a:solidFill>
                  <a:schemeClr val="tx1"/>
                </a:solidFill>
                <a:latin typeface="Arial" pitchFamily="34" charset="0"/>
                <a:cs typeface="Arial" pitchFamily="34" charset="0"/>
              </a:rPr>
              <a:t> Rashid</a:t>
            </a:r>
          </a:p>
          <a:p>
            <a:r>
              <a:rPr lang="en-US" sz="1400" dirty="0" smtClean="0">
                <a:solidFill>
                  <a:schemeClr val="tx1"/>
                </a:solidFill>
                <a:latin typeface="Arial" pitchFamily="34" charset="0"/>
                <a:cs typeface="Arial" pitchFamily="34" charset="0"/>
              </a:rPr>
              <a:t>Age: 31 years</a:t>
            </a:r>
          </a:p>
          <a:p>
            <a:r>
              <a:rPr lang="en-US" sz="1400" dirty="0" smtClean="0">
                <a:solidFill>
                  <a:schemeClr val="tx1"/>
                </a:solidFill>
                <a:latin typeface="Arial" pitchFamily="34" charset="0"/>
                <a:cs typeface="Arial" pitchFamily="34" charset="0"/>
              </a:rPr>
              <a:t>Location: Dhaka</a:t>
            </a:r>
          </a:p>
          <a:p>
            <a:r>
              <a:rPr lang="en-US" sz="1400" dirty="0" smtClean="0">
                <a:solidFill>
                  <a:schemeClr val="tx1"/>
                </a:solidFill>
                <a:latin typeface="Arial" pitchFamily="34" charset="0"/>
                <a:cs typeface="Arial" pitchFamily="34" charset="0"/>
              </a:rPr>
              <a:t>Education: Grade 8</a:t>
            </a:r>
          </a:p>
          <a:p>
            <a:r>
              <a:rPr lang="en-US" sz="1400" dirty="0" smtClean="0">
                <a:solidFill>
                  <a:schemeClr val="tx1"/>
                </a:solidFill>
                <a:latin typeface="Arial" pitchFamily="34" charset="0"/>
                <a:cs typeface="Arial" pitchFamily="34" charset="0"/>
              </a:rPr>
              <a:t>Occupation: Welding</a:t>
            </a:r>
          </a:p>
          <a:p>
            <a:r>
              <a:rPr lang="en-US" sz="1400" dirty="0" smtClean="0">
                <a:solidFill>
                  <a:schemeClr val="tx1"/>
                </a:solidFill>
                <a:latin typeface="Arial" pitchFamily="34" charset="0"/>
                <a:cs typeface="Arial" pitchFamily="34" charset="0"/>
              </a:rPr>
              <a:t>Number of Employees: One</a:t>
            </a:r>
          </a:p>
          <a:p>
            <a:endParaRPr lang="en-US" sz="1400" dirty="0" smtClean="0">
              <a:solidFill>
                <a:schemeClr val="tx1"/>
              </a:solidFill>
              <a:latin typeface="Arial" pitchFamily="34" charset="0"/>
              <a:cs typeface="Arial" pitchFamily="34" charset="0"/>
            </a:endParaRPr>
          </a:p>
          <a:p>
            <a:r>
              <a:rPr lang="en-US" sz="1400" dirty="0" smtClean="0">
                <a:solidFill>
                  <a:schemeClr val="tx1"/>
                </a:solidFill>
                <a:latin typeface="Arial" pitchFamily="34" charset="0"/>
                <a:cs typeface="Arial" pitchFamily="34" charset="0"/>
              </a:rPr>
              <a:t>I have been running my business for the past 17 years and I require electricity at all times to conduct my business</a:t>
            </a:r>
            <a:endParaRPr lang="en-US" sz="1400" dirty="0">
              <a:solidFill>
                <a:schemeClr val="tx1"/>
              </a:solidFill>
              <a:latin typeface="Arial" pitchFamily="34" charset="0"/>
              <a:cs typeface="Arial" pitchFamily="34" charset="0"/>
            </a:endParaRPr>
          </a:p>
        </p:txBody>
      </p:sp>
      <p:sp>
        <p:nvSpPr>
          <p:cNvPr id="6" name="Rounded Rectangular Callout 5"/>
          <p:cNvSpPr/>
          <p:nvPr/>
        </p:nvSpPr>
        <p:spPr>
          <a:xfrm>
            <a:off x="1066800" y="4455694"/>
            <a:ext cx="2542797" cy="1712496"/>
          </a:xfrm>
          <a:prstGeom prst="wedgeRoundRectCallout">
            <a:avLst>
              <a:gd name="adj1" fmla="val 42033"/>
              <a:gd name="adj2" fmla="val -9782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“I obtained my electricity connection after a period of six months. I had to bribe the intermediary and give him Tk. 22,000. I had to run around a lot before I finally obtained my connection.”</a:t>
            </a:r>
            <a:endParaRPr lang="en-US" sz="1400" dirty="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434009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C00000"/>
                </a:solidFill>
              </a:rPr>
              <a:t>Challenge B:</a:t>
            </a:r>
            <a:r>
              <a:rPr lang="en-US" sz="2400" dirty="0" smtClean="0"/>
              <a:t> Grievance </a:t>
            </a:r>
            <a:r>
              <a:rPr lang="en-US" sz="2400" dirty="0" err="1" smtClean="0"/>
              <a:t>redressal</a:t>
            </a:r>
            <a:endParaRPr lang="en-US" sz="2400" dirty="0"/>
          </a:p>
        </p:txBody>
      </p:sp>
      <p:sp>
        <p:nvSpPr>
          <p:cNvPr id="3" name="Content Placeholder 2"/>
          <p:cNvSpPr>
            <a:spLocks noGrp="1"/>
          </p:cNvSpPr>
          <p:nvPr>
            <p:ph idx="1"/>
          </p:nvPr>
        </p:nvSpPr>
        <p:spPr>
          <a:xfrm>
            <a:off x="685800" y="978568"/>
            <a:ext cx="7772400" cy="4888832"/>
          </a:xfrm>
        </p:spPr>
        <p:txBody>
          <a:bodyPr/>
          <a:lstStyle/>
          <a:p>
            <a:r>
              <a:rPr lang="en-US" sz="2400" dirty="0" smtClean="0">
                <a:cs typeface="Arial" pitchFamily="34" charset="0"/>
              </a:rPr>
              <a:t>About 80% MEs think it is not worth complaining. A small percentage said they don’t know how to contact the electricity utility.</a:t>
            </a:r>
          </a:p>
          <a:p>
            <a:r>
              <a:rPr lang="en-US" sz="2400" dirty="0" smtClean="0">
                <a:cs typeface="Arial" pitchFamily="34" charset="0"/>
              </a:rPr>
              <a:t>Some said they don’t know the process. </a:t>
            </a:r>
            <a:r>
              <a:rPr lang="en-US" sz="2400" dirty="0">
                <a:cs typeface="Arial" pitchFamily="34" charset="0"/>
              </a:rPr>
              <a:t>A</a:t>
            </a:r>
            <a:r>
              <a:rPr lang="en-US" sz="2400" dirty="0" smtClean="0">
                <a:cs typeface="Arial" pitchFamily="34" charset="0"/>
              </a:rPr>
              <a:t> few even said they are scared to complain.  </a:t>
            </a:r>
            <a:endParaRPr lang="en-US" sz="2400" dirty="0" smtClean="0"/>
          </a:p>
          <a:p>
            <a:endParaRPr lang="en-US" sz="2400" dirty="0"/>
          </a:p>
        </p:txBody>
      </p:sp>
      <p:graphicFrame>
        <p:nvGraphicFramePr>
          <p:cNvPr id="6" name="Chart 5"/>
          <p:cNvGraphicFramePr/>
          <p:nvPr>
            <p:extLst>
              <p:ext uri="{D42A27DB-BD31-4B8C-83A1-F6EECF244321}">
                <p14:modId xmlns="" xmlns:p14="http://schemas.microsoft.com/office/powerpoint/2010/main" val="2265387468"/>
              </p:ext>
            </p:extLst>
          </p:nvPr>
        </p:nvGraphicFramePr>
        <p:xfrm>
          <a:off x="2282483" y="2819400"/>
          <a:ext cx="6175717" cy="3243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41883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C00000"/>
                </a:solidFill>
              </a:rPr>
              <a:t>Challenge B:</a:t>
            </a:r>
            <a:r>
              <a:rPr lang="en-US" sz="2400" dirty="0" smtClean="0"/>
              <a:t> Grievance </a:t>
            </a:r>
            <a:r>
              <a:rPr lang="en-US" sz="2400" dirty="0" err="1" smtClean="0"/>
              <a:t>redressal</a:t>
            </a:r>
            <a:r>
              <a:rPr lang="en-US" sz="2400" dirty="0" smtClean="0"/>
              <a:t> (contd.)</a:t>
            </a:r>
            <a:endParaRPr lang="en-US" sz="2400" dirty="0"/>
          </a:p>
        </p:txBody>
      </p:sp>
      <p:sp>
        <p:nvSpPr>
          <p:cNvPr id="3" name="Content Placeholder 2"/>
          <p:cNvSpPr>
            <a:spLocks noGrp="1"/>
          </p:cNvSpPr>
          <p:nvPr>
            <p:ph idx="1"/>
          </p:nvPr>
        </p:nvSpPr>
        <p:spPr>
          <a:xfrm>
            <a:off x="685800" y="978568"/>
            <a:ext cx="7696200" cy="4888832"/>
          </a:xfrm>
        </p:spPr>
        <p:txBody>
          <a:bodyPr/>
          <a:lstStyle/>
          <a:p>
            <a:r>
              <a:rPr lang="en-US" sz="2000" dirty="0" smtClean="0">
                <a:cs typeface="Arial" pitchFamily="34" charset="0"/>
              </a:rPr>
              <a:t>When a problem arises, majority (74%) lodge complaints with the office of the electricity company. However, most of them need to visit the provider’s office or customer </a:t>
            </a:r>
            <a:r>
              <a:rPr lang="en-US" sz="2000" dirty="0">
                <a:cs typeface="Arial" pitchFamily="34" charset="0"/>
              </a:rPr>
              <a:t>care center to </a:t>
            </a:r>
            <a:r>
              <a:rPr lang="en-US" sz="2000" dirty="0" smtClean="0">
                <a:cs typeface="Arial" pitchFamily="34" charset="0"/>
              </a:rPr>
              <a:t>lodge complaints. This </a:t>
            </a:r>
            <a:r>
              <a:rPr lang="en-US" sz="2000" dirty="0">
                <a:cs typeface="Arial" pitchFamily="34" charset="0"/>
              </a:rPr>
              <a:t>results in a long queue and high average waiting time.  </a:t>
            </a:r>
            <a:endParaRPr lang="en-US" sz="2000" dirty="0"/>
          </a:p>
          <a:p>
            <a:pPr marL="0" indent="0">
              <a:buNone/>
            </a:pPr>
            <a:r>
              <a:rPr lang="en-US" sz="2000" dirty="0" smtClean="0">
                <a:cs typeface="Arial" pitchFamily="34" charset="0"/>
              </a:rPr>
              <a:t> </a:t>
            </a:r>
            <a:endParaRPr lang="en-US" sz="2000" dirty="0"/>
          </a:p>
        </p:txBody>
      </p:sp>
      <p:graphicFrame>
        <p:nvGraphicFramePr>
          <p:cNvPr id="8" name="Chart 7"/>
          <p:cNvGraphicFramePr/>
          <p:nvPr>
            <p:extLst>
              <p:ext uri="{D42A27DB-BD31-4B8C-83A1-F6EECF244321}">
                <p14:modId xmlns="" xmlns:p14="http://schemas.microsoft.com/office/powerpoint/2010/main" val="1629743176"/>
              </p:ext>
            </p:extLst>
          </p:nvPr>
        </p:nvGraphicFramePr>
        <p:xfrm>
          <a:off x="381000" y="2819400"/>
          <a:ext cx="4572000" cy="3276600"/>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8"/>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4419600" y="2667000"/>
            <a:ext cx="4576104" cy="3050736"/>
          </a:xfrm>
          <a:prstGeom prst="rect">
            <a:avLst/>
          </a:prstGeom>
        </p:spPr>
      </p:pic>
    </p:spTree>
    <p:extLst>
      <p:ext uri="{BB962C8B-B14F-4D97-AF65-F5344CB8AC3E}">
        <p14:creationId xmlns="" xmlns:p14="http://schemas.microsoft.com/office/powerpoint/2010/main" val="829243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C00000"/>
                </a:solidFill>
              </a:rPr>
              <a:t>Challenge</a:t>
            </a:r>
            <a:r>
              <a:rPr lang="en-US" sz="2400" dirty="0">
                <a:solidFill>
                  <a:srgbClr val="C00000"/>
                </a:solidFill>
              </a:rPr>
              <a:t> </a:t>
            </a:r>
            <a:r>
              <a:rPr lang="en-US" sz="2400" dirty="0" smtClean="0">
                <a:solidFill>
                  <a:srgbClr val="C00000"/>
                </a:solidFill>
              </a:rPr>
              <a:t>B:</a:t>
            </a:r>
            <a:r>
              <a:rPr lang="en-US" sz="2400" dirty="0" smtClean="0"/>
              <a:t> Grievance </a:t>
            </a:r>
            <a:r>
              <a:rPr lang="en-US" sz="2400" dirty="0" err="1" smtClean="0"/>
              <a:t>redressal</a:t>
            </a:r>
            <a:r>
              <a:rPr lang="en-US" sz="2400" dirty="0" smtClean="0"/>
              <a:t> (contd.)</a:t>
            </a:r>
            <a:endParaRPr lang="en-US" sz="2400" dirty="0"/>
          </a:p>
        </p:txBody>
      </p:sp>
      <p:sp>
        <p:nvSpPr>
          <p:cNvPr id="3" name="Content Placeholder 2"/>
          <p:cNvSpPr>
            <a:spLocks noGrp="1"/>
          </p:cNvSpPr>
          <p:nvPr>
            <p:ph idx="1"/>
          </p:nvPr>
        </p:nvSpPr>
        <p:spPr>
          <a:xfrm>
            <a:off x="685800" y="978568"/>
            <a:ext cx="4876800" cy="4888832"/>
          </a:xfrm>
        </p:spPr>
        <p:txBody>
          <a:bodyPr/>
          <a:lstStyle/>
          <a:p>
            <a:r>
              <a:rPr lang="en-US" sz="2000" dirty="0" smtClean="0">
                <a:cs typeface="Arial" pitchFamily="34" charset="0"/>
              </a:rPr>
              <a:t>Majority (53%) of the respondents are not satisfied with the action taken upon their complaints.  </a:t>
            </a:r>
          </a:p>
          <a:p>
            <a:endParaRPr lang="en-US" sz="2000" dirty="0">
              <a:cs typeface="Arial" pitchFamily="34" charset="0"/>
            </a:endParaRPr>
          </a:p>
          <a:p>
            <a:endParaRPr lang="en-US" sz="2000" dirty="0" smtClean="0">
              <a:cs typeface="Arial" pitchFamily="34" charset="0"/>
            </a:endParaRPr>
          </a:p>
          <a:p>
            <a:endParaRPr lang="en-US" sz="2000" dirty="0">
              <a:cs typeface="Arial" pitchFamily="34" charset="0"/>
            </a:endParaRPr>
          </a:p>
          <a:p>
            <a:endParaRPr lang="en-US" sz="2000" dirty="0" smtClean="0">
              <a:cs typeface="Arial" pitchFamily="34" charset="0"/>
            </a:endParaRPr>
          </a:p>
          <a:p>
            <a:endParaRPr lang="en-US" sz="2000" dirty="0" smtClean="0"/>
          </a:p>
          <a:p>
            <a:r>
              <a:rPr lang="en-US" sz="2000" dirty="0" smtClean="0"/>
              <a:t>70% MEs said they have not received any reference </a:t>
            </a:r>
            <a:r>
              <a:rPr lang="en-US" sz="2000" dirty="0"/>
              <a:t>ID verbally or in written form for </a:t>
            </a:r>
            <a:r>
              <a:rPr lang="en-US" sz="2000" dirty="0" smtClean="0"/>
              <a:t>their complaints. </a:t>
            </a:r>
            <a:endParaRPr lang="en-US" sz="2000" dirty="0"/>
          </a:p>
        </p:txBody>
      </p:sp>
      <p:graphicFrame>
        <p:nvGraphicFramePr>
          <p:cNvPr id="6" name="Chart 5"/>
          <p:cNvGraphicFramePr/>
          <p:nvPr>
            <p:extLst>
              <p:ext uri="{D42A27DB-BD31-4B8C-83A1-F6EECF244321}">
                <p14:modId xmlns="" xmlns:p14="http://schemas.microsoft.com/office/powerpoint/2010/main" val="427462981"/>
              </p:ext>
            </p:extLst>
          </p:nvPr>
        </p:nvGraphicFramePr>
        <p:xfrm>
          <a:off x="4926037" y="944571"/>
          <a:ext cx="3467100" cy="31468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 xmlns:p14="http://schemas.microsoft.com/office/powerpoint/2010/main" val="1354633180"/>
              </p:ext>
            </p:extLst>
          </p:nvPr>
        </p:nvGraphicFramePr>
        <p:xfrm>
          <a:off x="5009857" y="3471203"/>
          <a:ext cx="3467100" cy="31468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461347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C00000"/>
                </a:solidFill>
              </a:rPr>
              <a:t>Challenge </a:t>
            </a:r>
            <a:r>
              <a:rPr lang="en-US" sz="2400" dirty="0">
                <a:solidFill>
                  <a:srgbClr val="C00000"/>
                </a:solidFill>
              </a:rPr>
              <a:t>C</a:t>
            </a:r>
            <a:r>
              <a:rPr lang="en-US" sz="2400" dirty="0" smtClean="0">
                <a:solidFill>
                  <a:srgbClr val="C00000"/>
                </a:solidFill>
              </a:rPr>
              <a:t>:</a:t>
            </a:r>
            <a:r>
              <a:rPr lang="en-US" sz="2400" dirty="0" smtClean="0"/>
              <a:t> Bribing the Lineman</a:t>
            </a:r>
            <a:endParaRPr lang="en-US" sz="2400" dirty="0"/>
          </a:p>
        </p:txBody>
      </p:sp>
      <p:pic>
        <p:nvPicPr>
          <p:cNvPr id="4" name="Picture Placeholder 8"/>
          <p:cNvPicPr>
            <a:picLocks noChangeAspect="1"/>
          </p:cNvPicPr>
          <p:nvPr/>
        </p:nvPicPr>
        <p:blipFill>
          <a:blip r:embed="rId2" cstate="email">
            <a:extLst>
              <a:ext uri="{28A0092B-C50C-407E-A947-70E740481C1C}">
                <a14:useLocalDpi xmlns="" xmlns:a14="http://schemas.microsoft.com/office/drawing/2010/main"/>
              </a:ext>
            </a:extLst>
          </a:blip>
          <a:srcRect/>
          <a:stretch>
            <a:fillRect/>
          </a:stretch>
        </p:blipFill>
        <p:spPr>
          <a:xfrm>
            <a:off x="1295400" y="1009274"/>
            <a:ext cx="7158789" cy="4984207"/>
          </a:xfrm>
          <a:prstGeom prst="rect">
            <a:avLst/>
          </a:prstGeom>
        </p:spPr>
      </p:pic>
      <p:sp>
        <p:nvSpPr>
          <p:cNvPr id="5" name="Rounded Rectangular Callout 4"/>
          <p:cNvSpPr/>
          <p:nvPr/>
        </p:nvSpPr>
        <p:spPr>
          <a:xfrm>
            <a:off x="1447800" y="4156309"/>
            <a:ext cx="2680282" cy="1805088"/>
          </a:xfrm>
          <a:prstGeom prst="wedgeRoundRectCallout">
            <a:avLst>
              <a:gd name="adj1" fmla="val 56459"/>
              <a:gd name="adj2" fmla="val -746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“due to heavy rains, there are a lot of power cuts. Every time we call the lineman, he takes an hour to come and then asks for tk. 200 to fix the line. My work has suffered many times because of these power cuts and the delays in fixing it.”</a:t>
            </a:r>
            <a:endParaRPr lang="en-US" sz="1200" dirty="0">
              <a:solidFill>
                <a:schemeClr val="tx1"/>
              </a:solidFill>
              <a:latin typeface="Arial" pitchFamily="34" charset="0"/>
              <a:cs typeface="Arial" pitchFamily="34" charset="0"/>
            </a:endParaRPr>
          </a:p>
        </p:txBody>
      </p:sp>
      <p:sp>
        <p:nvSpPr>
          <p:cNvPr id="6" name="Rectangle 5"/>
          <p:cNvSpPr/>
          <p:nvPr/>
        </p:nvSpPr>
        <p:spPr>
          <a:xfrm flipH="1">
            <a:off x="5446073" y="3778919"/>
            <a:ext cx="3008116" cy="2214562"/>
          </a:xfrm>
          <a:prstGeom prst="rect">
            <a:avLst/>
          </a:prstGeom>
          <a:solidFill>
            <a:schemeClr val="bg1">
              <a:lumMod val="7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Arial" pitchFamily="34" charset="0"/>
                <a:cs typeface="Arial" pitchFamily="34" charset="0"/>
              </a:rPr>
              <a:t>Name: </a:t>
            </a:r>
            <a:r>
              <a:rPr lang="en-US" sz="1400" dirty="0" err="1" smtClean="0">
                <a:solidFill>
                  <a:schemeClr val="tx1"/>
                </a:solidFill>
                <a:latin typeface="Arial" pitchFamily="34" charset="0"/>
                <a:cs typeface="Arial" pitchFamily="34" charset="0"/>
              </a:rPr>
              <a:t>Ashutosh</a:t>
            </a:r>
            <a:r>
              <a:rPr lang="en-US" sz="1400" dirty="0" smtClean="0">
                <a:solidFill>
                  <a:schemeClr val="tx1"/>
                </a:solidFill>
                <a:latin typeface="Arial" pitchFamily="34" charset="0"/>
                <a:cs typeface="Arial" pitchFamily="34" charset="0"/>
              </a:rPr>
              <a:t> </a:t>
            </a:r>
            <a:r>
              <a:rPr lang="en-US" sz="1400" dirty="0" err="1" smtClean="0">
                <a:solidFill>
                  <a:schemeClr val="tx1"/>
                </a:solidFill>
                <a:latin typeface="Arial" pitchFamily="34" charset="0"/>
                <a:cs typeface="Arial" pitchFamily="34" charset="0"/>
              </a:rPr>
              <a:t>Ghosh</a:t>
            </a:r>
            <a:endParaRPr lang="en-US" sz="1400" dirty="0" smtClean="0">
              <a:solidFill>
                <a:schemeClr val="tx1"/>
              </a:solidFill>
              <a:latin typeface="Arial" pitchFamily="34" charset="0"/>
              <a:cs typeface="Arial" pitchFamily="34" charset="0"/>
            </a:endParaRPr>
          </a:p>
          <a:p>
            <a:r>
              <a:rPr lang="en-US" sz="1400" dirty="0" smtClean="0">
                <a:solidFill>
                  <a:schemeClr val="tx1"/>
                </a:solidFill>
                <a:latin typeface="Arial" pitchFamily="34" charset="0"/>
                <a:cs typeface="Arial" pitchFamily="34" charset="0"/>
              </a:rPr>
              <a:t>Age: 35 years</a:t>
            </a:r>
          </a:p>
          <a:p>
            <a:r>
              <a:rPr lang="en-US" sz="1400" dirty="0" smtClean="0">
                <a:solidFill>
                  <a:schemeClr val="tx1"/>
                </a:solidFill>
                <a:latin typeface="Arial" pitchFamily="34" charset="0"/>
                <a:cs typeface="Arial" pitchFamily="34" charset="0"/>
              </a:rPr>
              <a:t>Location: Dhaka</a:t>
            </a:r>
          </a:p>
          <a:p>
            <a:r>
              <a:rPr lang="en-US" sz="1400" dirty="0" smtClean="0">
                <a:solidFill>
                  <a:schemeClr val="tx1"/>
                </a:solidFill>
                <a:latin typeface="Arial" pitchFamily="34" charset="0"/>
                <a:cs typeface="Arial" pitchFamily="34" charset="0"/>
              </a:rPr>
              <a:t>Education: Grade 9</a:t>
            </a:r>
          </a:p>
          <a:p>
            <a:r>
              <a:rPr lang="en-US" sz="1400" dirty="0" smtClean="0">
                <a:solidFill>
                  <a:schemeClr val="tx1"/>
                </a:solidFill>
                <a:latin typeface="Arial" pitchFamily="34" charset="0"/>
                <a:cs typeface="Arial" pitchFamily="34" charset="0"/>
              </a:rPr>
              <a:t>Occupation: Sweet Shop Owner</a:t>
            </a:r>
          </a:p>
          <a:p>
            <a:r>
              <a:rPr lang="en-US" sz="1400" dirty="0" smtClean="0">
                <a:solidFill>
                  <a:schemeClr val="tx1"/>
                </a:solidFill>
                <a:latin typeface="Arial" pitchFamily="34" charset="0"/>
                <a:cs typeface="Arial" pitchFamily="34" charset="0"/>
              </a:rPr>
              <a:t>Number of Employees: Two</a:t>
            </a:r>
          </a:p>
          <a:p>
            <a:endParaRPr lang="en-US" sz="1400" dirty="0" smtClean="0">
              <a:solidFill>
                <a:schemeClr val="tx1"/>
              </a:solidFill>
              <a:latin typeface="Arial" pitchFamily="34" charset="0"/>
              <a:cs typeface="Arial" pitchFamily="34" charset="0"/>
            </a:endParaRPr>
          </a:p>
          <a:p>
            <a:r>
              <a:rPr lang="en-US" sz="1400" dirty="0" smtClean="0">
                <a:solidFill>
                  <a:schemeClr val="tx1"/>
                </a:solidFill>
                <a:latin typeface="Arial" pitchFamily="34" charset="0"/>
                <a:cs typeface="Arial" pitchFamily="34" charset="0"/>
              </a:rPr>
              <a:t>I need electricity in my shop so that the sweets in my shop do not go bad</a:t>
            </a:r>
          </a:p>
        </p:txBody>
      </p:sp>
    </p:spTree>
    <p:extLst>
      <p:ext uri="{BB962C8B-B14F-4D97-AF65-F5344CB8AC3E}">
        <p14:creationId xmlns="" xmlns:p14="http://schemas.microsoft.com/office/powerpoint/2010/main" val="3473057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609600"/>
          </a:xfrm>
        </p:spPr>
        <p:txBody>
          <a:bodyPr/>
          <a:lstStyle/>
          <a:p>
            <a:r>
              <a:rPr lang="en-US" sz="2300" dirty="0" smtClean="0">
                <a:solidFill>
                  <a:srgbClr val="C00000"/>
                </a:solidFill>
              </a:rPr>
              <a:t>Challenge </a:t>
            </a:r>
            <a:r>
              <a:rPr lang="en-US" sz="2300" dirty="0">
                <a:solidFill>
                  <a:srgbClr val="C00000"/>
                </a:solidFill>
              </a:rPr>
              <a:t>D</a:t>
            </a:r>
            <a:r>
              <a:rPr lang="en-US" sz="2300" dirty="0" smtClean="0">
                <a:solidFill>
                  <a:srgbClr val="C00000"/>
                </a:solidFill>
              </a:rPr>
              <a:t>: </a:t>
            </a:r>
            <a:r>
              <a:rPr lang="en-US" sz="2300" dirty="0"/>
              <a:t>Difficulty in </a:t>
            </a:r>
            <a:r>
              <a:rPr lang="en-US" sz="2300" dirty="0" smtClean="0"/>
              <a:t>understanding </a:t>
            </a:r>
            <a:r>
              <a:rPr lang="en-US" sz="2300" dirty="0"/>
              <a:t>t</a:t>
            </a:r>
            <a:r>
              <a:rPr lang="en-US" sz="2300" dirty="0" smtClean="0"/>
              <a:t>he </a:t>
            </a:r>
            <a:r>
              <a:rPr lang="en-US" sz="2300" dirty="0"/>
              <a:t>e</a:t>
            </a:r>
            <a:r>
              <a:rPr lang="en-US" sz="2300" dirty="0" smtClean="0"/>
              <a:t>lectricity </a:t>
            </a:r>
            <a:r>
              <a:rPr lang="en-US" sz="2300" dirty="0"/>
              <a:t>b</a:t>
            </a:r>
            <a:r>
              <a:rPr lang="en-US" sz="2300" dirty="0" smtClean="0"/>
              <a:t>ill </a:t>
            </a:r>
            <a:endParaRPr lang="en-US" sz="2300" dirty="0"/>
          </a:p>
        </p:txBody>
      </p:sp>
      <p:pic>
        <p:nvPicPr>
          <p:cNvPr id="4" name="Picture Placeholder 3"/>
          <p:cNvPicPr>
            <a:picLocks noChangeAspect="1"/>
          </p:cNvPicPr>
          <p:nvPr/>
        </p:nvPicPr>
        <p:blipFill>
          <a:blip r:embed="rId2" cstate="email">
            <a:extLst>
              <a:ext uri="{28A0092B-C50C-407E-A947-70E740481C1C}">
                <a14:useLocalDpi xmlns="" xmlns:a14="http://schemas.microsoft.com/office/drawing/2010/main"/>
              </a:ext>
            </a:extLst>
          </a:blip>
          <a:srcRect/>
          <a:stretch>
            <a:fillRect/>
          </a:stretch>
        </p:blipFill>
        <p:spPr>
          <a:xfrm flipH="1">
            <a:off x="1219200" y="914400"/>
            <a:ext cx="7239000" cy="5052219"/>
          </a:xfrm>
          <a:prstGeom prst="rect">
            <a:avLst/>
          </a:prstGeom>
        </p:spPr>
      </p:pic>
      <p:sp>
        <p:nvSpPr>
          <p:cNvPr id="5" name="Rectangle 4"/>
          <p:cNvSpPr/>
          <p:nvPr/>
        </p:nvSpPr>
        <p:spPr>
          <a:xfrm flipH="1">
            <a:off x="5257800" y="3218657"/>
            <a:ext cx="3200400" cy="2747962"/>
          </a:xfrm>
          <a:prstGeom prst="rect">
            <a:avLst/>
          </a:prstGeom>
          <a:solidFill>
            <a:schemeClr val="bg1">
              <a:lumMod val="7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Name: </a:t>
            </a:r>
            <a:r>
              <a:rPr lang="en-US" sz="1400" dirty="0" err="1">
                <a:solidFill>
                  <a:schemeClr val="tx1"/>
                </a:solidFill>
                <a:latin typeface="Arial" pitchFamily="34" charset="0"/>
                <a:cs typeface="Arial" pitchFamily="34" charset="0"/>
              </a:rPr>
              <a:t>Lutfor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Hossain</a:t>
            </a:r>
            <a:endParaRPr lang="en-US" sz="1400" dirty="0">
              <a:solidFill>
                <a:schemeClr val="tx1"/>
              </a:solidFill>
              <a:latin typeface="Arial" pitchFamily="34" charset="0"/>
              <a:cs typeface="Arial" pitchFamily="34" charset="0"/>
            </a:endParaRPr>
          </a:p>
          <a:p>
            <a:r>
              <a:rPr lang="en-US" sz="1400" dirty="0">
                <a:solidFill>
                  <a:schemeClr val="tx1"/>
                </a:solidFill>
                <a:latin typeface="Arial" pitchFamily="34" charset="0"/>
                <a:cs typeface="Arial" pitchFamily="34" charset="0"/>
              </a:rPr>
              <a:t>Age: 48 years</a:t>
            </a:r>
          </a:p>
          <a:p>
            <a:r>
              <a:rPr lang="en-US" sz="1400" dirty="0">
                <a:solidFill>
                  <a:schemeClr val="tx1"/>
                </a:solidFill>
                <a:latin typeface="Arial" pitchFamily="34" charset="0"/>
                <a:cs typeface="Arial" pitchFamily="34" charset="0"/>
              </a:rPr>
              <a:t>Location: Dhaka</a:t>
            </a:r>
          </a:p>
          <a:p>
            <a:r>
              <a:rPr lang="en-US" sz="1400" dirty="0">
                <a:solidFill>
                  <a:schemeClr val="tx1"/>
                </a:solidFill>
                <a:latin typeface="Arial" pitchFamily="34" charset="0"/>
                <a:cs typeface="Arial" pitchFamily="34" charset="0"/>
              </a:rPr>
              <a:t>Education: Grade 4</a:t>
            </a:r>
          </a:p>
          <a:p>
            <a:r>
              <a:rPr lang="en-US" sz="1400" dirty="0">
                <a:solidFill>
                  <a:schemeClr val="tx1"/>
                </a:solidFill>
                <a:latin typeface="Arial" pitchFamily="34" charset="0"/>
                <a:cs typeface="Arial" pitchFamily="34" charset="0"/>
              </a:rPr>
              <a:t>Occupation: Grocery store</a:t>
            </a:r>
          </a:p>
          <a:p>
            <a:r>
              <a:rPr lang="en-US" sz="1400" dirty="0">
                <a:solidFill>
                  <a:schemeClr val="tx1"/>
                </a:solidFill>
                <a:latin typeface="Arial" pitchFamily="34" charset="0"/>
                <a:cs typeface="Arial" pitchFamily="34" charset="0"/>
              </a:rPr>
              <a:t>Number of Employees: None</a:t>
            </a:r>
          </a:p>
          <a:p>
            <a:endParaRPr lang="en-US" sz="1400" dirty="0">
              <a:solidFill>
                <a:schemeClr val="tx1"/>
              </a:solidFill>
              <a:latin typeface="Arial" pitchFamily="34" charset="0"/>
              <a:cs typeface="Arial" pitchFamily="34" charset="0"/>
            </a:endParaRPr>
          </a:p>
          <a:p>
            <a:r>
              <a:rPr lang="en-US" sz="1400" dirty="0">
                <a:solidFill>
                  <a:schemeClr val="tx1"/>
                </a:solidFill>
                <a:latin typeface="Arial" pitchFamily="34" charset="0"/>
                <a:cs typeface="Arial" pitchFamily="34" charset="0"/>
              </a:rPr>
              <a:t>I started my business in the year 2009. </a:t>
            </a:r>
            <a:r>
              <a:rPr lang="en-US" sz="1400" dirty="0" smtClean="0">
                <a:solidFill>
                  <a:schemeClr val="tx1"/>
                </a:solidFill>
                <a:latin typeface="Arial" pitchFamily="34" charset="0"/>
                <a:cs typeface="Arial" pitchFamily="34" charset="0"/>
              </a:rPr>
              <a:t>I obtained the electricity connection in my shop on my own. I understood the documents required from a lineman and got everything done.</a:t>
            </a:r>
            <a:endParaRPr lang="en-US" sz="1400" dirty="0">
              <a:solidFill>
                <a:schemeClr val="tx1"/>
              </a:solidFill>
              <a:latin typeface="Arial" pitchFamily="34" charset="0"/>
              <a:cs typeface="Arial" pitchFamily="34" charset="0"/>
            </a:endParaRPr>
          </a:p>
        </p:txBody>
      </p:sp>
      <p:sp>
        <p:nvSpPr>
          <p:cNvPr id="6" name="Rounded Rectangular Callout 5"/>
          <p:cNvSpPr/>
          <p:nvPr/>
        </p:nvSpPr>
        <p:spPr>
          <a:xfrm>
            <a:off x="1828800" y="1029841"/>
            <a:ext cx="2310224" cy="1607112"/>
          </a:xfrm>
          <a:prstGeom prst="wedgeRoundRectCallout">
            <a:avLst>
              <a:gd name="adj1" fmla="val 57993"/>
              <a:gd name="adj2" fmla="val 9084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“I do not understand what is written in English. I only look at the amount and check it with the reading on my meter.”</a:t>
            </a:r>
            <a:endParaRPr lang="en-US" sz="1400" dirty="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505769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87700"/>
            <a:ext cx="7772400" cy="850900"/>
          </a:xfrm>
        </p:spPr>
        <p:txBody>
          <a:bodyPr/>
          <a:lstStyle/>
          <a:p>
            <a:r>
              <a:rPr lang="en-US" b="0" dirty="0" smtClean="0">
                <a:solidFill>
                  <a:schemeClr val="accent1"/>
                </a:solidFill>
              </a:rPr>
              <a:t>Potential Solutions </a:t>
            </a:r>
            <a:endParaRPr lang="en-US" b="0" dirty="0">
              <a:solidFill>
                <a:schemeClr val="accent1"/>
              </a:solidFill>
            </a:endParaRPr>
          </a:p>
        </p:txBody>
      </p:sp>
      <p:sp>
        <p:nvSpPr>
          <p:cNvPr id="3" name="Text Placeholder 2"/>
          <p:cNvSpPr>
            <a:spLocks noGrp="1"/>
          </p:cNvSpPr>
          <p:nvPr>
            <p:ph type="body" idx="1"/>
          </p:nvPr>
        </p:nvSpPr>
        <p:spPr>
          <a:xfrm>
            <a:off x="722313" y="3452813"/>
            <a:ext cx="7772400" cy="1500187"/>
          </a:xfrm>
        </p:spPr>
        <p:txBody>
          <a:bodyPr/>
          <a:lstStyle/>
          <a:p>
            <a:r>
              <a:rPr lang="en-US" sz="1800" dirty="0" smtClean="0">
                <a:solidFill>
                  <a:srgbClr val="C00000"/>
                </a:solidFill>
              </a:rPr>
              <a:t>Following slides highlight a number of potential solutions addressing major challenges discussed so far.  </a:t>
            </a:r>
            <a:endParaRPr lang="en-US" sz="1800" dirty="0">
              <a:solidFill>
                <a:srgbClr val="C00000"/>
              </a:solidFill>
            </a:endParaRPr>
          </a:p>
        </p:txBody>
      </p:sp>
    </p:spTree>
    <p:extLst>
      <p:ext uri="{BB962C8B-B14F-4D97-AF65-F5344CB8AC3E}">
        <p14:creationId xmlns="" xmlns:p14="http://schemas.microsoft.com/office/powerpoint/2010/main" val="1199743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pi STRATEGY">
      <a:dk1>
        <a:srgbClr val="000000"/>
      </a:dk1>
      <a:lt1>
        <a:srgbClr val="FFFFFF"/>
      </a:lt1>
      <a:dk2>
        <a:srgbClr val="000000"/>
      </a:dk2>
      <a:lt2>
        <a:srgbClr val="808080"/>
      </a:lt2>
      <a:accent1>
        <a:srgbClr val="3C8C92"/>
      </a:accent1>
      <a:accent2>
        <a:srgbClr val="71BEC4"/>
      </a:accent2>
      <a:accent3>
        <a:srgbClr val="FFC000"/>
      </a:accent3>
      <a:accent4>
        <a:srgbClr val="C00000"/>
      </a:accent4>
      <a:accent5>
        <a:srgbClr val="606060"/>
      </a:accent5>
      <a:accent6>
        <a:srgbClr val="224B4F"/>
      </a:accent6>
      <a:hlink>
        <a:srgbClr val="009999"/>
      </a:hlink>
      <a:folHlink>
        <a:srgbClr val="99CC00"/>
      </a:folHlink>
    </a:clrScheme>
    <a:fontScheme name="Blank Presentation">
      <a:majorFont>
        <a:latin typeface="Abadi MT Condensed Extra Bold"/>
        <a:ea typeface="ＭＳ Ｐゴシック"/>
        <a:cs typeface="ＭＳ Ｐゴシック"/>
      </a:majorFont>
      <a:minorFont>
        <a:latin typeface="Abadi MT Condensed Light"/>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19585</TotalTime>
  <Words>1673</Words>
  <Application>Microsoft Office PowerPoint</Application>
  <PresentationFormat>On-screen Show (4:3)</PresentationFormat>
  <Paragraphs>156</Paragraphs>
  <Slides>22</Slides>
  <Notes>3</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WAY FORWARD</vt:lpstr>
      <vt:lpstr>Challenges</vt:lpstr>
      <vt:lpstr>Challenge A: Obtaining a New Electricity Connection </vt:lpstr>
      <vt:lpstr>Challenge B: Grievance redressal</vt:lpstr>
      <vt:lpstr>Challenge B: Grievance redressal (contd.)</vt:lpstr>
      <vt:lpstr>Challenge B: Grievance redressal (contd.)</vt:lpstr>
      <vt:lpstr>Challenge C: Bribing the Lineman</vt:lpstr>
      <vt:lpstr>Challenge D: Difficulty in understanding the electricity bill </vt:lpstr>
      <vt:lpstr>Potential Solutions </vt:lpstr>
      <vt:lpstr>Solution - 1: Separate Service Center for new connection</vt:lpstr>
      <vt:lpstr>Solution - 2: Know Your Connection</vt:lpstr>
      <vt:lpstr>Solution - 3: Electricity Agent</vt:lpstr>
      <vt:lpstr> Solution - 4: 24/7 Call Center</vt:lpstr>
      <vt:lpstr>Solution - 5: Service Rating</vt:lpstr>
      <vt:lpstr>Solution - 6: Bill in Local Language</vt:lpstr>
      <vt:lpstr>Solution - 7: Bill with useful information</vt:lpstr>
      <vt:lpstr>Solution – 8: Data Security</vt:lpstr>
      <vt:lpstr>Solution – 9: Smart Billing</vt:lpstr>
      <vt:lpstr>Solution – 10: Renewable Energy</vt:lpstr>
      <vt:lpstr>Solution – 11: Prepaid Metering</vt:lpstr>
      <vt:lpstr>Solution – 11: Prepaid Metering (contd.)</vt:lpstr>
      <vt:lpstr>Summary Mapping</vt:lpstr>
    </vt:vector>
  </TitlesOfParts>
  <Company>Pial Islam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Pial Islam</dc:creator>
  <cp:lastModifiedBy>Administrator</cp:lastModifiedBy>
  <cp:revision>1608</cp:revision>
  <cp:lastPrinted>2009-10-26T19:10:39Z</cp:lastPrinted>
  <dcterms:created xsi:type="dcterms:W3CDTF">2010-01-10T23:08:14Z</dcterms:created>
  <dcterms:modified xsi:type="dcterms:W3CDTF">2014-04-30T07:56:08Z</dcterms:modified>
</cp:coreProperties>
</file>