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2" r:id="rId3"/>
    <p:sldId id="360" r:id="rId4"/>
    <p:sldId id="353" r:id="rId5"/>
    <p:sldId id="354" r:id="rId6"/>
    <p:sldId id="356" r:id="rId7"/>
    <p:sldId id="357" r:id="rId8"/>
    <p:sldId id="361" r:id="rId9"/>
    <p:sldId id="3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1900" autoAdjust="0"/>
  </p:normalViewPr>
  <p:slideViewPr>
    <p:cSldViewPr>
      <p:cViewPr>
        <p:scale>
          <a:sx n="66" d="100"/>
          <a:sy n="66" d="100"/>
        </p:scale>
        <p:origin x="-1476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9382D2-575D-4549-9D46-F50E104F31CE}" type="datetimeFigureOut">
              <a:rPr lang="en-US"/>
              <a:pPr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E8F2AD-CE28-40E4-B049-EA256243F1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19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DCA69B5-A504-40DA-920E-C169E8BF9D92}" type="datetimeFigureOut">
              <a:rPr lang="en-US"/>
              <a:pPr/>
              <a:t>4/27/2014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FD691F4-709F-41F7-9A24-E8FBD61FAD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A2FE103-A313-4747-A784-A8BBDA203703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09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691F4-709F-41F7-9A24-E8FBD61FAD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48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11D9F-55FB-48E9-8910-2FA91A762ED3}" type="datetime1">
              <a:rPr lang="en-SG"/>
              <a:pPr/>
              <a:t>27/4/2014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F61D9-F708-4887-AFEE-B1DFB01FC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34619B-FC64-45FE-B57B-D4DD2C9DA952}" type="datetime1">
              <a:rPr lang="en-SG"/>
              <a:pPr/>
              <a:t>27/4/2014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2D735-5FD1-44F9-99A9-623B86138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892354-0D18-40F2-A711-6E8E42D343CE}" type="datetime1">
              <a:rPr lang="en-SG"/>
              <a:pPr/>
              <a:t>27/4/2014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9A0A3-2CCB-4F54-9DED-664FC2EAD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LIRNEasia\2012-13\IDRC\LIRNEasia-sma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172200"/>
            <a:ext cx="1600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9643C3-127C-468D-8D2A-B41FCF8F93BF}" type="datetime1">
              <a:rPr lang="en-SG"/>
              <a:pPr/>
              <a:t>27/4/2014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D979D-1878-46F1-AE88-BCADFF98E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9B423-D311-4A74-8BDD-06A038352143}" type="datetime1">
              <a:rPr lang="en-SG"/>
              <a:pPr/>
              <a:t>27/4/2014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870EB-A845-4354-8FB2-C00B357FF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28ADA9-1A1B-4CCE-8DC7-B704B57CFDBC}" type="datetime1">
              <a:rPr lang="en-SG"/>
              <a:pPr/>
              <a:t>27/4/2014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47F31-19FE-41C1-9602-15B9C98BF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1636E-BDBF-4D25-B254-377373734676}" type="datetime1">
              <a:rPr lang="en-SG"/>
              <a:pPr/>
              <a:t>27/4/2014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0417C-FA17-4B8F-A34A-F30E9CD4B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DA4F8-B953-4A23-9A47-95E5487715B9}" type="datetime1">
              <a:rPr lang="en-SG"/>
              <a:pPr/>
              <a:t>27/4/2014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CAB0B-A43B-46D1-BBAF-10E0CD550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64D09A-6AF6-44A6-BED1-3DFA99C6EF01}" type="datetime1">
              <a:rPr lang="en-SG"/>
              <a:pPr/>
              <a:t>27/4/2014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3474E-9C3D-4A9C-B853-01152DB2E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5B116B-7890-41EB-BB56-67C7A3C76738}" type="datetime1">
              <a:rPr lang="en-SG"/>
              <a:pPr/>
              <a:t>27/4/2014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5D09D-CD2C-45C3-BA88-CC5A09804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C4E1A3-DAD9-4BB0-B683-753CE9BBF17A}" type="datetime1">
              <a:rPr lang="en-SG"/>
              <a:pPr/>
              <a:t>27/4/2014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870ED-888D-4CE7-A4C4-EF093F928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DA3E48B-4016-419B-BBF4-44136EA3BE99}" type="datetime1">
              <a:rPr lang="en-SG"/>
              <a:pPr/>
              <a:t>27/4/2014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C3FA03A-2602-4E05-93DB-07C0EB000C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0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altLang="en-US" b="1" dirty="0" smtClean="0"/>
              <a:t>Customers in the doldrums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6002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Rohan Samarajiva</a:t>
            </a:r>
          </a:p>
          <a:p>
            <a:pPr>
              <a:buFont typeface="Arial" charset="0"/>
              <a:buNone/>
              <a:defRPr/>
            </a:pPr>
            <a:endParaRPr lang="en-US" sz="2400" dirty="0" smtClean="0">
              <a:ea typeface="+mn-ea"/>
            </a:endParaRP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ea typeface="+mn-ea"/>
              </a:rPr>
              <a:t>Dhaka</a:t>
            </a:r>
            <a:r>
              <a:rPr lang="en-US" sz="2400" smtClean="0">
                <a:ea typeface="+mn-ea"/>
              </a:rPr>
              <a:t>, </a:t>
            </a:r>
            <a:r>
              <a:rPr lang="en-US" sz="2400" smtClean="0">
                <a:ea typeface="+mn-ea"/>
              </a:rPr>
              <a:t>30</a:t>
            </a:r>
            <a:r>
              <a:rPr lang="en-US" sz="2400" smtClean="0">
                <a:ea typeface="+mn-ea"/>
              </a:rPr>
              <a:t> </a:t>
            </a:r>
            <a:r>
              <a:rPr lang="en-US" sz="2400" dirty="0" smtClean="0">
                <a:ea typeface="+mn-ea"/>
              </a:rPr>
              <a:t>April 2014</a:t>
            </a:r>
            <a:endParaRPr lang="en-US" dirty="0">
              <a:ea typeface="+mn-ea"/>
            </a:endParaRPr>
          </a:p>
        </p:txBody>
      </p:sp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431800" y="6386513"/>
            <a:ext cx="8269288" cy="320675"/>
            <a:chOff x="554855" y="6156233"/>
            <a:chExt cx="8183247" cy="320767"/>
          </a:xfrm>
        </p:grpSpPr>
        <p:sp>
          <p:nvSpPr>
            <p:cNvPr id="3077" name="TextBox 5"/>
            <p:cNvSpPr txBox="1">
              <a:spLocks noChangeArrowheads="1"/>
            </p:cNvSpPr>
            <p:nvPr/>
          </p:nvSpPr>
          <p:spPr bwMode="auto">
            <a:xfrm>
              <a:off x="2190707" y="6235343"/>
              <a:ext cx="5503887" cy="228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en-US" sz="900">
                  <a:latin typeface="Calibri" pitchFamily="34" charset="0"/>
                </a:rPr>
                <a:t>This work was carried out with the aid of a grant from the International Development Research Centre, Canada. </a:t>
              </a:r>
            </a:p>
          </p:txBody>
        </p:sp>
        <p:pic>
          <p:nvPicPr>
            <p:cNvPr id="3078" name="Picture 5" descr="Canada_wordmark_red_flag_300 (2)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59521" y="6220939"/>
              <a:ext cx="678581" cy="188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6" descr="blu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855" y="6156233"/>
              <a:ext cx="1484898" cy="320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6" name="Picture 10" descr="D:\LIRNEasia\2012-13\IDRC\LIRNEasia-smaller.png"/>
          <p:cNvPicPr>
            <a:picLocks noChangeAspect="1" noChangeArrowheads="1"/>
          </p:cNvPicPr>
          <p:nvPr/>
        </p:nvPicPr>
        <p:blipFill>
          <a:blip r:embed="rId5" cstate="print"/>
          <a:srcRect l="1772" r="1965" b="4761"/>
          <a:stretch>
            <a:fillRect/>
          </a:stretch>
        </p:blipFill>
        <p:spPr bwMode="auto">
          <a:xfrm>
            <a:off x="2843213" y="5124450"/>
            <a:ext cx="3375025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 Stephen </a:t>
            </a:r>
            <a:r>
              <a:rPr lang="en-US" dirty="0" err="1" smtClean="0"/>
              <a:t>Littlechild</a:t>
            </a:r>
            <a:r>
              <a:rPr lang="en-US" dirty="0" smtClean="0"/>
              <a:t> on consumer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“Competition is indisputably the most effective -  perhaps the </a:t>
            </a:r>
            <a:r>
              <a:rPr lang="en-US" i="1" dirty="0" smtClean="0"/>
              <a:t>only</a:t>
            </a:r>
            <a:r>
              <a:rPr lang="en-US" dirty="0" smtClean="0"/>
              <a:t> effective – means of protecting consumers against monopoly power.  Regulation is essentially the means of preventing the worst excesses of monopoly; it is not a substitute for competition.  It is a means of ‘holding the fort until competition comes.’”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594360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1983 Report to UK Government, Para 4.11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Best economist not have received a Nobel:  Albert Hirschman, 1915-2012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Economics privileges </a:t>
            </a:r>
            <a:r>
              <a:rPr lang="en-US" dirty="0" smtClean="0">
                <a:solidFill>
                  <a:srgbClr val="FF0000"/>
                </a:solidFill>
              </a:rPr>
              <a:t>exit</a:t>
            </a:r>
            <a:r>
              <a:rPr lang="en-US" dirty="0" smtClean="0"/>
              <a:t>; Politics </a:t>
            </a:r>
            <a:r>
              <a:rPr lang="en-US" dirty="0" smtClean="0">
                <a:solidFill>
                  <a:srgbClr val="FF0000"/>
                </a:solidFill>
              </a:rPr>
              <a:t>voice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i</a:t>
            </a:r>
            <a:r>
              <a:rPr lang="en-US" dirty="0" smtClean="0"/>
              <a:t>ncreasingly cross-overs occur</a:t>
            </a:r>
          </a:p>
          <a:p>
            <a:r>
              <a:rPr lang="en-US" dirty="0" smtClean="0"/>
              <a:t>Very useful framework for thinking about quality of service in electricity and telecom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676400"/>
            <a:ext cx="2895599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onsumer protection in context of a single supplier (e.g., electricity)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a monopoly environment, government has major responsibilities with regard to consumer protection</a:t>
            </a:r>
          </a:p>
          <a:p>
            <a:r>
              <a:rPr lang="en-US" sz="2800" dirty="0" smtClean="0"/>
              <a:t>When there are no </a:t>
            </a:r>
            <a:r>
              <a:rPr lang="en-US" sz="2800" dirty="0" smtClean="0">
                <a:solidFill>
                  <a:srgbClr val="FF0000"/>
                </a:solidFill>
              </a:rPr>
              <a:t>exit</a:t>
            </a:r>
            <a:r>
              <a:rPr lang="en-US" sz="2800" dirty="0" smtClean="0"/>
              <a:t> options (alternative suppliers), </a:t>
            </a:r>
            <a:r>
              <a:rPr lang="en-US" sz="2800" dirty="0" smtClean="0">
                <a:solidFill>
                  <a:srgbClr val="FF0000"/>
                </a:solidFill>
              </a:rPr>
              <a:t>voice</a:t>
            </a:r>
            <a:r>
              <a:rPr lang="en-US" sz="2800" dirty="0" smtClean="0"/>
              <a:t> is only option (other than doing without)</a:t>
            </a:r>
          </a:p>
          <a:p>
            <a:pPr lvl="1"/>
            <a:r>
              <a:rPr lang="en-US" sz="2400" dirty="0" smtClean="0"/>
              <a:t>Voice can be direct: consumer speaks/complains to supplier</a:t>
            </a:r>
          </a:p>
          <a:p>
            <a:pPr lvl="1"/>
            <a:r>
              <a:rPr lang="en-US" sz="2400" dirty="0" smtClean="0"/>
              <a:t>Voice can be directed to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party (consumer protection agency/utility regulator) who has power over supplier</a:t>
            </a:r>
          </a:p>
          <a:p>
            <a:pPr lvl="1"/>
            <a:r>
              <a:rPr lang="en-US" sz="2400" dirty="0" smtClean="0"/>
              <a:t>In extreme cases, voice can lead to anti-supplier </a:t>
            </a:r>
            <a:r>
              <a:rPr lang="en-US" sz="2400" dirty="0" smtClean="0">
                <a:sym typeface="Wingdings" panose="05000000000000000000" pitchFamily="2" charset="2"/>
              </a:rPr>
              <a:t> anti-government </a:t>
            </a:r>
            <a:r>
              <a:rPr lang="en-US" sz="2400" dirty="0" smtClean="0"/>
              <a:t>agitation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61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Load-shedding riots in Punjab, 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599" cy="43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14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protection under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/>
              <a:t>Caveat emptor </a:t>
            </a:r>
            <a:r>
              <a:rPr lang="en-US" sz="2800" dirty="0" smtClean="0"/>
              <a:t>(Let the buyer beware) is the starting position</a:t>
            </a:r>
          </a:p>
          <a:p>
            <a:pPr lvl="1"/>
            <a:r>
              <a:rPr lang="en-US" sz="2400" dirty="0" smtClean="0"/>
              <a:t>Assumes homogenous products and </a:t>
            </a:r>
            <a:r>
              <a:rPr lang="en-US" sz="2400" dirty="0" smtClean="0">
                <a:sym typeface="Wingdings" panose="05000000000000000000" pitchFamily="2" charset="2"/>
              </a:rPr>
              <a:t>costless exit options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Assumes perfect knowledge of competing products</a:t>
            </a:r>
          </a:p>
          <a:p>
            <a:pPr lvl="2"/>
            <a:r>
              <a:rPr lang="en-US" sz="2000" dirty="0" smtClean="0">
                <a:sym typeface="Wingdings" panose="05000000000000000000" pitchFamily="2" charset="2"/>
              </a:rPr>
              <a:t>Obviously unrealistic; For all markets, but especially for markets in infrastructure services</a:t>
            </a:r>
            <a:r>
              <a:rPr lang="en-US" sz="2000" dirty="0" smtClean="0"/>
              <a:t> </a:t>
            </a:r>
          </a:p>
          <a:p>
            <a:r>
              <a:rPr lang="en-US" sz="2800" dirty="0" smtClean="0"/>
              <a:t>Government actions in absence of assumptions</a:t>
            </a:r>
            <a:endParaRPr lang="en-US" dirty="0" smtClean="0"/>
          </a:p>
          <a:p>
            <a:pPr lvl="1"/>
            <a:r>
              <a:rPr lang="en-US" sz="2400" dirty="0"/>
              <a:t>Reduce information asymmetries </a:t>
            </a:r>
            <a:endParaRPr lang="en-US" sz="2400" dirty="0" smtClean="0"/>
          </a:p>
          <a:p>
            <a:pPr lvl="1"/>
            <a:r>
              <a:rPr lang="en-US" sz="2400" dirty="0" smtClean="0"/>
              <a:t>Regulate suppliers proportionate to deviation from competitive market</a:t>
            </a:r>
            <a:r>
              <a:rPr lang="en-US" sz="2400" dirty="0"/>
              <a:t> </a:t>
            </a:r>
            <a:r>
              <a:rPr lang="en-US" sz="2400" dirty="0" smtClean="0"/>
              <a:t>(e.g., differential  treatment of fixed v mobile telephony)  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low-quality “equilibrium” even in presence of multiple suppliers?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Customers unhappy with quality in Supplier 1 move to S2;  S2’s disaffected move to S3; and so on; but S1 gets an equal number of unhappy customers from Sn</a:t>
            </a:r>
          </a:p>
          <a:p>
            <a:pPr lvl="1"/>
            <a:r>
              <a:rPr lang="en-US" sz="2400" dirty="0"/>
              <a:t>In India 89.7 million MNP requests (around 1/10</a:t>
            </a:r>
            <a:r>
              <a:rPr lang="en-US" sz="2400" baseline="30000" dirty="0"/>
              <a:t>th</a:t>
            </a:r>
            <a:r>
              <a:rPr lang="en-US" sz="2400" dirty="0"/>
              <a:t> of total number of active SIMs) were received over 28 months, indicating significant level of unhappiness</a:t>
            </a:r>
            <a:endParaRPr lang="en-US" sz="2400" dirty="0" smtClean="0"/>
          </a:p>
          <a:p>
            <a:r>
              <a:rPr lang="en-US" sz="2800" dirty="0" smtClean="0"/>
              <a:t>No supplier receives the </a:t>
            </a:r>
            <a:r>
              <a:rPr lang="en-US" sz="2800" dirty="0"/>
              <a:t>feedback postulated </a:t>
            </a:r>
            <a:r>
              <a:rPr lang="en-US" sz="2800" dirty="0" smtClean="0"/>
              <a:t>by theory</a:t>
            </a:r>
          </a:p>
          <a:p>
            <a:pPr lvl="1"/>
            <a:r>
              <a:rPr lang="en-US" sz="2400" dirty="0"/>
              <a:t>Does </a:t>
            </a:r>
            <a:r>
              <a:rPr lang="en-US" sz="2400" dirty="0" smtClean="0"/>
              <a:t>this change with business analytics that allow operators to see who is leaving and joining?</a:t>
            </a:r>
          </a:p>
          <a:p>
            <a:pPr lvl="1"/>
            <a:r>
              <a:rPr lang="en-US" sz="2400" dirty="0" smtClean="0"/>
              <a:t>Or do they see, and do nothing?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71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exit mute voice?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</a:t>
            </a:r>
            <a:r>
              <a:rPr lang="en-US" sz="2800" dirty="0" smtClean="0"/>
              <a:t>oes the </a:t>
            </a:r>
            <a:r>
              <a:rPr lang="en-US" sz="2800" u="sng" dirty="0" smtClean="0"/>
              <a:t>possibility</a:t>
            </a:r>
            <a:r>
              <a:rPr lang="en-US" sz="2800" dirty="0" smtClean="0"/>
              <a:t> of satisfaction through exit, weaken incentives to give voice? 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 smtClean="0"/>
              <a:t>Is it thus necessary for both suppliers and regulators to seek to reduce transaction costs of complaining, using ICTs?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33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voice is valued, does exit decline?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service industries, perfection is never possible</a:t>
            </a:r>
          </a:p>
          <a:p>
            <a:r>
              <a:rPr lang="en-US" dirty="0" smtClean="0"/>
              <a:t>If voice is valued</a:t>
            </a:r>
          </a:p>
          <a:p>
            <a:pPr lvl="1"/>
            <a:r>
              <a:rPr lang="en-US" dirty="0" smtClean="0"/>
              <a:t>Customers may not exit</a:t>
            </a:r>
          </a:p>
          <a:p>
            <a:pPr lvl="1"/>
            <a:r>
              <a:rPr lang="en-US" dirty="0" smtClean="0"/>
              <a:t>Also, customer complaints can be a valuable resource for improving service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0012"/>
      </p:ext>
    </p:extLst>
  </p:cSld>
  <p:clrMapOvr>
    <a:masterClrMapping/>
  </p:clrMapOvr>
</p:sld>
</file>

<file path=ppt/theme/theme1.xml><?xml version="1.0" encoding="utf-8"?>
<a:theme xmlns:a="http://schemas.openxmlformats.org/drawingml/2006/main" name="Samarajiva_Hayleys_Nov 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Samarajiva_Hayleys_Nov 13</Template>
  <TotalTime>23443</TotalTime>
  <Words>466</Words>
  <Application>Microsoft Office PowerPoint</Application>
  <PresentationFormat>On-screen Show (4:3)</PresentationFormat>
  <Paragraphs>48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Samarajiva_Hayleys_Nov 13</vt:lpstr>
      <vt:lpstr>Customers in the doldrums</vt:lpstr>
      <vt:lpstr>Professor Stephen Littlechild on consumer protection</vt:lpstr>
      <vt:lpstr>Best economist not have received a Nobel:  Albert Hirschman, 1915-2012</vt:lpstr>
      <vt:lpstr>Consumer protection in context of a single supplier (e.g., electricity)</vt:lpstr>
      <vt:lpstr>Load-shedding riots in Punjab, Pakistan</vt:lpstr>
      <vt:lpstr>Consumer protection under competition</vt:lpstr>
      <vt:lpstr>A low-quality “equilibrium” even in presence of multiple suppliers?</vt:lpstr>
      <vt:lpstr>Does exit mute voice?</vt:lpstr>
      <vt:lpstr>When voice is valued, does exit decline?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development/Business eco-systems</dc:title>
  <dc:creator>Rohan Samarajiva</dc:creator>
  <cp:lastModifiedBy>Rohan Samarajiva</cp:lastModifiedBy>
  <cp:revision>83</cp:revision>
  <dcterms:created xsi:type="dcterms:W3CDTF">2013-12-07T16:21:10Z</dcterms:created>
  <dcterms:modified xsi:type="dcterms:W3CDTF">2014-04-27T16:27:18Z</dcterms:modified>
</cp:coreProperties>
</file>