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479" r:id="rId2"/>
    <p:sldId id="480" r:id="rId3"/>
    <p:sldId id="497" r:id="rId4"/>
    <p:sldId id="496" r:id="rId5"/>
    <p:sldId id="498" r:id="rId6"/>
    <p:sldId id="511" r:id="rId7"/>
    <p:sldId id="512" r:id="rId8"/>
    <p:sldId id="513" r:id="rId9"/>
    <p:sldId id="500" r:id="rId10"/>
    <p:sldId id="503" r:id="rId11"/>
    <p:sldId id="510" r:id="rId12"/>
    <p:sldId id="501" r:id="rId13"/>
    <p:sldId id="502" r:id="rId14"/>
    <p:sldId id="516" r:id="rId15"/>
    <p:sldId id="514" r:id="rId16"/>
    <p:sldId id="515" r:id="rId17"/>
    <p:sldId id="517" r:id="rId18"/>
    <p:sldId id="519" r:id="rId19"/>
    <p:sldId id="518" r:id="rId20"/>
    <p:sldId id="520" r:id="rId21"/>
    <p:sldId id="521" r:id="rId22"/>
    <p:sldId id="522" r:id="rId23"/>
    <p:sldId id="504" r:id="rId24"/>
    <p:sldId id="525" r:id="rId25"/>
    <p:sldId id="507" r:id="rId26"/>
    <p:sldId id="524" r:id="rId27"/>
    <p:sldId id="505" r:id="rId28"/>
    <p:sldId id="50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B0AF"/>
    <a:srgbClr val="800000"/>
    <a:srgbClr val="DFA6A5"/>
    <a:srgbClr val="ECCBCA"/>
    <a:srgbClr val="D9969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0" autoAdjust="0"/>
    <p:restoredTop sz="98951" autoAdjust="0"/>
  </p:normalViewPr>
  <p:slideViewPr>
    <p:cSldViewPr>
      <p:cViewPr>
        <p:scale>
          <a:sx n="103" d="100"/>
          <a:sy n="103" d="100"/>
        </p:scale>
        <p:origin x="-174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9A8E6-0EB9-4632-9345-365585E8FADA}" type="datetimeFigureOut">
              <a:rPr lang="en-US" smtClean="0"/>
              <a:pPr/>
              <a:t>26/07/2014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862D8-0F76-4CD6-AB5D-80D959248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30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7571C1-FDBB-4603-9FCC-7EEC344F9B02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lady in the pink : Cho, IDI respondent from Mandalay. designs longyis. SEC E, no phone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78BD0-E5BB-4F6D-A3ED-4D9771FFCB59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686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9A75-01D1-4F42-BDD4-1EB20AA65B30}" type="datetime1">
              <a:rPr lang="en-US" smtClean="0"/>
              <a:pPr/>
              <a:t>26/07/2014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1ADB1-29FF-4A3D-8716-71D7B0360FB9}" type="datetime1">
              <a:rPr lang="en-US" smtClean="0"/>
              <a:pPr/>
              <a:t>26/07/2014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C5DB-8F30-4572-8549-B02E25403955}" type="datetime1">
              <a:rPr lang="en-US" smtClean="0"/>
              <a:pPr/>
              <a:t>26/07/2014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4AEB-658F-471D-BB55-72796CCB04F9}" type="datetime1">
              <a:rPr lang="en-US" smtClean="0"/>
              <a:pPr/>
              <a:t>26/07/2014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BD5F-ADD7-468C-8C8B-5BC838CED265}" type="datetime1">
              <a:rPr lang="en-US" smtClean="0"/>
              <a:pPr/>
              <a:t>26/07/2014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D3F0-CFA1-44AA-915F-447932FB54C2}" type="datetime1">
              <a:rPr lang="en-US" smtClean="0"/>
              <a:pPr/>
              <a:t>26/07/2014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91B7-BEB2-4DCE-9D94-E75D8CAAFAB5}" type="datetime1">
              <a:rPr lang="en-US" smtClean="0"/>
              <a:pPr/>
              <a:t>26/07/2014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415B-70C9-4BFA-845A-51905458EAFD}" type="datetime1">
              <a:rPr lang="en-US" smtClean="0"/>
              <a:pPr/>
              <a:t>26/07/2014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8D22-A422-4CCC-9764-BA0F7B55C081}" type="datetime1">
              <a:rPr lang="en-US" smtClean="0"/>
              <a:pPr/>
              <a:t>26/07/2014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4D81-853D-4B65-B6D1-773BD9E9C4AE}" type="datetime1">
              <a:rPr lang="en-US" smtClean="0"/>
              <a:pPr/>
              <a:t>26/07/2014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E8CBA-7E66-4073-B0E8-DEC5BFE6CBF2}" type="datetime1">
              <a:rPr lang="en-US" smtClean="0"/>
              <a:pPr/>
              <a:t>26/07/2014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159B7-9E46-4707-B463-8498EF26F3C5}" type="datetime1">
              <a:rPr lang="en-US" smtClean="0"/>
              <a:pPr/>
              <a:t>26/07/2014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4C6BE-AE7F-4A0F-BA0C-7C48230C77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0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a typeface="Calibri"/>
                <a:cs typeface="Iskoola Pota"/>
              </a:rPr>
              <a:t>Making and implementing policy</a:t>
            </a:r>
            <a:endParaRPr lang="en-US" altLang="en-US" sz="3800" b="1" dirty="0" smtClean="0">
              <a:solidFill>
                <a:srgbClr val="C00000"/>
              </a:solidFill>
            </a:endParaRP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2972544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595B5D"/>
                </a:solidFill>
                <a:ea typeface="+mn-ea"/>
              </a:rPr>
              <a:t>Rohan Samarajiva &amp; Helani Galpaya</a:t>
            </a:r>
          </a:p>
          <a:p>
            <a:pPr>
              <a:defRPr/>
            </a:pPr>
            <a:r>
              <a:rPr lang="en-US" sz="2800" dirty="0" smtClean="0">
                <a:solidFill>
                  <a:srgbClr val="595B5D"/>
                </a:solidFill>
              </a:rPr>
              <a:t>Yangon, 26 July 2014</a:t>
            </a:r>
            <a:endParaRPr lang="en-US" sz="2800" dirty="0">
              <a:solidFill>
                <a:srgbClr val="595B5D"/>
              </a:solidFill>
              <a:ea typeface="+mn-ea"/>
            </a:endParaRP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0" y="56388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900" dirty="0">
                <a:latin typeface="+mj-lt"/>
              </a:rPr>
              <a:t>This work was carried out with the aid of a grant from the International Development Research Centre, </a:t>
            </a:r>
            <a:r>
              <a:rPr lang="en-US" sz="900" dirty="0" smtClean="0">
                <a:latin typeface="+mj-lt"/>
              </a:rPr>
              <a:t>Ottawa, </a:t>
            </a:r>
            <a:r>
              <a:rPr lang="en-US" altLang="en-US" sz="900" dirty="0" smtClean="0">
                <a:latin typeface="+mj-lt"/>
              </a:rPr>
              <a:t>Canada</a:t>
            </a:r>
            <a:r>
              <a:rPr lang="en-US" altLang="en-US" sz="900" dirty="0">
                <a:latin typeface="+mj-lt"/>
              </a:rPr>
              <a:t>. </a:t>
            </a:r>
          </a:p>
        </p:txBody>
      </p:sp>
      <p:pic>
        <p:nvPicPr>
          <p:cNvPr id="3077" name="Picture 10" descr="D:\LIRNEasia\2012-13\IDRC\LIRNEasia-smaller.png"/>
          <p:cNvPicPr>
            <a:picLocks noChangeAspect="1" noChangeArrowheads="1"/>
          </p:cNvPicPr>
          <p:nvPr/>
        </p:nvPicPr>
        <p:blipFill>
          <a:blip r:embed="rId3" cstate="print"/>
          <a:srcRect l="1772" r="1965" b="4761"/>
          <a:stretch>
            <a:fillRect/>
          </a:stretch>
        </p:blipFill>
        <p:spPr bwMode="auto">
          <a:xfrm>
            <a:off x="2895600" y="4495800"/>
            <a:ext cx="3375025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 descr="D:\LIRNEasia\Miscellaneous\IDRC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6205995"/>
            <a:ext cx="3276600" cy="6520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3343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Networks: </a:t>
            </a:r>
          </a:p>
          <a:p>
            <a:pPr lvl="1"/>
            <a:r>
              <a:rPr lang="en-US" dirty="0" smtClean="0"/>
              <a:t>A govt network: to link central &amp; regional offices (Done)</a:t>
            </a:r>
          </a:p>
          <a:p>
            <a:pPr lvl="1"/>
            <a:r>
              <a:rPr lang="en-US" dirty="0" smtClean="0"/>
              <a:t>Extension of the fiber-optic network and connectivity to rural areas (not done)</a:t>
            </a:r>
          </a:p>
          <a:p>
            <a:r>
              <a:rPr lang="en-US" dirty="0" smtClean="0"/>
              <a:t>Access points via Telecenters</a:t>
            </a:r>
          </a:p>
          <a:p>
            <a:pPr lvl="1"/>
            <a:r>
              <a:rPr lang="en-US" dirty="0" smtClean="0"/>
              <a:t>Telecenters: 500+ planned, primarily for rural areas</a:t>
            </a:r>
          </a:p>
          <a:p>
            <a:pPr lvl="1"/>
            <a:r>
              <a:rPr lang="en-US" dirty="0" smtClean="0"/>
              <a:t>Private sector operated; initial capital from govt.</a:t>
            </a:r>
          </a:p>
          <a:p>
            <a:pPr lvl="1"/>
            <a:r>
              <a:rPr lang="en-US" dirty="0" smtClean="0"/>
              <a:t>Initially selected competitively…later changed</a:t>
            </a:r>
          </a:p>
          <a:p>
            <a:pPr lvl="1"/>
            <a:r>
              <a:rPr lang="en-US" dirty="0" smtClean="0"/>
              <a:t>A success?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503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ICT Human Resource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Training government employees</a:t>
            </a:r>
          </a:p>
          <a:p>
            <a:pPr lvl="1"/>
            <a:r>
              <a:rPr lang="en-US" dirty="0" smtClean="0"/>
              <a:t>Mass trainings</a:t>
            </a:r>
          </a:p>
          <a:p>
            <a:r>
              <a:rPr lang="en-US" dirty="0" smtClean="0"/>
              <a:t>Training private sector</a:t>
            </a:r>
          </a:p>
          <a:p>
            <a:pPr lvl="1"/>
            <a:r>
              <a:rPr lang="en-US" dirty="0" smtClean="0"/>
              <a:t>Linked to the ICT Capacity Building Fund</a:t>
            </a:r>
          </a:p>
          <a:p>
            <a:r>
              <a:rPr lang="en-US" dirty="0" smtClean="0"/>
              <a:t>Training citizens</a:t>
            </a:r>
          </a:p>
          <a:p>
            <a:pPr lvl="1"/>
            <a:r>
              <a:rPr lang="en-US" dirty="0" smtClean="0"/>
              <a:t>Select </a:t>
            </a:r>
            <a:r>
              <a:rPr lang="en-US" dirty="0"/>
              <a:t>c</a:t>
            </a:r>
            <a:r>
              <a:rPr lang="en-US" dirty="0" smtClean="0"/>
              <a:t>ertified training organizations</a:t>
            </a:r>
          </a:p>
          <a:p>
            <a:pPr lvl="1"/>
            <a:r>
              <a:rPr lang="en-US" dirty="0" smtClean="0"/>
              <a:t>They run ‘ICT Driving License’ basic certification program</a:t>
            </a:r>
          </a:p>
          <a:p>
            <a:pPr lvl="1"/>
            <a:r>
              <a:rPr lang="en-US" dirty="0" smtClean="0"/>
              <a:t>Weekly TV program</a:t>
            </a:r>
          </a:p>
          <a:p>
            <a:r>
              <a:rPr lang="en-US" dirty="0" smtClean="0"/>
              <a:t>Indicated success: increased ICT literacy 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066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E-Business: to develop the ICT private sector in Sri Lanka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Aim 1: Increase investment in the sector. Brand Sri Lanka as outsourcing destination – increase firms exporting more services (software, BPO..)</a:t>
            </a:r>
          </a:p>
          <a:p>
            <a:r>
              <a:rPr lang="en-US" dirty="0" smtClean="0"/>
              <a:t>Aim 2: Use e-Government procurement as a way to develop local ICT private sector companies</a:t>
            </a:r>
          </a:p>
          <a:p>
            <a:endParaRPr lang="en-US" dirty="0" smtClean="0"/>
          </a:p>
          <a:p>
            <a:r>
              <a:rPr lang="en-US" dirty="0" smtClean="0"/>
              <a:t>Activities: </a:t>
            </a:r>
          </a:p>
          <a:p>
            <a:pPr lvl="1"/>
            <a:r>
              <a:rPr lang="en-US" dirty="0" smtClean="0"/>
              <a:t>Bring industry together formally: umbrella association </a:t>
            </a:r>
          </a:p>
          <a:p>
            <a:pPr lvl="1"/>
            <a:r>
              <a:rPr lang="en-US" dirty="0" smtClean="0"/>
              <a:t>Create a vision: strategic planning process</a:t>
            </a:r>
          </a:p>
          <a:p>
            <a:pPr lvl="1"/>
            <a:r>
              <a:rPr lang="en-US" dirty="0" smtClean="0"/>
              <a:t>Brand the country as an outsourcing destination</a:t>
            </a:r>
          </a:p>
          <a:p>
            <a:pPr lvl="1"/>
            <a:r>
              <a:rPr lang="en-US" dirty="0" smtClean="0"/>
              <a:t>Take firms to trade shows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increase visibility  </a:t>
            </a:r>
            <a:endParaRPr lang="en-US" dirty="0"/>
          </a:p>
          <a:p>
            <a:pPr lvl="1"/>
            <a:r>
              <a:rPr lang="en-US" dirty="0" smtClean="0"/>
              <a:t>Increase skills of Sri Lankan firms: ICT Private Sector Capacity Building Fund</a:t>
            </a:r>
          </a:p>
          <a:p>
            <a:pPr lvl="1"/>
            <a:r>
              <a:rPr lang="en-US" dirty="0" smtClean="0"/>
              <a:t>Create awareness of BPO sector among people</a:t>
            </a:r>
          </a:p>
          <a:p>
            <a:endParaRPr lang="en-US" dirty="0" smtClean="0"/>
          </a:p>
          <a:p>
            <a:r>
              <a:rPr lang="en-US" dirty="0" smtClean="0"/>
              <a:t>Today a success story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942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Model: </a:t>
            </a:r>
          </a:p>
          <a:p>
            <a:pPr lvl="1"/>
            <a:r>
              <a:rPr lang="en-US" dirty="0" smtClean="0"/>
              <a:t>Re-engineer government services</a:t>
            </a:r>
          </a:p>
          <a:p>
            <a:pPr lvl="1"/>
            <a:r>
              <a:rPr lang="en-US" dirty="0" smtClean="0"/>
              <a:t>Get private sector (software) companies to implement the software to automate </a:t>
            </a:r>
            <a:endParaRPr lang="en-US" dirty="0" smtClean="0"/>
          </a:p>
          <a:p>
            <a:r>
              <a:rPr lang="en-US" dirty="0" smtClean="0"/>
              <a:t>Prioritized </a:t>
            </a:r>
            <a:r>
              <a:rPr lang="en-US" dirty="0" smtClean="0"/>
              <a:t>list of e-Gov services</a:t>
            </a:r>
            <a:endParaRPr lang="en-US" dirty="0"/>
          </a:p>
          <a:p>
            <a:pPr lvl="1"/>
            <a:r>
              <a:rPr lang="en-US" dirty="0"/>
              <a:t>Ranked by impact, usage and </a:t>
            </a:r>
            <a:r>
              <a:rPr lang="en-US" dirty="0" smtClean="0"/>
              <a:t>feasibility</a:t>
            </a:r>
          </a:p>
          <a:p>
            <a:pPr lvl="1"/>
            <a:r>
              <a:rPr lang="en-US" dirty="0" smtClean="0"/>
              <a:t>Entrenched interests </a:t>
            </a:r>
            <a:r>
              <a:rPr lang="en-US" dirty="0" smtClean="0">
                <a:sym typeface="Wingdings"/>
              </a:rPr>
              <a:t> inability to implement projects at the top of the list</a:t>
            </a:r>
          </a:p>
          <a:p>
            <a:pPr lvl="1"/>
            <a:r>
              <a:rPr lang="en-US" dirty="0" smtClean="0">
                <a:sym typeface="Wingdings"/>
              </a:rPr>
              <a:t>End up doing what you can </a:t>
            </a:r>
          </a:p>
          <a:p>
            <a:r>
              <a:rPr lang="en-US" dirty="0">
                <a:sym typeface="Wingdings"/>
              </a:rPr>
              <a:t>Perceptions of the ICT Agency </a:t>
            </a:r>
          </a:p>
          <a:p>
            <a:pPr lvl="1"/>
            <a:r>
              <a:rPr lang="en-US" dirty="0" smtClean="0">
                <a:sym typeface="Wingdings"/>
              </a:rPr>
              <a:t>As outsiders. Not software experts.  Not government either</a:t>
            </a:r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ICT Capacity in Government : non-existent</a:t>
            </a:r>
          </a:p>
          <a:p>
            <a:r>
              <a:rPr lang="en-US" dirty="0">
                <a:sym typeface="Wingdings"/>
              </a:rPr>
              <a:t>Chief Information Officer appointed at each govt. office</a:t>
            </a:r>
          </a:p>
          <a:p>
            <a:pPr lvl="1"/>
            <a:r>
              <a:rPr lang="en-US" dirty="0">
                <a:sym typeface="Wingdings"/>
              </a:rPr>
              <a:t>A long process</a:t>
            </a:r>
          </a:p>
          <a:p>
            <a:pPr lvl="1"/>
            <a:r>
              <a:rPr lang="en-US" dirty="0">
                <a:sym typeface="Wingdings"/>
              </a:rPr>
              <a:t>Use this person as champion of </a:t>
            </a:r>
            <a:r>
              <a:rPr lang="en-US" dirty="0" smtClean="0">
                <a:sym typeface="Wingdings"/>
              </a:rPr>
              <a:t>process</a:t>
            </a:r>
            <a:endParaRPr lang="en-US" dirty="0"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708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talk, no early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ym typeface="Wingdings"/>
              </a:rPr>
              <a:t>Mismatch of interests, resources</a:t>
            </a:r>
          </a:p>
          <a:p>
            <a:pPr lvl="1"/>
            <a:r>
              <a:rPr lang="en-US" dirty="0">
                <a:sym typeface="Wingdings"/>
              </a:rPr>
              <a:t>Money (at ICT Agency)</a:t>
            </a:r>
          </a:p>
          <a:p>
            <a:pPr lvl="1"/>
            <a:r>
              <a:rPr lang="en-US" dirty="0">
                <a:sym typeface="Wingdings"/>
              </a:rPr>
              <a:t>Technical Knowledge (ICT Agency)</a:t>
            </a:r>
          </a:p>
          <a:p>
            <a:pPr lvl="1"/>
            <a:r>
              <a:rPr lang="en-US" dirty="0">
                <a:sym typeface="Wingdings"/>
              </a:rPr>
              <a:t>Ownership of the service (Government </a:t>
            </a:r>
            <a:r>
              <a:rPr lang="en-US" dirty="0" err="1">
                <a:sym typeface="Wingdings"/>
              </a:rPr>
              <a:t>Dept</a:t>
            </a:r>
            <a:r>
              <a:rPr lang="en-US" dirty="0">
                <a:sym typeface="Wingdings"/>
              </a:rPr>
              <a:t>/Ministry)</a:t>
            </a:r>
          </a:p>
          <a:p>
            <a:pPr lvl="1"/>
            <a:r>
              <a:rPr lang="en-US" dirty="0">
                <a:sym typeface="Wingdings"/>
              </a:rPr>
              <a:t>Disruptions to work during implementation (Dept./Ministry)</a:t>
            </a:r>
          </a:p>
          <a:p>
            <a:pPr lvl="1"/>
            <a:r>
              <a:rPr lang="en-US" dirty="0">
                <a:sym typeface="Wingdings"/>
              </a:rPr>
              <a:t>High likelihood of failure</a:t>
            </a:r>
            <a:endParaRPr lang="en-US" dirty="0"/>
          </a:p>
          <a:p>
            <a:r>
              <a:rPr lang="en-US" dirty="0" smtClean="0">
                <a:sym typeface="Wingdings"/>
              </a:rPr>
              <a:t>Long </a:t>
            </a:r>
            <a:r>
              <a:rPr lang="en-US" dirty="0" smtClean="0">
                <a:sym typeface="Wingdings"/>
              </a:rPr>
              <a:t>time needed from concept to finish</a:t>
            </a:r>
            <a:endParaRPr lang="en-US" dirty="0">
              <a:sym typeface="Wingdings"/>
            </a:endParaRPr>
          </a:p>
          <a:p>
            <a:pPr lvl="1"/>
            <a:r>
              <a:rPr lang="en-US" dirty="0">
                <a:sym typeface="Wingdings"/>
              </a:rPr>
              <a:t>Study processes; re-engineer </a:t>
            </a:r>
            <a:r>
              <a:rPr lang="en-US" dirty="0" smtClean="0">
                <a:sym typeface="Wingdings"/>
              </a:rPr>
              <a:t>them</a:t>
            </a:r>
          </a:p>
          <a:p>
            <a:pPr lvl="1"/>
            <a:r>
              <a:rPr lang="en-US" dirty="0" smtClean="0">
                <a:sym typeface="Wingdings"/>
              </a:rPr>
              <a:t>Identify system requirements</a:t>
            </a:r>
          </a:p>
          <a:p>
            <a:pPr lvl="1"/>
            <a:r>
              <a:rPr lang="en-US" dirty="0" smtClean="0">
                <a:sym typeface="Wingdings"/>
              </a:rPr>
              <a:t>Procurement process (int’l)</a:t>
            </a:r>
          </a:p>
          <a:p>
            <a:pPr lvl="1"/>
            <a:r>
              <a:rPr lang="en-US" dirty="0" smtClean="0">
                <a:sym typeface="Wingdings"/>
              </a:rPr>
              <a:t>Implement the system 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E.g</a:t>
            </a:r>
            <a:r>
              <a:rPr lang="en-US" dirty="0" smtClean="0">
                <a:sym typeface="Wingdings"/>
              </a:rPr>
              <a:t>. ePensions project</a:t>
            </a:r>
          </a:p>
          <a:p>
            <a:r>
              <a:rPr lang="en-US" dirty="0" smtClean="0">
                <a:sym typeface="Wingdings"/>
              </a:rPr>
              <a:t>Result: 2.5 years after inception, no e-Gov project implemented</a:t>
            </a:r>
          </a:p>
          <a:p>
            <a:r>
              <a:rPr lang="en-US" dirty="0" smtClean="0">
                <a:sym typeface="Wingdings"/>
              </a:rPr>
              <a:t>But HUGE expectations</a:t>
            </a:r>
          </a:p>
          <a:p>
            <a:pPr lvl="1"/>
            <a:r>
              <a:rPr lang="en-US" dirty="0" smtClean="0">
                <a:sym typeface="Wingdings"/>
              </a:rPr>
              <a:t>Media, others: setting expectations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018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400" dirty="0" smtClean="0"/>
              <a:t>Working ‘outside’ the government system: 1919 Government Information System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Background: need for quick win e-Gov project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ong time before e-Gov services become reality.  </a:t>
            </a:r>
          </a:p>
          <a:p>
            <a:pPr lvl="1"/>
            <a:r>
              <a:rPr lang="en-US" dirty="0" smtClean="0"/>
              <a:t>To counter negative perceptions </a:t>
            </a:r>
          </a:p>
          <a:p>
            <a:r>
              <a:rPr lang="en-US" dirty="0" smtClean="0"/>
              <a:t>Lack of information HOW TO ACCESS GOVT. SERVICES</a:t>
            </a:r>
          </a:p>
          <a:p>
            <a:pPr lvl="1"/>
            <a:r>
              <a:rPr lang="en-US" dirty="0" smtClean="0"/>
              <a:t>Multiple trips to government office, wasted time, costs</a:t>
            </a:r>
          </a:p>
          <a:p>
            <a:pPr lvl="1"/>
            <a:r>
              <a:rPr lang="en-US" dirty="0" smtClean="0"/>
              <a:t>Low internet use </a:t>
            </a:r>
            <a:r>
              <a:rPr lang="en-US" dirty="0" smtClean="0">
                <a:sym typeface="Wingdings"/>
              </a:rPr>
              <a:t> websites not a full solution</a:t>
            </a:r>
          </a:p>
          <a:p>
            <a:r>
              <a:rPr lang="en-US" dirty="0" smtClean="0"/>
              <a:t>Solution: a call center</a:t>
            </a:r>
          </a:p>
          <a:p>
            <a:pPr lvl="1"/>
            <a:r>
              <a:rPr lang="en-US" dirty="0" smtClean="0"/>
              <a:t>Polite, helpful, fast</a:t>
            </a:r>
          </a:p>
          <a:p>
            <a:pPr lvl="1"/>
            <a:r>
              <a:rPr lang="en-US" dirty="0" smtClean="0"/>
              <a:t>Service-based, not department based</a:t>
            </a:r>
          </a:p>
          <a:p>
            <a:r>
              <a:rPr lang="en-US" dirty="0" smtClean="0"/>
              <a:t>Choices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rain govt. workers to run a call center</a:t>
            </a:r>
          </a:p>
          <a:p>
            <a:pPr lvl="1"/>
            <a:r>
              <a:rPr lang="en-US" dirty="0" smtClean="0"/>
              <a:t>Something faster?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07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Tapping the existing capacity at call centers</a:t>
            </a:r>
          </a:p>
          <a:p>
            <a:pPr lvl="1"/>
            <a:r>
              <a:rPr lang="en-US" dirty="0" smtClean="0"/>
              <a:t>Service US/UK markets</a:t>
            </a:r>
            <a:r>
              <a:rPr lang="en-US" dirty="0" smtClean="0">
                <a:sym typeface="Wingdings"/>
              </a:rPr>
              <a:t> staffed at night</a:t>
            </a:r>
          </a:p>
          <a:p>
            <a:pPr lvl="1"/>
            <a:r>
              <a:rPr lang="en-US" dirty="0" smtClean="0">
                <a:sym typeface="Wingdings"/>
              </a:rPr>
              <a:t>Empty during day time  cheap, excess capacity</a:t>
            </a:r>
          </a:p>
          <a:p>
            <a:pPr lvl="1"/>
            <a:r>
              <a:rPr lang="en-US" dirty="0" smtClean="0">
                <a:sym typeface="Wingdings"/>
              </a:rPr>
              <a:t>World class technology already existing</a:t>
            </a:r>
          </a:p>
          <a:p>
            <a:r>
              <a:rPr lang="en-US" dirty="0" smtClean="0">
                <a:sym typeface="Wingdings"/>
              </a:rPr>
              <a:t>Necessary conditions: information on govt process</a:t>
            </a:r>
          </a:p>
          <a:p>
            <a:pPr lvl="1"/>
            <a:r>
              <a:rPr lang="en-US" dirty="0" smtClean="0">
                <a:sym typeface="Wingdings"/>
              </a:rPr>
              <a:t>Resistance, lack of interest, lack of vision</a:t>
            </a:r>
          </a:p>
          <a:p>
            <a:pPr lvl="1"/>
            <a:r>
              <a:rPr lang="en-US" dirty="0" smtClean="0">
                <a:sym typeface="Wingdings"/>
              </a:rPr>
              <a:t>Use interns  get each ministry to check. </a:t>
            </a:r>
          </a:p>
          <a:p>
            <a:r>
              <a:rPr lang="en-US" dirty="0">
                <a:sym typeface="Wingdings"/>
              </a:rPr>
              <a:t>Competitive procurement</a:t>
            </a:r>
          </a:p>
          <a:p>
            <a:pPr lvl="1"/>
            <a:r>
              <a:rPr lang="en-US" dirty="0" smtClean="0">
                <a:sym typeface="Wingdings"/>
              </a:rPr>
              <a:t>Rules </a:t>
            </a:r>
            <a:r>
              <a:rPr lang="en-US" dirty="0">
                <a:sym typeface="Wingdings"/>
              </a:rPr>
              <a:t>vs. Rules</a:t>
            </a:r>
          </a:p>
          <a:p>
            <a:r>
              <a:rPr lang="en-US" dirty="0" smtClean="0">
                <a:sym typeface="Wingdings"/>
              </a:rPr>
              <a:t>“But how </a:t>
            </a:r>
            <a:r>
              <a:rPr lang="en-US" dirty="0">
                <a:sym typeface="Wingdings"/>
              </a:rPr>
              <a:t>can private sector people answer government </a:t>
            </a:r>
            <a:r>
              <a:rPr lang="en-US" dirty="0" smtClean="0">
                <a:sym typeface="Wingdings"/>
              </a:rPr>
              <a:t>questions”? </a:t>
            </a:r>
          </a:p>
          <a:p>
            <a:pPr lvl="1"/>
            <a:r>
              <a:rPr lang="en-US" dirty="0" smtClean="0">
                <a:sym typeface="Wingdings"/>
              </a:rPr>
              <a:t>Under the radar implementation</a:t>
            </a:r>
          </a:p>
          <a:p>
            <a:pPr lvl="1"/>
            <a:r>
              <a:rPr lang="en-US" dirty="0" smtClean="0">
                <a:sym typeface="Wingdings"/>
              </a:rPr>
              <a:t>‘Surprise’ soft launch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74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First success story in e-Gov (and only success, for many years)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828997"/>
            <a:ext cx="6553200" cy="3648003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Call volume increase each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2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calls answered than abandoned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49499"/>
            <a:ext cx="7620000" cy="422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607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2829" b="2829"/>
          <a:stretch>
            <a:fillRect/>
          </a:stretch>
        </p:blipFill>
        <p:spPr>
          <a:xfrm>
            <a:off x="457200" y="2255837"/>
            <a:ext cx="8229600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457200" y="1371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Government organizations showing increasing trust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861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 challenges of building effective organizations to achieve objectives set out in LAW and implement POLICY</a:t>
            </a:r>
          </a:p>
          <a:p>
            <a:pPr lvl="1"/>
            <a:r>
              <a:rPr lang="en-US" dirty="0" smtClean="0"/>
              <a:t>In case of a law that requires action by private parties (e.g., offering of mobile telecom services), regulation</a:t>
            </a:r>
          </a:p>
          <a:p>
            <a:pPr lvl="1"/>
            <a:r>
              <a:rPr lang="en-US" dirty="0" smtClean="0"/>
              <a:t>Where direct government action is required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470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Turn-around in eGov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Re-thinking how systems are designed</a:t>
            </a:r>
          </a:p>
          <a:p>
            <a:pPr lvl="1"/>
            <a:r>
              <a:rPr lang="en-US" dirty="0" smtClean="0"/>
              <a:t>Modular (break down into parts)</a:t>
            </a:r>
          </a:p>
          <a:p>
            <a:pPr lvl="1"/>
            <a:r>
              <a:rPr lang="en-US" dirty="0" smtClean="0"/>
              <a:t>Open source</a:t>
            </a:r>
          </a:p>
          <a:p>
            <a:pPr lvl="1"/>
            <a:r>
              <a:rPr lang="en-US" dirty="0" smtClean="0"/>
              <a:t>In-house vs. outside development</a:t>
            </a:r>
          </a:p>
          <a:p>
            <a:r>
              <a:rPr lang="en-US" dirty="0" smtClean="0"/>
              <a:t>Change in skill set of e-Gov team</a:t>
            </a:r>
          </a:p>
          <a:p>
            <a:pPr lvl="1"/>
            <a:r>
              <a:rPr lang="en-US" dirty="0" smtClean="0"/>
              <a:t>Serious ‘techies’ hired</a:t>
            </a:r>
          </a:p>
          <a:p>
            <a:pPr lvl="1"/>
            <a:r>
              <a:rPr lang="en-US" dirty="0" smtClean="0"/>
              <a:t>Chief Technology Officer Appointed</a:t>
            </a:r>
          </a:p>
          <a:p>
            <a:r>
              <a:rPr lang="en-US" dirty="0" smtClean="0"/>
              <a:t>Local industry ‘taught’ how to bid, manage contract risk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18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Today….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 eGov rankings</a:t>
            </a:r>
          </a:p>
          <a:p>
            <a:pPr lvl="1"/>
            <a:r>
              <a:rPr lang="en-US" dirty="0" smtClean="0"/>
              <a:t>Sri Lanka made biggest jump (41 places) </a:t>
            </a:r>
          </a:p>
          <a:p>
            <a:pPr lvl="1"/>
            <a:r>
              <a:rPr lang="en-US" dirty="0" smtClean="0"/>
              <a:t>115</a:t>
            </a:r>
            <a:r>
              <a:rPr lang="en-US" baseline="30000" dirty="0" smtClean="0"/>
              <a:t>th</a:t>
            </a:r>
            <a:r>
              <a:rPr lang="en-US" dirty="0" smtClean="0"/>
              <a:t> in (2012)</a:t>
            </a:r>
          </a:p>
          <a:p>
            <a:pPr lvl="1"/>
            <a:r>
              <a:rPr lang="en-US" dirty="0" smtClean="0"/>
              <a:t>74</a:t>
            </a:r>
            <a:r>
              <a:rPr lang="en-US" baseline="30000" dirty="0" smtClean="0"/>
              <a:t>th</a:t>
            </a:r>
            <a:r>
              <a:rPr lang="en-US" dirty="0" smtClean="0"/>
              <a:t> in 2014</a:t>
            </a:r>
          </a:p>
          <a:p>
            <a:r>
              <a:rPr lang="en-US" dirty="0" smtClean="0"/>
              <a:t>Actual service delivery: Since Sep 2013</a:t>
            </a:r>
          </a:p>
          <a:p>
            <a:pPr lvl="1"/>
            <a:r>
              <a:rPr lang="en-US" dirty="0" smtClean="0"/>
              <a:t>Hundreds of e-Services launched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133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5091261"/>
            <a:ext cx="7772400" cy="1362075"/>
          </a:xfrm>
        </p:spPr>
        <p:txBody>
          <a:bodyPr>
            <a:normAutofit/>
          </a:bodyPr>
          <a:lstStyle/>
          <a:p>
            <a:r>
              <a:rPr lang="en-GB" dirty="0" smtClean="0"/>
              <a:t>Did the structure make sense?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208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High salaries + uncontrolled publicity + high expectations </a:t>
            </a:r>
            <a:r>
              <a:rPr lang="en-US" dirty="0" smtClean="0">
                <a:sym typeface="Wingdings"/>
              </a:rPr>
              <a:t> Recipe for failure?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acquire detractors: </a:t>
            </a:r>
          </a:p>
          <a:p>
            <a:pPr lvl="1"/>
            <a:r>
              <a:rPr lang="en-US" dirty="0" smtClean="0"/>
              <a:t>People who applied for jobs, didn’t get hired</a:t>
            </a:r>
          </a:p>
          <a:p>
            <a:pPr lvl="1"/>
            <a:r>
              <a:rPr lang="en-US" dirty="0" smtClean="0"/>
              <a:t>People who didn’t like staff getting high salaries</a:t>
            </a:r>
          </a:p>
          <a:p>
            <a:pPr lvl="1"/>
            <a:r>
              <a:rPr lang="en-US" dirty="0" smtClean="0"/>
              <a:t>People who applied for pilot project grants, but didn’t get</a:t>
            </a:r>
          </a:p>
          <a:p>
            <a:pPr lvl="1"/>
            <a:r>
              <a:rPr lang="en-US" dirty="0" smtClean="0"/>
              <a:t>(Opposing) political parties</a:t>
            </a:r>
          </a:p>
          <a:p>
            <a:pPr lvl="1"/>
            <a:r>
              <a:rPr lang="en-US" dirty="0" smtClean="0"/>
              <a:t>…..</a:t>
            </a:r>
          </a:p>
          <a:p>
            <a:r>
              <a:rPr lang="en-US" dirty="0" smtClean="0"/>
              <a:t>And when people over-promise/over-publicize</a:t>
            </a:r>
          </a:p>
          <a:p>
            <a:pPr lvl="1"/>
            <a:r>
              <a:rPr lang="en-US" dirty="0" smtClean="0"/>
              <a:t>Create unmet expectations</a:t>
            </a:r>
          </a:p>
          <a:p>
            <a:pPr lvl="1"/>
            <a:r>
              <a:rPr lang="en-US" dirty="0" smtClean="0"/>
              <a:t>Gives voice to detractors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116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Could things have been done differently?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Could high salaries have been avoided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Important to attract Sri Lankans living overseas</a:t>
            </a:r>
          </a:p>
          <a:p>
            <a:pPr lvl="1"/>
            <a:r>
              <a:rPr lang="en-US" dirty="0" smtClean="0"/>
              <a:t>Important to attract private sector experts</a:t>
            </a:r>
            <a:endParaRPr lang="en-US" dirty="0"/>
          </a:p>
          <a:p>
            <a:r>
              <a:rPr lang="en-US" dirty="0" smtClean="0"/>
              <a:t>Could the CEO have been more empowered within government</a:t>
            </a:r>
          </a:p>
          <a:p>
            <a:pPr lvl="1"/>
            <a:r>
              <a:rPr lang="en-US" dirty="0" smtClean="0"/>
              <a:t>Was not at Secretary level: practical difficulties due to protocol</a:t>
            </a:r>
          </a:p>
          <a:p>
            <a:r>
              <a:rPr lang="en-US" dirty="0" smtClean="0"/>
              <a:t>Could ICTA have been more media savvy? </a:t>
            </a:r>
          </a:p>
          <a:p>
            <a:pPr lvl="1"/>
            <a:r>
              <a:rPr lang="en-US" dirty="0" smtClean="0"/>
              <a:t>Yes; today social media but then…</a:t>
            </a:r>
            <a:endParaRPr lang="en-US" dirty="0"/>
          </a:p>
          <a:p>
            <a:r>
              <a:rPr lang="en-US" dirty="0"/>
              <a:t>What other </a:t>
            </a:r>
            <a:r>
              <a:rPr lang="en-US" dirty="0" smtClean="0"/>
              <a:t>variables were available to play with?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581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Implementers need </a:t>
            </a:r>
            <a:r>
              <a:rPr lang="en-US" sz="3600" u="sng" dirty="0" smtClean="0"/>
              <a:t>policy direction </a:t>
            </a:r>
            <a:r>
              <a:rPr lang="en-US" sz="3600" dirty="0" smtClean="0"/>
              <a:t>during implementation, not just at the beginning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Population register</a:t>
            </a:r>
          </a:p>
          <a:p>
            <a:pPr lvl="1"/>
            <a:r>
              <a:rPr lang="en-US" dirty="0" smtClean="0"/>
              <a:t>A funder’s objections to religion/race being recorded</a:t>
            </a:r>
          </a:p>
          <a:p>
            <a:pPr lvl="1"/>
            <a:r>
              <a:rPr lang="en-US" dirty="0" smtClean="0"/>
              <a:t>Existing law/practices requires these (e.g. in inheritance)</a:t>
            </a:r>
          </a:p>
          <a:p>
            <a:pPr lvl="1"/>
            <a:r>
              <a:rPr lang="en-US" dirty="0" smtClean="0"/>
              <a:t>Changing this not a decision for the ICTA</a:t>
            </a:r>
          </a:p>
          <a:p>
            <a:pPr lvl="1"/>
            <a:r>
              <a:rPr lang="en-US" dirty="0" smtClean="0"/>
              <a:t>But technology workarounds possible</a:t>
            </a:r>
          </a:p>
          <a:p>
            <a:r>
              <a:rPr lang="en-US" dirty="0" smtClean="0"/>
              <a:t>Free &amp; open source</a:t>
            </a:r>
          </a:p>
          <a:p>
            <a:pPr lvl="1"/>
            <a:r>
              <a:rPr lang="en-US" dirty="0" smtClean="0"/>
              <a:t>Should they be given preference in procurement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5203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The Re-engineering Government  </a:t>
            </a:r>
            <a:r>
              <a:rPr lang="en-US" sz="3600" dirty="0"/>
              <a:t>S</a:t>
            </a:r>
            <a:r>
              <a:rPr lang="en-US" sz="3600" dirty="0" smtClean="0"/>
              <a:t>teering Committee that never was implemented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Senior civil servants</a:t>
            </a:r>
          </a:p>
          <a:p>
            <a:pPr lvl="1"/>
            <a:r>
              <a:rPr lang="en-US" dirty="0" smtClean="0"/>
              <a:t>Secretaries (~Deputy Ministers) of important departments [e.g. Ministry of Finance, Ministry of Public Administration, etc.</a:t>
            </a:r>
          </a:p>
          <a:p>
            <a:pPr lvl="1"/>
            <a:r>
              <a:rPr lang="en-US" dirty="0" smtClean="0"/>
              <a:t>Other senior actors</a:t>
            </a:r>
          </a:p>
          <a:p>
            <a:r>
              <a:rPr lang="en-US" dirty="0" smtClean="0"/>
              <a:t>Taking policy level decisions</a:t>
            </a:r>
          </a:p>
          <a:p>
            <a:pPr lvl="1"/>
            <a:r>
              <a:rPr lang="en-US" dirty="0" smtClean="0"/>
              <a:t>With input from ICTA, industry</a:t>
            </a:r>
          </a:p>
          <a:p>
            <a:pPr lvl="1"/>
            <a:r>
              <a:rPr lang="en-US" dirty="0" smtClean="0"/>
              <a:t>Meeting regulatory, not annually</a:t>
            </a:r>
          </a:p>
          <a:p>
            <a:r>
              <a:rPr lang="en-US" dirty="0" smtClean="0"/>
              <a:t>A vacuum when ICTA faced challenges</a:t>
            </a:r>
          </a:p>
          <a:p>
            <a:pPr lvl="1"/>
            <a:r>
              <a:rPr lang="en-US" dirty="0" smtClean="0"/>
              <a:t>Politicians stepping into that vacuum</a:t>
            </a:r>
          </a:p>
          <a:p>
            <a:r>
              <a:rPr lang="en-US" dirty="0" smtClean="0"/>
              <a:t>ICTA: “the apex ICT policy making body for Sri Lanka and the implementer of the e-Sri Lanka vision”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495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influence of ‘political power’ can be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ym typeface="Wingdings"/>
              </a:rPr>
              <a:t>Politicians: voice of the people</a:t>
            </a:r>
          </a:p>
          <a:p>
            <a:pPr lvl="1"/>
            <a:r>
              <a:rPr lang="en-US" dirty="0" smtClean="0">
                <a:sym typeface="Wingdings"/>
              </a:rPr>
              <a:t>They SHOULD prioritize policies</a:t>
            </a:r>
          </a:p>
          <a:p>
            <a:r>
              <a:rPr lang="en-US" dirty="0" smtClean="0">
                <a:sym typeface="Wingdings"/>
              </a:rPr>
              <a:t>To </a:t>
            </a:r>
            <a:r>
              <a:rPr lang="en-US" dirty="0">
                <a:sym typeface="Wingdings"/>
              </a:rPr>
              <a:t>speak up for the implementing agency</a:t>
            </a:r>
          </a:p>
          <a:p>
            <a:pPr lvl="1"/>
            <a:r>
              <a:rPr lang="en-US" dirty="0">
                <a:sym typeface="Wingdings"/>
              </a:rPr>
              <a:t>When it comes under attack</a:t>
            </a:r>
          </a:p>
          <a:p>
            <a:r>
              <a:rPr lang="en-US" dirty="0" smtClean="0"/>
              <a:t>In theory, it opens doors</a:t>
            </a:r>
          </a:p>
          <a:p>
            <a:pPr lvl="1"/>
            <a:r>
              <a:rPr lang="en-US" dirty="0" smtClean="0"/>
              <a:t>Powerful people at the top</a:t>
            </a:r>
          </a:p>
          <a:p>
            <a:pPr lvl="1"/>
            <a:r>
              <a:rPr lang="en-US" dirty="0" smtClean="0"/>
              <a:t>Needed for cross sectoral agency</a:t>
            </a:r>
          </a:p>
          <a:p>
            <a:pPr lvl="1"/>
            <a:r>
              <a:rPr lang="en-US" dirty="0" smtClean="0"/>
              <a:t>Move from Ministry of Science and Technology </a:t>
            </a:r>
            <a:r>
              <a:rPr lang="en-US" dirty="0" smtClean="0">
                <a:sym typeface="Wingdings"/>
              </a:rPr>
              <a:t> Prime Minister’s Office  President’s Office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477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close ties to ‘political power’ can be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Politicians need</a:t>
            </a:r>
          </a:p>
          <a:p>
            <a:pPr lvl="1"/>
            <a:r>
              <a:rPr lang="en-US" dirty="0" smtClean="0"/>
              <a:t>‘wins’ during their tenure</a:t>
            </a:r>
          </a:p>
          <a:p>
            <a:pPr lvl="1"/>
            <a:r>
              <a:rPr lang="en-US" dirty="0" smtClean="0"/>
              <a:t>Need to take care of their constituents </a:t>
            </a:r>
            <a:r>
              <a:rPr lang="en-US" dirty="0" smtClean="0">
                <a:sym typeface="Wingdings"/>
              </a:rPr>
              <a:t> jobs</a:t>
            </a:r>
            <a:endParaRPr lang="en-US" dirty="0" smtClean="0"/>
          </a:p>
          <a:p>
            <a:pPr lvl="1"/>
            <a:r>
              <a:rPr lang="en-US" dirty="0" smtClean="0"/>
              <a:t>Leading to local optimums, but not system-wide optimal solutions </a:t>
            </a:r>
          </a:p>
          <a:p>
            <a:pPr lvl="1"/>
            <a:r>
              <a:rPr lang="en-US" dirty="0" smtClean="0"/>
              <a:t>May not take technocratic input into consideration when making decisions</a:t>
            </a:r>
          </a:p>
          <a:p>
            <a:r>
              <a:rPr lang="en-US" dirty="0" smtClean="0"/>
              <a:t>Results: </a:t>
            </a:r>
          </a:p>
          <a:p>
            <a:pPr lvl="1"/>
            <a:r>
              <a:rPr lang="en-US" dirty="0" smtClean="0"/>
              <a:t>Requests/orders to implement projects not in priority list</a:t>
            </a:r>
          </a:p>
          <a:p>
            <a:pPr lvl="1"/>
            <a:r>
              <a:rPr lang="en-US" dirty="0" smtClean="0"/>
              <a:t>Changes in ongoing project design (telecenters)</a:t>
            </a:r>
          </a:p>
          <a:p>
            <a:pPr lvl="1"/>
            <a:r>
              <a:rPr lang="en-US" dirty="0" smtClean="0"/>
              <a:t>‘Appointment’ letters for people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208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E Sri Lanka program architecture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E894C6BE-AE7F-4A0F-BA0C-7C48230C77E4}" type="slidenum">
              <a:rPr lang="en-US" sz="1600" smtClean="0"/>
              <a:pPr algn="ctr"/>
              <a:t>3</a:t>
            </a:fld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1524000" y="2590800"/>
            <a:ext cx="838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810000" y="2590800"/>
            <a:ext cx="9144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096000" y="2590800"/>
            <a:ext cx="9906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Isosceles Triangle 8"/>
          <p:cNvSpPr/>
          <p:nvPr/>
        </p:nvSpPr>
        <p:spPr>
          <a:xfrm>
            <a:off x="914400" y="1295400"/>
            <a:ext cx="66294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 leadership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1295400" y="5638800"/>
            <a:ext cx="6019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Infrastructure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 rot="16200000" flipH="1">
            <a:off x="1112112" y="3443646"/>
            <a:ext cx="1647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E society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3048685" y="3662006"/>
            <a:ext cx="2360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 government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5791200" y="3581400"/>
            <a:ext cx="1691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 business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1000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Diagnosing road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organization, CINTEC, was unable to perform apex function</a:t>
            </a:r>
          </a:p>
          <a:p>
            <a:pPr lvl="1"/>
            <a:r>
              <a:rPr lang="en-US" dirty="0" smtClean="0"/>
              <a:t>New agency?</a:t>
            </a:r>
          </a:p>
          <a:p>
            <a:pPr lvl="1"/>
            <a:r>
              <a:rPr lang="en-US" dirty="0" smtClean="0"/>
              <a:t>What to do with old one?</a:t>
            </a:r>
          </a:p>
          <a:p>
            <a:r>
              <a:rPr lang="en-US" dirty="0" smtClean="0"/>
              <a:t>Coordinating with multiple government agencies to advance e government was seen as the greatest challenge</a:t>
            </a:r>
          </a:p>
          <a:p>
            <a:pPr lvl="1"/>
            <a:r>
              <a:rPr lang="en-US" dirty="0" smtClean="0"/>
              <a:t>Authority higher than individual Ministers?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969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Company limited by guarantee, fully owned by the government</a:t>
            </a:r>
          </a:p>
          <a:p>
            <a:r>
              <a:rPr lang="en-US" dirty="0" smtClean="0"/>
              <a:t>Private-sector culture from inception</a:t>
            </a:r>
          </a:p>
          <a:p>
            <a:pPr lvl="1"/>
            <a:r>
              <a:rPr lang="en-US" dirty="0" smtClean="0"/>
              <a:t>Advertisements issued during holidays when expatriates were back in Sri Lanka</a:t>
            </a:r>
          </a:p>
          <a:p>
            <a:pPr lvl="1"/>
            <a:r>
              <a:rPr lang="en-US" dirty="0" smtClean="0"/>
              <a:t>Interviews for leadership positions conducted over video links</a:t>
            </a:r>
          </a:p>
          <a:p>
            <a:pPr lvl="1"/>
            <a:r>
              <a:rPr lang="en-US" dirty="0" smtClean="0"/>
              <a:t>Private sector salaries and benefits</a:t>
            </a:r>
          </a:p>
          <a:p>
            <a:pPr lvl="1"/>
            <a:r>
              <a:rPr lang="en-US" dirty="0" smtClean="0"/>
              <a:t>COO of leading IT company recruited to lead ICT Agency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62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</a:t>
            </a:r>
            <a:r>
              <a:rPr lang="en-US" dirty="0" smtClean="0">
                <a:sym typeface="Wingdings"/>
              </a:rPr>
              <a:t>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‘Seed’ grant</a:t>
            </a:r>
          </a:p>
          <a:p>
            <a:pPr lvl="1"/>
            <a:r>
              <a:rPr lang="en-US" dirty="0" smtClean="0"/>
              <a:t>to get the ICT Agency (ICTA) started</a:t>
            </a:r>
          </a:p>
          <a:p>
            <a:pPr lvl="1"/>
            <a:r>
              <a:rPr lang="en-US" dirty="0" smtClean="0"/>
              <a:t>Buildings, people, resources</a:t>
            </a:r>
          </a:p>
          <a:p>
            <a:r>
              <a:rPr lang="en-US" dirty="0" smtClean="0"/>
              <a:t>Project Preparation stage</a:t>
            </a:r>
          </a:p>
          <a:p>
            <a:pPr lvl="1"/>
            <a:r>
              <a:rPr lang="en-US" dirty="0" smtClean="0"/>
              <a:t>Prepare necessary documents</a:t>
            </a:r>
          </a:p>
          <a:p>
            <a:pPr lvl="2"/>
            <a:r>
              <a:rPr lang="en-US" dirty="0" smtClean="0"/>
              <a:t>WB + ICTA staff work on final project details (project appraisal document) that is approved by the WB</a:t>
            </a:r>
          </a:p>
          <a:p>
            <a:pPr lvl="1"/>
            <a:r>
              <a:rPr lang="en-US" dirty="0" smtClean="0"/>
              <a:t>Pilot projects: for some quick wins</a:t>
            </a:r>
          </a:p>
          <a:p>
            <a:pPr lvl="2"/>
            <a:r>
              <a:rPr lang="en-US" dirty="0" smtClean="0"/>
              <a:t>eHRM (electronic Human Resource Management)</a:t>
            </a:r>
          </a:p>
          <a:p>
            <a:pPr lvl="2"/>
            <a:r>
              <a:rPr lang="en-US" dirty="0" smtClean="0"/>
              <a:t>Agricultural Price Information system</a:t>
            </a:r>
          </a:p>
          <a:p>
            <a:pPr lvl="2"/>
            <a:r>
              <a:rPr lang="en-US" dirty="0" smtClean="0"/>
              <a:t>A few community access tele-centers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999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4 programs </a:t>
            </a:r>
            <a:r>
              <a:rPr lang="en-US" dirty="0" smtClean="0">
                <a:sym typeface="Wingdings"/>
              </a:rPr>
              <a:t> more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33528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ICT Leadership &amp; Institutional Development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15240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Re-Engineering Government Services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4343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ICT Capacity Building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6600" y="53340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ICT Investment and Private Sector Development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22098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Technical Architecture, standards, specifications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43550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eSociety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25146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Information Infrastructure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 rot="20355850">
            <a:off x="5214626" y="2782631"/>
            <a:ext cx="792583" cy="762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 rot="2023817">
            <a:off x="5181127" y="4127587"/>
            <a:ext cx="792583" cy="762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 rot="15432540">
            <a:off x="3872990" y="2375809"/>
            <a:ext cx="792583" cy="762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 rot="12444222">
            <a:off x="2319025" y="2858830"/>
            <a:ext cx="792583" cy="762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 rot="9360804">
            <a:off x="2395227" y="4078031"/>
            <a:ext cx="792583" cy="762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 rot="5400000">
            <a:off x="3870908" y="4739692"/>
            <a:ext cx="792583" cy="762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49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Finally, signing large grant (USD 53 million grant) </a:t>
            </a:r>
            <a:r>
              <a:rPr lang="en-US" dirty="0" smtClean="0"/>
              <a:t>agreement</a:t>
            </a:r>
            <a:endParaRPr lang="en-US" dirty="0"/>
          </a:p>
          <a:p>
            <a:pPr lvl="1"/>
            <a:r>
              <a:rPr lang="en-US" dirty="0"/>
              <a:t>Under a new government</a:t>
            </a:r>
          </a:p>
          <a:p>
            <a:pPr lvl="1"/>
            <a:r>
              <a:rPr lang="en-US" dirty="0"/>
              <a:t>About a year </a:t>
            </a:r>
            <a:r>
              <a:rPr lang="en-US" dirty="0" smtClean="0"/>
              <a:t>after ICT Agency was Formed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195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Aim: to develop ICT applications that help the most disadvantaged</a:t>
            </a:r>
          </a:p>
          <a:p>
            <a:r>
              <a:rPr lang="en-US" dirty="0" smtClean="0"/>
              <a:t>Primary Mechanism: e-Society Dev. Fun</a:t>
            </a:r>
          </a:p>
          <a:p>
            <a:pPr lvl="1"/>
            <a:r>
              <a:rPr lang="en-US" dirty="0" smtClean="0"/>
              <a:t>source the best ideas from developers, NGOs through competitions</a:t>
            </a:r>
          </a:p>
          <a:p>
            <a:pPr lvl="1"/>
            <a:r>
              <a:rPr lang="en-US" dirty="0" smtClean="0"/>
              <a:t>give funding, mentoring</a:t>
            </a:r>
          </a:p>
          <a:p>
            <a:r>
              <a:rPr lang="en-US" dirty="0" smtClean="0"/>
              <a:t>Move Business Process Outsourcing to rural areas</a:t>
            </a:r>
          </a:p>
          <a:p>
            <a:pPr lvl="1"/>
            <a:r>
              <a:rPr lang="en-US" dirty="0" smtClean="0"/>
              <a:t>Companies in Colombo </a:t>
            </a:r>
            <a:r>
              <a:rPr lang="en-US" dirty="0" smtClean="0">
                <a:sym typeface="Wingdings"/>
              </a:rPr>
              <a:t>outsourcing to rural</a:t>
            </a:r>
          </a:p>
          <a:p>
            <a:r>
              <a:rPr lang="en-US" dirty="0" smtClean="0"/>
              <a:t>Some success stories</a:t>
            </a:r>
          </a:p>
          <a:p>
            <a:pPr lvl="1"/>
            <a:r>
              <a:rPr lang="en-US" dirty="0" smtClean="0"/>
              <a:t>E.g. audio program to aid reading by visual disabled persons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96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5469</TotalTime>
  <Words>1587</Words>
  <Application>Microsoft Macintosh PowerPoint</Application>
  <PresentationFormat>On-screen Show (4:3)</PresentationFormat>
  <Paragraphs>252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Making and implementing policy</vt:lpstr>
      <vt:lpstr>Objective</vt:lpstr>
      <vt:lpstr>E Sri Lanka program architecture</vt:lpstr>
      <vt:lpstr>Diagnosing road blocks</vt:lpstr>
      <vt:lpstr>Solution</vt:lpstr>
      <vt:lpstr>Policy  Implementation</vt:lpstr>
      <vt:lpstr>From 4 programs  more</vt:lpstr>
      <vt:lpstr>PowerPoint Presentation</vt:lpstr>
      <vt:lpstr>E-Society</vt:lpstr>
      <vt:lpstr>Infrastructure</vt:lpstr>
      <vt:lpstr>ICT Human Resource Development</vt:lpstr>
      <vt:lpstr>E-Business: to develop the ICT private sector in Sri Lanka</vt:lpstr>
      <vt:lpstr>E-Government</vt:lpstr>
      <vt:lpstr>Much talk, no early results</vt:lpstr>
      <vt:lpstr>Working ‘outside’ the government system: 1919 Government Information System</vt:lpstr>
      <vt:lpstr>PowerPoint Presentation</vt:lpstr>
      <vt:lpstr>First success story in e-Gov (and only success, for many years)</vt:lpstr>
      <vt:lpstr>PowerPoint Presentation</vt:lpstr>
      <vt:lpstr>PowerPoint Presentation</vt:lpstr>
      <vt:lpstr>Turn-around in eGov</vt:lpstr>
      <vt:lpstr>Today…. </vt:lpstr>
      <vt:lpstr>Did the structure make sense? </vt:lpstr>
      <vt:lpstr>High salaries + uncontrolled publicity + high expectations  Recipe for failure?</vt:lpstr>
      <vt:lpstr>Could things have been done differently? </vt:lpstr>
      <vt:lpstr>Implementers need policy direction during implementation, not just at the beginning</vt:lpstr>
      <vt:lpstr>The Re-engineering Government  Steering Committee that never was implemented  </vt:lpstr>
      <vt:lpstr>Why influence of ‘political power’ can be good</vt:lpstr>
      <vt:lpstr>Why close ties to ‘political power’ can be bad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rsp</dc:creator>
  <cp:lastModifiedBy>Review 1 R1</cp:lastModifiedBy>
  <cp:revision>329</cp:revision>
  <dcterms:created xsi:type="dcterms:W3CDTF">2014-02-08T04:10:26Z</dcterms:created>
  <dcterms:modified xsi:type="dcterms:W3CDTF">2014-07-26T05:49:35Z</dcterms:modified>
</cp:coreProperties>
</file>