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30"/>
  </p:notesMasterIdLst>
  <p:handoutMasterIdLst>
    <p:handoutMasterId r:id="rId31"/>
  </p:handoutMasterIdLst>
  <p:sldIdLst>
    <p:sldId id="256" r:id="rId2"/>
    <p:sldId id="265" r:id="rId3"/>
    <p:sldId id="266"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0" autoAdjust="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5DB11-0C3F-416F-9298-DEE0CAD1943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DEF89DD-3B62-477B-8307-3ECA0E88AEB0}">
      <dgm:prSet/>
      <dgm:spPr>
        <a:solidFill>
          <a:srgbClr val="6699FF"/>
        </a:solidFill>
      </dgm:spPr>
      <dgm:t>
        <a:bodyPr/>
        <a:lstStyle/>
        <a:p>
          <a:r>
            <a:rPr lang="en-GB" dirty="0" smtClean="0"/>
            <a:t>Starting a business </a:t>
          </a:r>
          <a:endParaRPr lang="en-US" dirty="0"/>
        </a:p>
      </dgm:t>
    </dgm:pt>
    <dgm:pt modelId="{41F3C5D7-8E6C-4B45-9200-B816869DE2EC}" type="parTrans" cxnId="{C7C887DF-2C64-4EBE-BEF4-1384433C101D}">
      <dgm:prSet/>
      <dgm:spPr/>
      <dgm:t>
        <a:bodyPr/>
        <a:lstStyle/>
        <a:p>
          <a:endParaRPr lang="en-US">
            <a:solidFill>
              <a:schemeClr val="tx1"/>
            </a:solidFill>
          </a:endParaRPr>
        </a:p>
      </dgm:t>
    </dgm:pt>
    <dgm:pt modelId="{A9DEBD51-5C36-4680-9853-3F34590C2C9C}" type="sibTrans" cxnId="{C7C887DF-2C64-4EBE-BEF4-1384433C101D}">
      <dgm:prSet/>
      <dgm:spPr/>
      <dgm:t>
        <a:bodyPr/>
        <a:lstStyle/>
        <a:p>
          <a:endParaRPr lang="en-US">
            <a:solidFill>
              <a:schemeClr val="tx1"/>
            </a:solidFill>
          </a:endParaRPr>
        </a:p>
      </dgm:t>
    </dgm:pt>
    <dgm:pt modelId="{8498FC53-8AE4-4C5A-8313-F0257CF925AB}">
      <dgm:prSet/>
      <dgm:spPr>
        <a:solidFill>
          <a:srgbClr val="6699FF"/>
        </a:solidFill>
      </dgm:spPr>
      <dgm:t>
        <a:bodyPr/>
        <a:lstStyle/>
        <a:p>
          <a:r>
            <a:rPr lang="en-GB" dirty="0" smtClean="0"/>
            <a:t>Dealing with construction permits</a:t>
          </a:r>
          <a:endParaRPr lang="en-US" dirty="0"/>
        </a:p>
      </dgm:t>
    </dgm:pt>
    <dgm:pt modelId="{4614D93A-9D05-4A8B-8879-873980DF6EB1}" type="parTrans" cxnId="{D207E0D8-1AFC-44D4-8FFA-92E7A77EC7CD}">
      <dgm:prSet/>
      <dgm:spPr/>
      <dgm:t>
        <a:bodyPr/>
        <a:lstStyle/>
        <a:p>
          <a:endParaRPr lang="en-US">
            <a:solidFill>
              <a:schemeClr val="tx1"/>
            </a:solidFill>
          </a:endParaRPr>
        </a:p>
      </dgm:t>
    </dgm:pt>
    <dgm:pt modelId="{B31148A7-13C4-42A4-8650-55DCF9335CFF}" type="sibTrans" cxnId="{D207E0D8-1AFC-44D4-8FFA-92E7A77EC7CD}">
      <dgm:prSet/>
      <dgm:spPr/>
      <dgm:t>
        <a:bodyPr/>
        <a:lstStyle/>
        <a:p>
          <a:endParaRPr lang="en-US">
            <a:solidFill>
              <a:schemeClr val="tx1"/>
            </a:solidFill>
          </a:endParaRPr>
        </a:p>
      </dgm:t>
    </dgm:pt>
    <dgm:pt modelId="{256ECDC6-609D-4981-91B4-2E997E05CF52}">
      <dgm:prSet/>
      <dgm:spPr>
        <a:solidFill>
          <a:srgbClr val="6699FF"/>
        </a:solidFill>
      </dgm:spPr>
      <dgm:t>
        <a:bodyPr/>
        <a:lstStyle/>
        <a:p>
          <a:r>
            <a:rPr lang="en-GB" smtClean="0"/>
            <a:t>Getting electricity</a:t>
          </a:r>
          <a:endParaRPr lang="en-US" dirty="0"/>
        </a:p>
      </dgm:t>
    </dgm:pt>
    <dgm:pt modelId="{61E3C42E-F655-4BE5-8009-44FF4C936F7E}" type="parTrans" cxnId="{F13BF549-DFC8-4D51-9B39-D3323F436901}">
      <dgm:prSet/>
      <dgm:spPr/>
      <dgm:t>
        <a:bodyPr/>
        <a:lstStyle/>
        <a:p>
          <a:endParaRPr lang="en-US">
            <a:solidFill>
              <a:schemeClr val="tx1"/>
            </a:solidFill>
          </a:endParaRPr>
        </a:p>
      </dgm:t>
    </dgm:pt>
    <dgm:pt modelId="{A5F5D104-D7E9-4664-AE04-1D71C39991C8}" type="sibTrans" cxnId="{F13BF549-DFC8-4D51-9B39-D3323F436901}">
      <dgm:prSet/>
      <dgm:spPr/>
      <dgm:t>
        <a:bodyPr/>
        <a:lstStyle/>
        <a:p>
          <a:endParaRPr lang="en-US">
            <a:solidFill>
              <a:schemeClr val="tx1"/>
            </a:solidFill>
          </a:endParaRPr>
        </a:p>
      </dgm:t>
    </dgm:pt>
    <dgm:pt modelId="{F61F78E8-8430-48E4-A1BE-17CCCDC8EE7A}">
      <dgm:prSet/>
      <dgm:spPr>
        <a:solidFill>
          <a:srgbClr val="6699FF"/>
        </a:solidFill>
      </dgm:spPr>
      <dgm:t>
        <a:bodyPr/>
        <a:lstStyle/>
        <a:p>
          <a:r>
            <a:rPr lang="en-GB" smtClean="0"/>
            <a:t>Registering property</a:t>
          </a:r>
          <a:endParaRPr lang="en-US" dirty="0"/>
        </a:p>
      </dgm:t>
    </dgm:pt>
    <dgm:pt modelId="{B1A6AA60-6BE5-4DA0-8B84-70E028451321}" type="parTrans" cxnId="{F98BB5F2-754E-44AF-B323-3D178A36E32F}">
      <dgm:prSet/>
      <dgm:spPr/>
      <dgm:t>
        <a:bodyPr/>
        <a:lstStyle/>
        <a:p>
          <a:endParaRPr lang="en-US">
            <a:solidFill>
              <a:schemeClr val="tx1"/>
            </a:solidFill>
          </a:endParaRPr>
        </a:p>
      </dgm:t>
    </dgm:pt>
    <dgm:pt modelId="{FBF96E3C-0764-4FD8-9951-8E64DEEF358E}" type="sibTrans" cxnId="{F98BB5F2-754E-44AF-B323-3D178A36E32F}">
      <dgm:prSet/>
      <dgm:spPr/>
      <dgm:t>
        <a:bodyPr/>
        <a:lstStyle/>
        <a:p>
          <a:endParaRPr lang="en-US">
            <a:solidFill>
              <a:schemeClr val="tx1"/>
            </a:solidFill>
          </a:endParaRPr>
        </a:p>
      </dgm:t>
    </dgm:pt>
    <dgm:pt modelId="{CF22C652-F1A3-4292-9DF2-8500D9F76953}">
      <dgm:prSet/>
      <dgm:spPr>
        <a:solidFill>
          <a:srgbClr val="6699FF"/>
        </a:solidFill>
      </dgm:spPr>
      <dgm:t>
        <a:bodyPr/>
        <a:lstStyle/>
        <a:p>
          <a:r>
            <a:rPr lang="en-GB" smtClean="0"/>
            <a:t>Getting credit</a:t>
          </a:r>
          <a:endParaRPr lang="en-US" dirty="0"/>
        </a:p>
      </dgm:t>
    </dgm:pt>
    <dgm:pt modelId="{45B7F327-0601-4CDE-BB5E-C23D3180F022}" type="parTrans" cxnId="{04A218E0-B545-4C74-A37A-1A4D1BD300D5}">
      <dgm:prSet/>
      <dgm:spPr/>
      <dgm:t>
        <a:bodyPr/>
        <a:lstStyle/>
        <a:p>
          <a:endParaRPr lang="en-US">
            <a:solidFill>
              <a:schemeClr val="tx1"/>
            </a:solidFill>
          </a:endParaRPr>
        </a:p>
      </dgm:t>
    </dgm:pt>
    <dgm:pt modelId="{8B75FB8E-F9BA-409F-A485-6293DF168630}" type="sibTrans" cxnId="{04A218E0-B545-4C74-A37A-1A4D1BD300D5}">
      <dgm:prSet/>
      <dgm:spPr/>
      <dgm:t>
        <a:bodyPr/>
        <a:lstStyle/>
        <a:p>
          <a:endParaRPr lang="en-US">
            <a:solidFill>
              <a:schemeClr val="tx1"/>
            </a:solidFill>
          </a:endParaRPr>
        </a:p>
      </dgm:t>
    </dgm:pt>
    <dgm:pt modelId="{D5B0D8EC-2E9E-4B12-91F3-0258EA10C5E3}">
      <dgm:prSet/>
      <dgm:spPr>
        <a:solidFill>
          <a:srgbClr val="6699FF"/>
        </a:solidFill>
      </dgm:spPr>
      <dgm:t>
        <a:bodyPr/>
        <a:lstStyle/>
        <a:p>
          <a:r>
            <a:rPr lang="en-GB" smtClean="0"/>
            <a:t>Protecting minority investors</a:t>
          </a:r>
          <a:endParaRPr lang="en-US" dirty="0"/>
        </a:p>
      </dgm:t>
    </dgm:pt>
    <dgm:pt modelId="{788D1650-72DF-4A50-AEE3-275F33C6E64F}" type="parTrans" cxnId="{F781861D-9920-4C11-B7D4-3470ADB17892}">
      <dgm:prSet/>
      <dgm:spPr/>
      <dgm:t>
        <a:bodyPr/>
        <a:lstStyle/>
        <a:p>
          <a:endParaRPr lang="en-US">
            <a:solidFill>
              <a:schemeClr val="tx1"/>
            </a:solidFill>
          </a:endParaRPr>
        </a:p>
      </dgm:t>
    </dgm:pt>
    <dgm:pt modelId="{0B6538CA-FB8D-4559-B2D1-D9F448B47E25}" type="sibTrans" cxnId="{F781861D-9920-4C11-B7D4-3470ADB17892}">
      <dgm:prSet/>
      <dgm:spPr/>
      <dgm:t>
        <a:bodyPr/>
        <a:lstStyle/>
        <a:p>
          <a:endParaRPr lang="en-US">
            <a:solidFill>
              <a:schemeClr val="tx1"/>
            </a:solidFill>
          </a:endParaRPr>
        </a:p>
      </dgm:t>
    </dgm:pt>
    <dgm:pt modelId="{3FF0DC6D-1C7D-4062-855B-FDEB018BB425}">
      <dgm:prSet/>
      <dgm:spPr>
        <a:solidFill>
          <a:srgbClr val="6699FF"/>
        </a:solidFill>
      </dgm:spPr>
      <dgm:t>
        <a:bodyPr/>
        <a:lstStyle/>
        <a:p>
          <a:r>
            <a:rPr lang="en-GB" smtClean="0"/>
            <a:t>Paying taxes</a:t>
          </a:r>
          <a:endParaRPr lang="en-US" dirty="0"/>
        </a:p>
      </dgm:t>
    </dgm:pt>
    <dgm:pt modelId="{66B119DA-9E61-4F48-B454-E8A9966C3A66}" type="parTrans" cxnId="{F319FCAF-5F41-4C17-A019-793BE89669DD}">
      <dgm:prSet/>
      <dgm:spPr/>
      <dgm:t>
        <a:bodyPr/>
        <a:lstStyle/>
        <a:p>
          <a:endParaRPr lang="en-US">
            <a:solidFill>
              <a:schemeClr val="tx1"/>
            </a:solidFill>
          </a:endParaRPr>
        </a:p>
      </dgm:t>
    </dgm:pt>
    <dgm:pt modelId="{8B5090AD-B8AA-485E-81B4-CEAC6DF2DBDB}" type="sibTrans" cxnId="{F319FCAF-5F41-4C17-A019-793BE89669DD}">
      <dgm:prSet/>
      <dgm:spPr/>
      <dgm:t>
        <a:bodyPr/>
        <a:lstStyle/>
        <a:p>
          <a:endParaRPr lang="en-US">
            <a:solidFill>
              <a:schemeClr val="tx1"/>
            </a:solidFill>
          </a:endParaRPr>
        </a:p>
      </dgm:t>
    </dgm:pt>
    <dgm:pt modelId="{3D650D40-15C0-45A4-960F-807108267CD4}">
      <dgm:prSet/>
      <dgm:spPr>
        <a:solidFill>
          <a:srgbClr val="6699FF"/>
        </a:solidFill>
      </dgm:spPr>
      <dgm:t>
        <a:bodyPr/>
        <a:lstStyle/>
        <a:p>
          <a:r>
            <a:rPr lang="en-GB" smtClean="0"/>
            <a:t>Trading across borders</a:t>
          </a:r>
          <a:endParaRPr lang="en-US" dirty="0"/>
        </a:p>
      </dgm:t>
    </dgm:pt>
    <dgm:pt modelId="{D8BF70D3-BADD-42CE-A669-A8F6FA91E231}" type="parTrans" cxnId="{B47BCB51-CAAA-4D3E-8C26-8A4508E62959}">
      <dgm:prSet/>
      <dgm:spPr/>
      <dgm:t>
        <a:bodyPr/>
        <a:lstStyle/>
        <a:p>
          <a:endParaRPr lang="en-US">
            <a:solidFill>
              <a:schemeClr val="tx1"/>
            </a:solidFill>
          </a:endParaRPr>
        </a:p>
      </dgm:t>
    </dgm:pt>
    <dgm:pt modelId="{EA9D80CA-3707-41F9-8487-F54292B78D9F}" type="sibTrans" cxnId="{B47BCB51-CAAA-4D3E-8C26-8A4508E62959}">
      <dgm:prSet/>
      <dgm:spPr/>
      <dgm:t>
        <a:bodyPr/>
        <a:lstStyle/>
        <a:p>
          <a:endParaRPr lang="en-US">
            <a:solidFill>
              <a:schemeClr val="tx1"/>
            </a:solidFill>
          </a:endParaRPr>
        </a:p>
      </dgm:t>
    </dgm:pt>
    <dgm:pt modelId="{0E75F103-6BF9-4ED3-B541-592AE91183C9}">
      <dgm:prSet/>
      <dgm:spPr>
        <a:solidFill>
          <a:srgbClr val="6699FF"/>
        </a:solidFill>
      </dgm:spPr>
      <dgm:t>
        <a:bodyPr/>
        <a:lstStyle/>
        <a:p>
          <a:r>
            <a:rPr lang="en-GB" smtClean="0"/>
            <a:t>Enforcing contracts</a:t>
          </a:r>
          <a:endParaRPr lang="en-US" dirty="0"/>
        </a:p>
      </dgm:t>
    </dgm:pt>
    <dgm:pt modelId="{1CB3E4A0-7EF1-4B92-8A46-236ADCBBF503}" type="parTrans" cxnId="{14E1DA7B-06CB-4EA3-94FD-6391845A5F0E}">
      <dgm:prSet/>
      <dgm:spPr/>
      <dgm:t>
        <a:bodyPr/>
        <a:lstStyle/>
        <a:p>
          <a:endParaRPr lang="en-US">
            <a:solidFill>
              <a:schemeClr val="tx1"/>
            </a:solidFill>
          </a:endParaRPr>
        </a:p>
      </dgm:t>
    </dgm:pt>
    <dgm:pt modelId="{46653D65-F585-4C9C-A95C-745F3D511A25}" type="sibTrans" cxnId="{14E1DA7B-06CB-4EA3-94FD-6391845A5F0E}">
      <dgm:prSet/>
      <dgm:spPr/>
      <dgm:t>
        <a:bodyPr/>
        <a:lstStyle/>
        <a:p>
          <a:endParaRPr lang="en-US">
            <a:solidFill>
              <a:schemeClr val="tx1"/>
            </a:solidFill>
          </a:endParaRPr>
        </a:p>
      </dgm:t>
    </dgm:pt>
    <dgm:pt modelId="{E9F6FF61-B896-4758-BA17-DD1F02027440}">
      <dgm:prSet/>
      <dgm:spPr>
        <a:solidFill>
          <a:srgbClr val="6699FF"/>
        </a:solidFill>
      </dgm:spPr>
      <dgm:t>
        <a:bodyPr/>
        <a:lstStyle/>
        <a:p>
          <a:r>
            <a:rPr lang="en-GB" smtClean="0"/>
            <a:t>Resolving insolvency</a:t>
          </a:r>
          <a:endParaRPr lang="en-US" dirty="0"/>
        </a:p>
      </dgm:t>
    </dgm:pt>
    <dgm:pt modelId="{E3BD58D3-043C-46D9-89E2-5605BEB32FD8}" type="parTrans" cxnId="{4621F6FB-703C-4C6D-8BE7-09BDE774061D}">
      <dgm:prSet/>
      <dgm:spPr/>
      <dgm:t>
        <a:bodyPr/>
        <a:lstStyle/>
        <a:p>
          <a:endParaRPr lang="en-US">
            <a:solidFill>
              <a:schemeClr val="tx1"/>
            </a:solidFill>
          </a:endParaRPr>
        </a:p>
      </dgm:t>
    </dgm:pt>
    <dgm:pt modelId="{75BE2950-9EFD-4876-87BC-0D0B1E584589}" type="sibTrans" cxnId="{4621F6FB-703C-4C6D-8BE7-09BDE774061D}">
      <dgm:prSet/>
      <dgm:spPr/>
      <dgm:t>
        <a:bodyPr/>
        <a:lstStyle/>
        <a:p>
          <a:endParaRPr lang="en-US">
            <a:solidFill>
              <a:schemeClr val="tx1"/>
            </a:solidFill>
          </a:endParaRPr>
        </a:p>
      </dgm:t>
    </dgm:pt>
    <dgm:pt modelId="{9575CE35-5F7A-4295-BA01-54E8410784C8}" type="pres">
      <dgm:prSet presAssocID="{4665DB11-0C3F-416F-9298-DEE0CAD1943E}" presName="diagram" presStyleCnt="0">
        <dgm:presLayoutVars>
          <dgm:dir val="rev"/>
          <dgm:resizeHandles val="exact"/>
        </dgm:presLayoutVars>
      </dgm:prSet>
      <dgm:spPr/>
      <dgm:t>
        <a:bodyPr/>
        <a:lstStyle/>
        <a:p>
          <a:endParaRPr lang="en-US"/>
        </a:p>
      </dgm:t>
    </dgm:pt>
    <dgm:pt modelId="{BDDCF2D1-708F-437D-90DB-85352AABFE0F}" type="pres">
      <dgm:prSet presAssocID="{6DEF89DD-3B62-477B-8307-3ECA0E88AEB0}" presName="node" presStyleLbl="node1" presStyleIdx="0" presStyleCnt="10" custScaleX="83884" custScaleY="58427" custLinFactNeighborX="-1059" custLinFactNeighborY="3122">
        <dgm:presLayoutVars>
          <dgm:bulletEnabled val="1"/>
        </dgm:presLayoutVars>
      </dgm:prSet>
      <dgm:spPr>
        <a:prstGeom prst="roundRect">
          <a:avLst/>
        </a:prstGeom>
      </dgm:spPr>
      <dgm:t>
        <a:bodyPr/>
        <a:lstStyle/>
        <a:p>
          <a:endParaRPr lang="en-US"/>
        </a:p>
      </dgm:t>
    </dgm:pt>
    <dgm:pt modelId="{95033E6B-062D-4823-ADA8-62B494B8F005}" type="pres">
      <dgm:prSet presAssocID="{A9DEBD51-5C36-4680-9853-3F34590C2C9C}" presName="sibTrans" presStyleCnt="0"/>
      <dgm:spPr/>
    </dgm:pt>
    <dgm:pt modelId="{407F0C59-3763-4908-AF9E-9FC500779C34}" type="pres">
      <dgm:prSet presAssocID="{8498FC53-8AE4-4C5A-8313-F0257CF925AB}" presName="node" presStyleLbl="node1" presStyleIdx="1" presStyleCnt="10" custScaleX="83884" custScaleY="58427" custLinFactNeighborX="95453" custLinFactNeighborY="77858">
        <dgm:presLayoutVars>
          <dgm:bulletEnabled val="1"/>
        </dgm:presLayoutVars>
      </dgm:prSet>
      <dgm:spPr>
        <a:prstGeom prst="roundRect">
          <a:avLst/>
        </a:prstGeom>
      </dgm:spPr>
      <dgm:t>
        <a:bodyPr/>
        <a:lstStyle/>
        <a:p>
          <a:endParaRPr lang="en-US"/>
        </a:p>
      </dgm:t>
    </dgm:pt>
    <dgm:pt modelId="{23F4F944-CC89-4F79-9BEE-7C7E6B7234E8}" type="pres">
      <dgm:prSet presAssocID="{B31148A7-13C4-42A4-8650-55DCF9335CFF}" presName="sibTrans" presStyleCnt="0"/>
      <dgm:spPr/>
    </dgm:pt>
    <dgm:pt modelId="{0B4879C2-B7D2-49B5-A242-E4A85975E5AE}" type="pres">
      <dgm:prSet presAssocID="{256ECDC6-609D-4981-91B4-2E997E05CF52}" presName="node" presStyleLbl="node1" presStyleIdx="2" presStyleCnt="10" custScaleX="83884" custScaleY="58427" custLinFactNeighborX="-92477" custLinFactNeighborY="-71319">
        <dgm:presLayoutVars>
          <dgm:bulletEnabled val="1"/>
        </dgm:presLayoutVars>
      </dgm:prSet>
      <dgm:spPr>
        <a:prstGeom prst="roundRect">
          <a:avLst/>
        </a:prstGeom>
      </dgm:spPr>
      <dgm:t>
        <a:bodyPr/>
        <a:lstStyle/>
        <a:p>
          <a:endParaRPr lang="en-US"/>
        </a:p>
      </dgm:t>
    </dgm:pt>
    <dgm:pt modelId="{8D2D9C31-550B-4094-BF64-0D379722034A}" type="pres">
      <dgm:prSet presAssocID="{A5F5D104-D7E9-4664-AE04-1D71C39991C8}" presName="sibTrans" presStyleCnt="0"/>
      <dgm:spPr/>
    </dgm:pt>
    <dgm:pt modelId="{23684D49-6919-4BDD-8930-7F92A94AE988}" type="pres">
      <dgm:prSet presAssocID="{F61F78E8-8430-48E4-A1BE-17CCCDC8EE7A}" presName="node" presStyleLbl="node1" presStyleIdx="3" presStyleCnt="10" custScaleX="83884" custScaleY="58427" custLinFactNeighborX="-1762" custLinFactNeighborY="2764">
        <dgm:presLayoutVars>
          <dgm:bulletEnabled val="1"/>
        </dgm:presLayoutVars>
      </dgm:prSet>
      <dgm:spPr>
        <a:prstGeom prst="roundRect">
          <a:avLst/>
        </a:prstGeom>
      </dgm:spPr>
      <dgm:t>
        <a:bodyPr/>
        <a:lstStyle/>
        <a:p>
          <a:endParaRPr lang="en-US"/>
        </a:p>
      </dgm:t>
    </dgm:pt>
    <dgm:pt modelId="{18625ECC-07D1-4A7C-BD7D-F766439A1D6E}" type="pres">
      <dgm:prSet presAssocID="{FBF96E3C-0764-4FD8-9951-8E64DEEF358E}" presName="sibTrans" presStyleCnt="0"/>
      <dgm:spPr/>
    </dgm:pt>
    <dgm:pt modelId="{78CEF37E-9150-4ADA-ADFD-79ABF45638A5}" type="pres">
      <dgm:prSet presAssocID="{CF22C652-F1A3-4292-9DF2-8500D9F76953}" presName="node" presStyleLbl="node1" presStyleIdx="4" presStyleCnt="10" custScaleX="83884" custScaleY="58427">
        <dgm:presLayoutVars>
          <dgm:bulletEnabled val="1"/>
        </dgm:presLayoutVars>
      </dgm:prSet>
      <dgm:spPr>
        <a:prstGeom prst="roundRect">
          <a:avLst/>
        </a:prstGeom>
      </dgm:spPr>
      <dgm:t>
        <a:bodyPr/>
        <a:lstStyle/>
        <a:p>
          <a:endParaRPr lang="en-US"/>
        </a:p>
      </dgm:t>
    </dgm:pt>
    <dgm:pt modelId="{6C1CEC58-99D1-44DA-9544-497D353505A9}" type="pres">
      <dgm:prSet presAssocID="{8B75FB8E-F9BA-409F-A485-6293DF168630}" presName="sibTrans" presStyleCnt="0"/>
      <dgm:spPr/>
    </dgm:pt>
    <dgm:pt modelId="{038A2480-FC81-4BC1-B9A4-299773163A1A}" type="pres">
      <dgm:prSet presAssocID="{D5B0D8EC-2E9E-4B12-91F3-0258EA10C5E3}" presName="node" presStyleLbl="node1" presStyleIdx="5" presStyleCnt="10" custScaleX="83884" custScaleY="58427">
        <dgm:presLayoutVars>
          <dgm:bulletEnabled val="1"/>
        </dgm:presLayoutVars>
      </dgm:prSet>
      <dgm:spPr>
        <a:prstGeom prst="roundRect">
          <a:avLst/>
        </a:prstGeom>
      </dgm:spPr>
      <dgm:t>
        <a:bodyPr/>
        <a:lstStyle/>
        <a:p>
          <a:endParaRPr lang="en-US"/>
        </a:p>
      </dgm:t>
    </dgm:pt>
    <dgm:pt modelId="{0A2A006D-A216-48DB-951B-B1DD40120E49}" type="pres">
      <dgm:prSet presAssocID="{0B6538CA-FB8D-4559-B2D1-D9F448B47E25}" presName="sibTrans" presStyleCnt="0"/>
      <dgm:spPr/>
    </dgm:pt>
    <dgm:pt modelId="{80F93735-66FB-4FD3-9833-FD97E77937EA}" type="pres">
      <dgm:prSet presAssocID="{3FF0DC6D-1C7D-4062-855B-FDEB018BB425}" presName="node" presStyleLbl="node1" presStyleIdx="6" presStyleCnt="10" custScaleX="83884" custScaleY="58427">
        <dgm:presLayoutVars>
          <dgm:bulletEnabled val="1"/>
        </dgm:presLayoutVars>
      </dgm:prSet>
      <dgm:spPr>
        <a:prstGeom prst="roundRect">
          <a:avLst/>
        </a:prstGeom>
      </dgm:spPr>
      <dgm:t>
        <a:bodyPr/>
        <a:lstStyle/>
        <a:p>
          <a:endParaRPr lang="en-US"/>
        </a:p>
      </dgm:t>
    </dgm:pt>
    <dgm:pt modelId="{086712DE-8E8D-47D4-9044-DC9EC1A4B220}" type="pres">
      <dgm:prSet presAssocID="{8B5090AD-B8AA-485E-81B4-CEAC6DF2DBDB}" presName="sibTrans" presStyleCnt="0"/>
      <dgm:spPr/>
    </dgm:pt>
    <dgm:pt modelId="{D16B7DDE-F5B3-45E1-A588-A5A206A9C4B1}" type="pres">
      <dgm:prSet presAssocID="{3D650D40-15C0-45A4-960F-807108267CD4}" presName="node" presStyleLbl="node1" presStyleIdx="7" presStyleCnt="10" custScaleX="83884" custScaleY="58427">
        <dgm:presLayoutVars>
          <dgm:bulletEnabled val="1"/>
        </dgm:presLayoutVars>
      </dgm:prSet>
      <dgm:spPr>
        <a:prstGeom prst="roundRect">
          <a:avLst/>
        </a:prstGeom>
      </dgm:spPr>
      <dgm:t>
        <a:bodyPr/>
        <a:lstStyle/>
        <a:p>
          <a:endParaRPr lang="en-US"/>
        </a:p>
      </dgm:t>
    </dgm:pt>
    <dgm:pt modelId="{02346D68-EA2A-43A7-9A20-A48A45A5E7A6}" type="pres">
      <dgm:prSet presAssocID="{EA9D80CA-3707-41F9-8487-F54292B78D9F}" presName="sibTrans" presStyleCnt="0"/>
      <dgm:spPr/>
    </dgm:pt>
    <dgm:pt modelId="{0B31904D-14C3-49DA-B050-C4325BD58E11}" type="pres">
      <dgm:prSet presAssocID="{0E75F103-6BF9-4ED3-B541-592AE91183C9}" presName="node" presStyleLbl="node1" presStyleIdx="8" presStyleCnt="10" custScaleX="83884" custScaleY="58427">
        <dgm:presLayoutVars>
          <dgm:bulletEnabled val="1"/>
        </dgm:presLayoutVars>
      </dgm:prSet>
      <dgm:spPr>
        <a:prstGeom prst="roundRect">
          <a:avLst/>
        </a:prstGeom>
      </dgm:spPr>
      <dgm:t>
        <a:bodyPr/>
        <a:lstStyle/>
        <a:p>
          <a:endParaRPr lang="en-US"/>
        </a:p>
      </dgm:t>
    </dgm:pt>
    <dgm:pt modelId="{A0E003F7-A2E0-4FEE-9A5D-A9C2AD6331E3}" type="pres">
      <dgm:prSet presAssocID="{46653D65-F585-4C9C-A95C-745F3D511A25}" presName="sibTrans" presStyleCnt="0"/>
      <dgm:spPr/>
    </dgm:pt>
    <dgm:pt modelId="{3490E95E-5A1F-4A70-A71C-9DA0AA35BC53}" type="pres">
      <dgm:prSet presAssocID="{E9F6FF61-B896-4758-BA17-DD1F02027440}" presName="node" presStyleLbl="node1" presStyleIdx="9" presStyleCnt="10" custScaleX="83884" custScaleY="58427">
        <dgm:presLayoutVars>
          <dgm:bulletEnabled val="1"/>
        </dgm:presLayoutVars>
      </dgm:prSet>
      <dgm:spPr>
        <a:prstGeom prst="roundRect">
          <a:avLst/>
        </a:prstGeom>
      </dgm:spPr>
      <dgm:t>
        <a:bodyPr/>
        <a:lstStyle/>
        <a:p>
          <a:endParaRPr lang="en-US"/>
        </a:p>
      </dgm:t>
    </dgm:pt>
  </dgm:ptLst>
  <dgm:cxnLst>
    <dgm:cxn modelId="{3EE70FCF-A3D4-4A0A-850B-C0223456325B}" type="presOf" srcId="{3FF0DC6D-1C7D-4062-855B-FDEB018BB425}" destId="{80F93735-66FB-4FD3-9833-FD97E77937EA}" srcOrd="0" destOrd="0" presId="urn:microsoft.com/office/officeart/2005/8/layout/default"/>
    <dgm:cxn modelId="{459DBA2A-0538-4005-933A-914C43FDB89E}" type="presOf" srcId="{8498FC53-8AE4-4C5A-8313-F0257CF925AB}" destId="{407F0C59-3763-4908-AF9E-9FC500779C34}" srcOrd="0" destOrd="0" presId="urn:microsoft.com/office/officeart/2005/8/layout/default"/>
    <dgm:cxn modelId="{D207E0D8-1AFC-44D4-8FFA-92E7A77EC7CD}" srcId="{4665DB11-0C3F-416F-9298-DEE0CAD1943E}" destId="{8498FC53-8AE4-4C5A-8313-F0257CF925AB}" srcOrd="1" destOrd="0" parTransId="{4614D93A-9D05-4A8B-8879-873980DF6EB1}" sibTransId="{B31148A7-13C4-42A4-8650-55DCF9335CFF}"/>
    <dgm:cxn modelId="{E1F38215-8CDE-453C-B19B-8BE1FB9F1CBF}" type="presOf" srcId="{3D650D40-15C0-45A4-960F-807108267CD4}" destId="{D16B7DDE-F5B3-45E1-A588-A5A206A9C4B1}" srcOrd="0" destOrd="0" presId="urn:microsoft.com/office/officeart/2005/8/layout/default"/>
    <dgm:cxn modelId="{84735F9B-01EE-41FD-BD4C-8582FD42E536}" type="presOf" srcId="{F61F78E8-8430-48E4-A1BE-17CCCDC8EE7A}" destId="{23684D49-6919-4BDD-8930-7F92A94AE988}" srcOrd="0" destOrd="0" presId="urn:microsoft.com/office/officeart/2005/8/layout/default"/>
    <dgm:cxn modelId="{B47BCB51-CAAA-4D3E-8C26-8A4508E62959}" srcId="{4665DB11-0C3F-416F-9298-DEE0CAD1943E}" destId="{3D650D40-15C0-45A4-960F-807108267CD4}" srcOrd="7" destOrd="0" parTransId="{D8BF70D3-BADD-42CE-A669-A8F6FA91E231}" sibTransId="{EA9D80CA-3707-41F9-8487-F54292B78D9F}"/>
    <dgm:cxn modelId="{04A218E0-B545-4C74-A37A-1A4D1BD300D5}" srcId="{4665DB11-0C3F-416F-9298-DEE0CAD1943E}" destId="{CF22C652-F1A3-4292-9DF2-8500D9F76953}" srcOrd="4" destOrd="0" parTransId="{45B7F327-0601-4CDE-BB5E-C23D3180F022}" sibTransId="{8B75FB8E-F9BA-409F-A485-6293DF168630}"/>
    <dgm:cxn modelId="{4621F6FB-703C-4C6D-8BE7-09BDE774061D}" srcId="{4665DB11-0C3F-416F-9298-DEE0CAD1943E}" destId="{E9F6FF61-B896-4758-BA17-DD1F02027440}" srcOrd="9" destOrd="0" parTransId="{E3BD58D3-043C-46D9-89E2-5605BEB32FD8}" sibTransId="{75BE2950-9EFD-4876-87BC-0D0B1E584589}"/>
    <dgm:cxn modelId="{F319FCAF-5F41-4C17-A019-793BE89669DD}" srcId="{4665DB11-0C3F-416F-9298-DEE0CAD1943E}" destId="{3FF0DC6D-1C7D-4062-855B-FDEB018BB425}" srcOrd="6" destOrd="0" parTransId="{66B119DA-9E61-4F48-B454-E8A9966C3A66}" sibTransId="{8B5090AD-B8AA-485E-81B4-CEAC6DF2DBDB}"/>
    <dgm:cxn modelId="{C7C887DF-2C64-4EBE-BEF4-1384433C101D}" srcId="{4665DB11-0C3F-416F-9298-DEE0CAD1943E}" destId="{6DEF89DD-3B62-477B-8307-3ECA0E88AEB0}" srcOrd="0" destOrd="0" parTransId="{41F3C5D7-8E6C-4B45-9200-B816869DE2EC}" sibTransId="{A9DEBD51-5C36-4680-9853-3F34590C2C9C}"/>
    <dgm:cxn modelId="{36274F6F-F817-4789-977F-944E8B3E96C5}" type="presOf" srcId="{4665DB11-0C3F-416F-9298-DEE0CAD1943E}" destId="{9575CE35-5F7A-4295-BA01-54E8410784C8}" srcOrd="0" destOrd="0" presId="urn:microsoft.com/office/officeart/2005/8/layout/default"/>
    <dgm:cxn modelId="{F781861D-9920-4C11-B7D4-3470ADB17892}" srcId="{4665DB11-0C3F-416F-9298-DEE0CAD1943E}" destId="{D5B0D8EC-2E9E-4B12-91F3-0258EA10C5E3}" srcOrd="5" destOrd="0" parTransId="{788D1650-72DF-4A50-AEE3-275F33C6E64F}" sibTransId="{0B6538CA-FB8D-4559-B2D1-D9F448B47E25}"/>
    <dgm:cxn modelId="{7F18FC73-DB4C-49EA-8B3F-625223D118FE}" type="presOf" srcId="{256ECDC6-609D-4981-91B4-2E997E05CF52}" destId="{0B4879C2-B7D2-49B5-A242-E4A85975E5AE}" srcOrd="0" destOrd="0" presId="urn:microsoft.com/office/officeart/2005/8/layout/default"/>
    <dgm:cxn modelId="{128C646F-CCE4-4C4E-8F5A-736A1B29C479}" type="presOf" srcId="{CF22C652-F1A3-4292-9DF2-8500D9F76953}" destId="{78CEF37E-9150-4ADA-ADFD-79ABF45638A5}" srcOrd="0" destOrd="0" presId="urn:microsoft.com/office/officeart/2005/8/layout/default"/>
    <dgm:cxn modelId="{090C043C-785B-4E5E-A106-C3837AE2E238}" type="presOf" srcId="{E9F6FF61-B896-4758-BA17-DD1F02027440}" destId="{3490E95E-5A1F-4A70-A71C-9DA0AA35BC53}" srcOrd="0" destOrd="0" presId="urn:microsoft.com/office/officeart/2005/8/layout/default"/>
    <dgm:cxn modelId="{7177B180-DD26-4921-BC18-6AD20F04421D}" type="presOf" srcId="{6DEF89DD-3B62-477B-8307-3ECA0E88AEB0}" destId="{BDDCF2D1-708F-437D-90DB-85352AABFE0F}" srcOrd="0" destOrd="0" presId="urn:microsoft.com/office/officeart/2005/8/layout/default"/>
    <dgm:cxn modelId="{F98BB5F2-754E-44AF-B323-3D178A36E32F}" srcId="{4665DB11-0C3F-416F-9298-DEE0CAD1943E}" destId="{F61F78E8-8430-48E4-A1BE-17CCCDC8EE7A}" srcOrd="3" destOrd="0" parTransId="{B1A6AA60-6BE5-4DA0-8B84-70E028451321}" sibTransId="{FBF96E3C-0764-4FD8-9951-8E64DEEF358E}"/>
    <dgm:cxn modelId="{3E39A6F9-20AB-4A9B-92F4-5DF1B450B776}" type="presOf" srcId="{D5B0D8EC-2E9E-4B12-91F3-0258EA10C5E3}" destId="{038A2480-FC81-4BC1-B9A4-299773163A1A}" srcOrd="0" destOrd="0" presId="urn:microsoft.com/office/officeart/2005/8/layout/default"/>
    <dgm:cxn modelId="{D8E41B59-B2DE-429E-B590-E50D893D7917}" type="presOf" srcId="{0E75F103-6BF9-4ED3-B541-592AE91183C9}" destId="{0B31904D-14C3-49DA-B050-C4325BD58E11}" srcOrd="0" destOrd="0" presId="urn:microsoft.com/office/officeart/2005/8/layout/default"/>
    <dgm:cxn modelId="{14E1DA7B-06CB-4EA3-94FD-6391845A5F0E}" srcId="{4665DB11-0C3F-416F-9298-DEE0CAD1943E}" destId="{0E75F103-6BF9-4ED3-B541-592AE91183C9}" srcOrd="8" destOrd="0" parTransId="{1CB3E4A0-7EF1-4B92-8A46-236ADCBBF503}" sibTransId="{46653D65-F585-4C9C-A95C-745F3D511A25}"/>
    <dgm:cxn modelId="{F13BF549-DFC8-4D51-9B39-D3323F436901}" srcId="{4665DB11-0C3F-416F-9298-DEE0CAD1943E}" destId="{256ECDC6-609D-4981-91B4-2E997E05CF52}" srcOrd="2" destOrd="0" parTransId="{61E3C42E-F655-4BE5-8009-44FF4C936F7E}" sibTransId="{A5F5D104-D7E9-4664-AE04-1D71C39991C8}"/>
    <dgm:cxn modelId="{491BBA82-2F4E-4A96-9CDF-CC05EFABC938}" type="presParOf" srcId="{9575CE35-5F7A-4295-BA01-54E8410784C8}" destId="{BDDCF2D1-708F-437D-90DB-85352AABFE0F}" srcOrd="0" destOrd="0" presId="urn:microsoft.com/office/officeart/2005/8/layout/default"/>
    <dgm:cxn modelId="{2EA7FAA4-2DEB-49FD-BC75-7A5E6C673E07}" type="presParOf" srcId="{9575CE35-5F7A-4295-BA01-54E8410784C8}" destId="{95033E6B-062D-4823-ADA8-62B494B8F005}" srcOrd="1" destOrd="0" presId="urn:microsoft.com/office/officeart/2005/8/layout/default"/>
    <dgm:cxn modelId="{E6DA3D51-CE0F-4B5C-A9D9-B23487838C88}" type="presParOf" srcId="{9575CE35-5F7A-4295-BA01-54E8410784C8}" destId="{407F0C59-3763-4908-AF9E-9FC500779C34}" srcOrd="2" destOrd="0" presId="urn:microsoft.com/office/officeart/2005/8/layout/default"/>
    <dgm:cxn modelId="{8EEB5963-75EB-41B9-A41C-CE7879ACD8BA}" type="presParOf" srcId="{9575CE35-5F7A-4295-BA01-54E8410784C8}" destId="{23F4F944-CC89-4F79-9BEE-7C7E6B7234E8}" srcOrd="3" destOrd="0" presId="urn:microsoft.com/office/officeart/2005/8/layout/default"/>
    <dgm:cxn modelId="{13701E1C-CC4F-4E1D-9A81-EC09F598362E}" type="presParOf" srcId="{9575CE35-5F7A-4295-BA01-54E8410784C8}" destId="{0B4879C2-B7D2-49B5-A242-E4A85975E5AE}" srcOrd="4" destOrd="0" presId="urn:microsoft.com/office/officeart/2005/8/layout/default"/>
    <dgm:cxn modelId="{03F65CA9-81FE-4C62-8668-81A4135DC3D6}" type="presParOf" srcId="{9575CE35-5F7A-4295-BA01-54E8410784C8}" destId="{8D2D9C31-550B-4094-BF64-0D379722034A}" srcOrd="5" destOrd="0" presId="urn:microsoft.com/office/officeart/2005/8/layout/default"/>
    <dgm:cxn modelId="{620D97E4-756A-4BB4-843B-589A2BB648B5}" type="presParOf" srcId="{9575CE35-5F7A-4295-BA01-54E8410784C8}" destId="{23684D49-6919-4BDD-8930-7F92A94AE988}" srcOrd="6" destOrd="0" presId="urn:microsoft.com/office/officeart/2005/8/layout/default"/>
    <dgm:cxn modelId="{93DF0A92-AECA-4C53-9671-D1136BFCC0DB}" type="presParOf" srcId="{9575CE35-5F7A-4295-BA01-54E8410784C8}" destId="{18625ECC-07D1-4A7C-BD7D-F766439A1D6E}" srcOrd="7" destOrd="0" presId="urn:microsoft.com/office/officeart/2005/8/layout/default"/>
    <dgm:cxn modelId="{FD0D9B89-25AD-4868-AA7C-D395BA78A7D0}" type="presParOf" srcId="{9575CE35-5F7A-4295-BA01-54E8410784C8}" destId="{78CEF37E-9150-4ADA-ADFD-79ABF45638A5}" srcOrd="8" destOrd="0" presId="urn:microsoft.com/office/officeart/2005/8/layout/default"/>
    <dgm:cxn modelId="{0554523F-CD27-43D4-AE6C-5B9494E21FA3}" type="presParOf" srcId="{9575CE35-5F7A-4295-BA01-54E8410784C8}" destId="{6C1CEC58-99D1-44DA-9544-497D353505A9}" srcOrd="9" destOrd="0" presId="urn:microsoft.com/office/officeart/2005/8/layout/default"/>
    <dgm:cxn modelId="{6F60E733-9857-48BB-9B73-DD40E0055ACA}" type="presParOf" srcId="{9575CE35-5F7A-4295-BA01-54E8410784C8}" destId="{038A2480-FC81-4BC1-B9A4-299773163A1A}" srcOrd="10" destOrd="0" presId="urn:microsoft.com/office/officeart/2005/8/layout/default"/>
    <dgm:cxn modelId="{01C985A8-79CC-4E56-8F80-E60C8C1BD904}" type="presParOf" srcId="{9575CE35-5F7A-4295-BA01-54E8410784C8}" destId="{0A2A006D-A216-48DB-951B-B1DD40120E49}" srcOrd="11" destOrd="0" presId="urn:microsoft.com/office/officeart/2005/8/layout/default"/>
    <dgm:cxn modelId="{9166F847-FDF0-44C0-B164-DBB3DA2DED29}" type="presParOf" srcId="{9575CE35-5F7A-4295-BA01-54E8410784C8}" destId="{80F93735-66FB-4FD3-9833-FD97E77937EA}" srcOrd="12" destOrd="0" presId="urn:microsoft.com/office/officeart/2005/8/layout/default"/>
    <dgm:cxn modelId="{911F717B-4ACA-4300-9BAD-452A71A0D402}" type="presParOf" srcId="{9575CE35-5F7A-4295-BA01-54E8410784C8}" destId="{086712DE-8E8D-47D4-9044-DC9EC1A4B220}" srcOrd="13" destOrd="0" presId="urn:microsoft.com/office/officeart/2005/8/layout/default"/>
    <dgm:cxn modelId="{B3D05C79-35BF-4A3E-917C-3938E0EB69F1}" type="presParOf" srcId="{9575CE35-5F7A-4295-BA01-54E8410784C8}" destId="{D16B7DDE-F5B3-45E1-A588-A5A206A9C4B1}" srcOrd="14" destOrd="0" presId="urn:microsoft.com/office/officeart/2005/8/layout/default"/>
    <dgm:cxn modelId="{60B97C5F-5D05-46CC-AB51-60001C7A865D}" type="presParOf" srcId="{9575CE35-5F7A-4295-BA01-54E8410784C8}" destId="{02346D68-EA2A-43A7-9A20-A48A45A5E7A6}" srcOrd="15" destOrd="0" presId="urn:microsoft.com/office/officeart/2005/8/layout/default"/>
    <dgm:cxn modelId="{DAC221CC-7E52-47BD-9E50-F3094C16F5C3}" type="presParOf" srcId="{9575CE35-5F7A-4295-BA01-54E8410784C8}" destId="{0B31904D-14C3-49DA-B050-C4325BD58E11}" srcOrd="16" destOrd="0" presId="urn:microsoft.com/office/officeart/2005/8/layout/default"/>
    <dgm:cxn modelId="{BB18A5E3-2B84-4461-B2DA-560F565A3228}" type="presParOf" srcId="{9575CE35-5F7A-4295-BA01-54E8410784C8}" destId="{A0E003F7-A2E0-4FEE-9A5D-A9C2AD6331E3}" srcOrd="17" destOrd="0" presId="urn:microsoft.com/office/officeart/2005/8/layout/default"/>
    <dgm:cxn modelId="{CE5A6246-6B52-4339-B793-663E5BD18AAC}" type="presParOf" srcId="{9575CE35-5F7A-4295-BA01-54E8410784C8}" destId="{3490E95E-5A1F-4A70-A71C-9DA0AA35BC5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C70CA-1F15-47AF-B3CF-F7204F7F9FA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4CF8F9C-B1F8-4321-AD7D-BB3C2CE11EBD}">
      <dgm:prSet phldrT="[Text]"/>
      <dgm:spPr>
        <a:solidFill>
          <a:srgbClr val="6699FF"/>
        </a:solidFill>
      </dgm:spPr>
      <dgm:t>
        <a:bodyPr/>
        <a:lstStyle/>
        <a:p>
          <a:r>
            <a:rPr lang="en-GB" dirty="0" smtClean="0"/>
            <a:t>Affordability Index</a:t>
          </a:r>
          <a:endParaRPr lang="en-US" dirty="0"/>
        </a:p>
      </dgm:t>
    </dgm:pt>
    <dgm:pt modelId="{0F0FE5FC-E1A8-4BC3-99F7-03501DE192E8}" type="parTrans" cxnId="{DEF7DD99-6A6B-4772-A188-723D2FDE4346}">
      <dgm:prSet/>
      <dgm:spPr/>
      <dgm:t>
        <a:bodyPr/>
        <a:lstStyle/>
        <a:p>
          <a:endParaRPr lang="en-US"/>
        </a:p>
      </dgm:t>
    </dgm:pt>
    <dgm:pt modelId="{B9C9D451-4BB9-4039-8353-5110A50FCAB4}" type="sibTrans" cxnId="{DEF7DD99-6A6B-4772-A188-723D2FDE4346}">
      <dgm:prSet/>
      <dgm:spPr/>
      <dgm:t>
        <a:bodyPr/>
        <a:lstStyle/>
        <a:p>
          <a:endParaRPr lang="en-US"/>
        </a:p>
      </dgm:t>
    </dgm:pt>
    <dgm:pt modelId="{A48C9E6D-AB89-4A51-BB89-2F7A2F2BC47F}">
      <dgm:prSet phldrT="[Text]"/>
      <dgm:spPr>
        <a:solidFill>
          <a:srgbClr val="6699FF"/>
        </a:solidFill>
      </dgm:spPr>
      <dgm:t>
        <a:bodyPr/>
        <a:lstStyle/>
        <a:p>
          <a:r>
            <a:rPr lang="en-GB" dirty="0" smtClean="0"/>
            <a:t>Infrastructure sub-index</a:t>
          </a:r>
          <a:endParaRPr lang="en-US" dirty="0"/>
        </a:p>
      </dgm:t>
    </dgm:pt>
    <dgm:pt modelId="{BF3A4FD5-C1CC-46E0-90D9-EEE0D4362426}" type="parTrans" cxnId="{48C4BE24-564F-48A6-8B00-F30CC2A1FEA3}">
      <dgm:prSet/>
      <dgm:spPr/>
      <dgm:t>
        <a:bodyPr/>
        <a:lstStyle/>
        <a:p>
          <a:endParaRPr lang="en-US"/>
        </a:p>
      </dgm:t>
    </dgm:pt>
    <dgm:pt modelId="{192B18A3-6DF4-4BFB-94D1-E9DC4591600D}" type="sibTrans" cxnId="{48C4BE24-564F-48A6-8B00-F30CC2A1FEA3}">
      <dgm:prSet/>
      <dgm:spPr/>
      <dgm:t>
        <a:bodyPr/>
        <a:lstStyle/>
        <a:p>
          <a:endParaRPr lang="en-US"/>
        </a:p>
      </dgm:t>
    </dgm:pt>
    <dgm:pt modelId="{8020D38F-36D2-4D41-938A-88DD82B841DE}">
      <dgm:prSet phldrT="[Text]"/>
      <dgm:spPr>
        <a:solidFill>
          <a:srgbClr val="6699FF"/>
        </a:solidFill>
      </dgm:spPr>
      <dgm:t>
        <a:bodyPr/>
        <a:lstStyle/>
        <a:p>
          <a:r>
            <a:rPr lang="en-GB" dirty="0" smtClean="0"/>
            <a:t>Access sub-index</a:t>
          </a:r>
          <a:endParaRPr lang="en-US" dirty="0"/>
        </a:p>
      </dgm:t>
    </dgm:pt>
    <dgm:pt modelId="{239A4C77-949F-4496-B1E7-E70416E7FBBD}" type="sibTrans" cxnId="{374B871B-AB45-48F3-BDF0-3D225BBF72FE}">
      <dgm:prSet/>
      <dgm:spPr/>
      <dgm:t>
        <a:bodyPr/>
        <a:lstStyle/>
        <a:p>
          <a:endParaRPr lang="en-US"/>
        </a:p>
      </dgm:t>
    </dgm:pt>
    <dgm:pt modelId="{4FF4D929-230D-4C2F-8357-8DC82F375D51}" type="parTrans" cxnId="{374B871B-AB45-48F3-BDF0-3D225BBF72FE}">
      <dgm:prSet/>
      <dgm:spPr/>
      <dgm:t>
        <a:bodyPr/>
        <a:lstStyle/>
        <a:p>
          <a:endParaRPr lang="en-US"/>
        </a:p>
      </dgm:t>
    </dgm:pt>
    <dgm:pt modelId="{E50F76F2-D9E6-4A5F-8100-0F2B423C870C}" type="pres">
      <dgm:prSet presAssocID="{105C70CA-1F15-47AF-B3CF-F7204F7F9FA5}" presName="mainComposite" presStyleCnt="0">
        <dgm:presLayoutVars>
          <dgm:chPref val="1"/>
          <dgm:dir/>
          <dgm:animOne val="branch"/>
          <dgm:animLvl val="lvl"/>
          <dgm:resizeHandles val="exact"/>
        </dgm:presLayoutVars>
      </dgm:prSet>
      <dgm:spPr/>
      <dgm:t>
        <a:bodyPr/>
        <a:lstStyle/>
        <a:p>
          <a:endParaRPr lang="en-US"/>
        </a:p>
      </dgm:t>
    </dgm:pt>
    <dgm:pt modelId="{0D614779-2AA7-4BE3-BB48-70694F5D6961}" type="pres">
      <dgm:prSet presAssocID="{105C70CA-1F15-47AF-B3CF-F7204F7F9FA5}" presName="hierFlow" presStyleCnt="0"/>
      <dgm:spPr/>
    </dgm:pt>
    <dgm:pt modelId="{ACCC6158-B066-4A9F-A7E7-4108DC7A65C3}" type="pres">
      <dgm:prSet presAssocID="{105C70CA-1F15-47AF-B3CF-F7204F7F9FA5}" presName="hierChild1" presStyleCnt="0">
        <dgm:presLayoutVars>
          <dgm:chPref val="1"/>
          <dgm:animOne val="branch"/>
          <dgm:animLvl val="lvl"/>
        </dgm:presLayoutVars>
      </dgm:prSet>
      <dgm:spPr/>
    </dgm:pt>
    <dgm:pt modelId="{2396EA63-C876-4D21-AC0C-4F909887BB45}" type="pres">
      <dgm:prSet presAssocID="{24CF8F9C-B1F8-4321-AD7D-BB3C2CE11EBD}" presName="Name17" presStyleCnt="0"/>
      <dgm:spPr/>
    </dgm:pt>
    <dgm:pt modelId="{18746D22-C4DD-4E9C-963F-868D60CAA86F}" type="pres">
      <dgm:prSet presAssocID="{24CF8F9C-B1F8-4321-AD7D-BB3C2CE11EBD}" presName="level1Shape" presStyleLbl="node0" presStyleIdx="0" presStyleCnt="1">
        <dgm:presLayoutVars>
          <dgm:chPref val="3"/>
        </dgm:presLayoutVars>
      </dgm:prSet>
      <dgm:spPr/>
      <dgm:t>
        <a:bodyPr/>
        <a:lstStyle/>
        <a:p>
          <a:endParaRPr lang="en-US"/>
        </a:p>
      </dgm:t>
    </dgm:pt>
    <dgm:pt modelId="{D9E5E7DC-6302-4771-A71D-2B9F1441DFFC}" type="pres">
      <dgm:prSet presAssocID="{24CF8F9C-B1F8-4321-AD7D-BB3C2CE11EBD}" presName="hierChild2" presStyleCnt="0"/>
      <dgm:spPr/>
    </dgm:pt>
    <dgm:pt modelId="{C2F57B69-C283-421E-8B28-71544F653C39}" type="pres">
      <dgm:prSet presAssocID="{BF3A4FD5-C1CC-46E0-90D9-EEE0D4362426}" presName="Name25" presStyleLbl="parChTrans1D2" presStyleIdx="0" presStyleCnt="2"/>
      <dgm:spPr/>
      <dgm:t>
        <a:bodyPr/>
        <a:lstStyle/>
        <a:p>
          <a:endParaRPr lang="en-US"/>
        </a:p>
      </dgm:t>
    </dgm:pt>
    <dgm:pt modelId="{766C4318-C6DB-4A48-9B6F-6F2C0FD1A311}" type="pres">
      <dgm:prSet presAssocID="{BF3A4FD5-C1CC-46E0-90D9-EEE0D4362426}" presName="connTx" presStyleLbl="parChTrans1D2" presStyleIdx="0" presStyleCnt="2"/>
      <dgm:spPr/>
      <dgm:t>
        <a:bodyPr/>
        <a:lstStyle/>
        <a:p>
          <a:endParaRPr lang="en-US"/>
        </a:p>
      </dgm:t>
    </dgm:pt>
    <dgm:pt modelId="{53100D66-5091-486E-B70C-22AD3D2426BD}" type="pres">
      <dgm:prSet presAssocID="{A48C9E6D-AB89-4A51-BB89-2F7A2F2BC47F}" presName="Name30" presStyleCnt="0"/>
      <dgm:spPr/>
    </dgm:pt>
    <dgm:pt modelId="{00D25055-BA04-449B-978B-BB7CC454A3A0}" type="pres">
      <dgm:prSet presAssocID="{A48C9E6D-AB89-4A51-BB89-2F7A2F2BC47F}" presName="level2Shape" presStyleLbl="node2" presStyleIdx="0" presStyleCnt="2"/>
      <dgm:spPr/>
      <dgm:t>
        <a:bodyPr/>
        <a:lstStyle/>
        <a:p>
          <a:endParaRPr lang="en-US"/>
        </a:p>
      </dgm:t>
    </dgm:pt>
    <dgm:pt modelId="{0FA553A4-1D21-451B-BDF0-65CE57136F42}" type="pres">
      <dgm:prSet presAssocID="{A48C9E6D-AB89-4A51-BB89-2F7A2F2BC47F}" presName="hierChild3" presStyleCnt="0"/>
      <dgm:spPr/>
    </dgm:pt>
    <dgm:pt modelId="{0D28DE94-78FA-4925-A5D7-9841DB98B2A3}" type="pres">
      <dgm:prSet presAssocID="{4FF4D929-230D-4C2F-8357-8DC82F375D51}" presName="Name25" presStyleLbl="parChTrans1D2" presStyleIdx="1" presStyleCnt="2"/>
      <dgm:spPr/>
      <dgm:t>
        <a:bodyPr/>
        <a:lstStyle/>
        <a:p>
          <a:endParaRPr lang="en-US"/>
        </a:p>
      </dgm:t>
    </dgm:pt>
    <dgm:pt modelId="{4399029D-B00E-4C17-9F0D-0D59BEEDABB0}" type="pres">
      <dgm:prSet presAssocID="{4FF4D929-230D-4C2F-8357-8DC82F375D51}" presName="connTx" presStyleLbl="parChTrans1D2" presStyleIdx="1" presStyleCnt="2"/>
      <dgm:spPr/>
      <dgm:t>
        <a:bodyPr/>
        <a:lstStyle/>
        <a:p>
          <a:endParaRPr lang="en-US"/>
        </a:p>
      </dgm:t>
    </dgm:pt>
    <dgm:pt modelId="{50A6339A-64CD-4AC7-93B4-E3CF3CC8B2F1}" type="pres">
      <dgm:prSet presAssocID="{8020D38F-36D2-4D41-938A-88DD82B841DE}" presName="Name30" presStyleCnt="0"/>
      <dgm:spPr/>
    </dgm:pt>
    <dgm:pt modelId="{AB6031E5-FDDB-4540-95CF-6A74236CB394}" type="pres">
      <dgm:prSet presAssocID="{8020D38F-36D2-4D41-938A-88DD82B841DE}" presName="level2Shape" presStyleLbl="node2" presStyleIdx="1" presStyleCnt="2" custLinFactNeighborX="-1817" custLinFactNeighborY="3410"/>
      <dgm:spPr/>
      <dgm:t>
        <a:bodyPr/>
        <a:lstStyle/>
        <a:p>
          <a:endParaRPr lang="en-US"/>
        </a:p>
      </dgm:t>
    </dgm:pt>
    <dgm:pt modelId="{8EE01896-807B-4A3F-A7A9-A6A4EAF8C840}" type="pres">
      <dgm:prSet presAssocID="{8020D38F-36D2-4D41-938A-88DD82B841DE}" presName="hierChild3" presStyleCnt="0"/>
      <dgm:spPr/>
    </dgm:pt>
    <dgm:pt modelId="{76F47C04-03EA-47A5-8E3F-46BB213CC672}" type="pres">
      <dgm:prSet presAssocID="{105C70CA-1F15-47AF-B3CF-F7204F7F9FA5}" presName="bgShapesFlow" presStyleCnt="0"/>
      <dgm:spPr/>
    </dgm:pt>
  </dgm:ptLst>
  <dgm:cxnLst>
    <dgm:cxn modelId="{92057203-3A7B-46D6-AF39-2E324FD47618}" type="presOf" srcId="{4FF4D929-230D-4C2F-8357-8DC82F375D51}" destId="{0D28DE94-78FA-4925-A5D7-9841DB98B2A3}" srcOrd="0" destOrd="0" presId="urn:microsoft.com/office/officeart/2005/8/layout/hierarchy5"/>
    <dgm:cxn modelId="{374B871B-AB45-48F3-BDF0-3D225BBF72FE}" srcId="{24CF8F9C-B1F8-4321-AD7D-BB3C2CE11EBD}" destId="{8020D38F-36D2-4D41-938A-88DD82B841DE}" srcOrd="1" destOrd="0" parTransId="{4FF4D929-230D-4C2F-8357-8DC82F375D51}" sibTransId="{239A4C77-949F-4496-B1E7-E70416E7FBBD}"/>
    <dgm:cxn modelId="{1806E354-5C13-49A2-B983-A19CEB02A1F9}" type="presOf" srcId="{A48C9E6D-AB89-4A51-BB89-2F7A2F2BC47F}" destId="{00D25055-BA04-449B-978B-BB7CC454A3A0}" srcOrd="0" destOrd="0" presId="urn:microsoft.com/office/officeart/2005/8/layout/hierarchy5"/>
    <dgm:cxn modelId="{3FFE0C8F-5F1D-40B3-94BD-45744C0EBCD4}" type="presOf" srcId="{24CF8F9C-B1F8-4321-AD7D-BB3C2CE11EBD}" destId="{18746D22-C4DD-4E9C-963F-868D60CAA86F}" srcOrd="0" destOrd="0" presId="urn:microsoft.com/office/officeart/2005/8/layout/hierarchy5"/>
    <dgm:cxn modelId="{9D7978B7-F008-45F3-8A42-183B5FD4B0E5}" type="presOf" srcId="{8020D38F-36D2-4D41-938A-88DD82B841DE}" destId="{AB6031E5-FDDB-4540-95CF-6A74236CB394}" srcOrd="0" destOrd="0" presId="urn:microsoft.com/office/officeart/2005/8/layout/hierarchy5"/>
    <dgm:cxn modelId="{48C4BE24-564F-48A6-8B00-F30CC2A1FEA3}" srcId="{24CF8F9C-B1F8-4321-AD7D-BB3C2CE11EBD}" destId="{A48C9E6D-AB89-4A51-BB89-2F7A2F2BC47F}" srcOrd="0" destOrd="0" parTransId="{BF3A4FD5-C1CC-46E0-90D9-EEE0D4362426}" sibTransId="{192B18A3-6DF4-4BFB-94D1-E9DC4591600D}"/>
    <dgm:cxn modelId="{7E2CC7BF-2476-4A3C-B8C5-50510D8B03DF}" type="presOf" srcId="{4FF4D929-230D-4C2F-8357-8DC82F375D51}" destId="{4399029D-B00E-4C17-9F0D-0D59BEEDABB0}" srcOrd="1" destOrd="0" presId="urn:microsoft.com/office/officeart/2005/8/layout/hierarchy5"/>
    <dgm:cxn modelId="{7DA7CCAF-BC72-4A88-8DC0-445B0CEBCCEF}" type="presOf" srcId="{BF3A4FD5-C1CC-46E0-90D9-EEE0D4362426}" destId="{C2F57B69-C283-421E-8B28-71544F653C39}" srcOrd="0" destOrd="0" presId="urn:microsoft.com/office/officeart/2005/8/layout/hierarchy5"/>
    <dgm:cxn modelId="{93AB2889-F8C3-4015-997A-2C260FA41962}" type="presOf" srcId="{105C70CA-1F15-47AF-B3CF-F7204F7F9FA5}" destId="{E50F76F2-D9E6-4A5F-8100-0F2B423C870C}" srcOrd="0" destOrd="0" presId="urn:microsoft.com/office/officeart/2005/8/layout/hierarchy5"/>
    <dgm:cxn modelId="{173C0D0A-C2C4-4338-B4DF-C7CD0C1DE9FC}" type="presOf" srcId="{BF3A4FD5-C1CC-46E0-90D9-EEE0D4362426}" destId="{766C4318-C6DB-4A48-9B6F-6F2C0FD1A311}" srcOrd="1" destOrd="0" presId="urn:microsoft.com/office/officeart/2005/8/layout/hierarchy5"/>
    <dgm:cxn modelId="{DEF7DD99-6A6B-4772-A188-723D2FDE4346}" srcId="{105C70CA-1F15-47AF-B3CF-F7204F7F9FA5}" destId="{24CF8F9C-B1F8-4321-AD7D-BB3C2CE11EBD}" srcOrd="0" destOrd="0" parTransId="{0F0FE5FC-E1A8-4BC3-99F7-03501DE192E8}" sibTransId="{B9C9D451-4BB9-4039-8353-5110A50FCAB4}"/>
    <dgm:cxn modelId="{145EF405-8902-4621-B1E2-6AAC8EB1DEB9}" type="presParOf" srcId="{E50F76F2-D9E6-4A5F-8100-0F2B423C870C}" destId="{0D614779-2AA7-4BE3-BB48-70694F5D6961}" srcOrd="0" destOrd="0" presId="urn:microsoft.com/office/officeart/2005/8/layout/hierarchy5"/>
    <dgm:cxn modelId="{6ADDD38F-B3CE-4A57-B79A-606BE4117A9D}" type="presParOf" srcId="{0D614779-2AA7-4BE3-BB48-70694F5D6961}" destId="{ACCC6158-B066-4A9F-A7E7-4108DC7A65C3}" srcOrd="0" destOrd="0" presId="urn:microsoft.com/office/officeart/2005/8/layout/hierarchy5"/>
    <dgm:cxn modelId="{6CF5894B-FA81-4724-8FCB-7E79770E0A98}" type="presParOf" srcId="{ACCC6158-B066-4A9F-A7E7-4108DC7A65C3}" destId="{2396EA63-C876-4D21-AC0C-4F909887BB45}" srcOrd="0" destOrd="0" presId="urn:microsoft.com/office/officeart/2005/8/layout/hierarchy5"/>
    <dgm:cxn modelId="{F07DA02C-DFA5-402D-8154-862F8D116E1A}" type="presParOf" srcId="{2396EA63-C876-4D21-AC0C-4F909887BB45}" destId="{18746D22-C4DD-4E9C-963F-868D60CAA86F}" srcOrd="0" destOrd="0" presId="urn:microsoft.com/office/officeart/2005/8/layout/hierarchy5"/>
    <dgm:cxn modelId="{589657DF-9B6E-4305-B27E-910910AE84F9}" type="presParOf" srcId="{2396EA63-C876-4D21-AC0C-4F909887BB45}" destId="{D9E5E7DC-6302-4771-A71D-2B9F1441DFFC}" srcOrd="1" destOrd="0" presId="urn:microsoft.com/office/officeart/2005/8/layout/hierarchy5"/>
    <dgm:cxn modelId="{BD23FF1C-A4EA-4191-99F4-CA2CE87F7E08}" type="presParOf" srcId="{D9E5E7DC-6302-4771-A71D-2B9F1441DFFC}" destId="{C2F57B69-C283-421E-8B28-71544F653C39}" srcOrd="0" destOrd="0" presId="urn:microsoft.com/office/officeart/2005/8/layout/hierarchy5"/>
    <dgm:cxn modelId="{B18EE3C7-0483-434E-958E-33003419CCD1}" type="presParOf" srcId="{C2F57B69-C283-421E-8B28-71544F653C39}" destId="{766C4318-C6DB-4A48-9B6F-6F2C0FD1A311}" srcOrd="0" destOrd="0" presId="urn:microsoft.com/office/officeart/2005/8/layout/hierarchy5"/>
    <dgm:cxn modelId="{3A6EC1BF-ECA4-49B4-B8BD-4E9E54821570}" type="presParOf" srcId="{D9E5E7DC-6302-4771-A71D-2B9F1441DFFC}" destId="{53100D66-5091-486E-B70C-22AD3D2426BD}" srcOrd="1" destOrd="0" presId="urn:microsoft.com/office/officeart/2005/8/layout/hierarchy5"/>
    <dgm:cxn modelId="{39F13835-224B-4D22-AED1-808975D8BD64}" type="presParOf" srcId="{53100D66-5091-486E-B70C-22AD3D2426BD}" destId="{00D25055-BA04-449B-978B-BB7CC454A3A0}" srcOrd="0" destOrd="0" presId="urn:microsoft.com/office/officeart/2005/8/layout/hierarchy5"/>
    <dgm:cxn modelId="{3209DB04-6182-43F9-B3EA-3E16747E2658}" type="presParOf" srcId="{53100D66-5091-486E-B70C-22AD3D2426BD}" destId="{0FA553A4-1D21-451B-BDF0-65CE57136F42}" srcOrd="1" destOrd="0" presId="urn:microsoft.com/office/officeart/2005/8/layout/hierarchy5"/>
    <dgm:cxn modelId="{91905D81-F6A4-4428-9707-25809C392219}" type="presParOf" srcId="{D9E5E7DC-6302-4771-A71D-2B9F1441DFFC}" destId="{0D28DE94-78FA-4925-A5D7-9841DB98B2A3}" srcOrd="2" destOrd="0" presId="urn:microsoft.com/office/officeart/2005/8/layout/hierarchy5"/>
    <dgm:cxn modelId="{654FA685-E025-4387-A40E-B24533AA88D5}" type="presParOf" srcId="{0D28DE94-78FA-4925-A5D7-9841DB98B2A3}" destId="{4399029D-B00E-4C17-9F0D-0D59BEEDABB0}" srcOrd="0" destOrd="0" presId="urn:microsoft.com/office/officeart/2005/8/layout/hierarchy5"/>
    <dgm:cxn modelId="{20CE19F8-5027-49FC-83B6-815C2B4CEBB4}" type="presParOf" srcId="{D9E5E7DC-6302-4771-A71D-2B9F1441DFFC}" destId="{50A6339A-64CD-4AC7-93B4-E3CF3CC8B2F1}" srcOrd="3" destOrd="0" presId="urn:microsoft.com/office/officeart/2005/8/layout/hierarchy5"/>
    <dgm:cxn modelId="{F54824D3-246D-48DC-AA9F-EBC2EAD3EB78}" type="presParOf" srcId="{50A6339A-64CD-4AC7-93B4-E3CF3CC8B2F1}" destId="{AB6031E5-FDDB-4540-95CF-6A74236CB394}" srcOrd="0" destOrd="0" presId="urn:microsoft.com/office/officeart/2005/8/layout/hierarchy5"/>
    <dgm:cxn modelId="{853DC60D-F694-46C9-9613-267B7056D06D}" type="presParOf" srcId="{50A6339A-64CD-4AC7-93B4-E3CF3CC8B2F1}" destId="{8EE01896-807B-4A3F-A7A9-A6A4EAF8C840}" srcOrd="1" destOrd="0" presId="urn:microsoft.com/office/officeart/2005/8/layout/hierarchy5"/>
    <dgm:cxn modelId="{F1427E8C-19C2-481F-B234-71EE994BCCC2}" type="presParOf" srcId="{E50F76F2-D9E6-4A5F-8100-0F2B423C870C}" destId="{76F47C04-03EA-47A5-8E3F-46BB213CC672}" srcOrd="1" destOrd="0" presId="urn:microsoft.com/office/officeart/2005/8/layout/hierarchy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F2D1-708F-437D-90DB-85352AABFE0F}">
      <dsp:nvSpPr>
        <dsp:cNvPr id="0" name=""/>
        <dsp:cNvSpPr/>
      </dsp:nvSpPr>
      <dsp:spPr>
        <a:xfrm>
          <a:off x="2069039" y="67468"/>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Starting a business </a:t>
          </a:r>
          <a:endParaRPr lang="en-US" sz="1500" kern="1200" dirty="0"/>
        </a:p>
      </dsp:txBody>
      <dsp:txXfrm>
        <a:off x="2107181" y="105610"/>
        <a:ext cx="1793365" cy="705066"/>
      </dsp:txXfrm>
    </dsp:sp>
    <dsp:sp modelId="{407F0C59-3763-4908-AF9E-9FC500779C34}">
      <dsp:nvSpPr>
        <dsp:cNvPr id="0" name=""/>
        <dsp:cNvSpPr/>
      </dsp:nvSpPr>
      <dsp:spPr>
        <a:xfrm>
          <a:off x="2092751" y="1066921"/>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Dealing with construction permits</a:t>
          </a:r>
          <a:endParaRPr lang="en-US" sz="1500" kern="1200" dirty="0"/>
        </a:p>
      </dsp:txBody>
      <dsp:txXfrm>
        <a:off x="2130893" y="1105063"/>
        <a:ext cx="1793365" cy="705066"/>
      </dsp:txXfrm>
    </dsp:sp>
    <dsp:sp modelId="{0B4879C2-B7D2-49B5-A242-E4A85975E5AE}">
      <dsp:nvSpPr>
        <dsp:cNvPr id="0" name=""/>
        <dsp:cNvSpPr/>
      </dsp:nvSpPr>
      <dsp:spPr>
        <a:xfrm>
          <a:off x="31468" y="76197"/>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Getting electricity</a:t>
          </a:r>
          <a:endParaRPr lang="en-US" sz="1500" kern="1200" dirty="0"/>
        </a:p>
      </dsp:txBody>
      <dsp:txXfrm>
        <a:off x="69610" y="114339"/>
        <a:ext cx="1793365" cy="705066"/>
      </dsp:txXfrm>
    </dsp:sp>
    <dsp:sp modelId="{23684D49-6919-4BDD-8930-7F92A94AE988}">
      <dsp:nvSpPr>
        <dsp:cNvPr id="0" name=""/>
        <dsp:cNvSpPr/>
      </dsp:nvSpPr>
      <dsp:spPr>
        <a:xfrm>
          <a:off x="0" y="1066916"/>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Registering property</a:t>
          </a:r>
          <a:endParaRPr lang="en-US" sz="1500" kern="1200" dirty="0"/>
        </a:p>
      </dsp:txBody>
      <dsp:txXfrm>
        <a:off x="38142" y="1105058"/>
        <a:ext cx="1793365" cy="705066"/>
      </dsp:txXfrm>
    </dsp:sp>
    <dsp:sp modelId="{78CEF37E-9150-4ADA-ADFD-79ABF45638A5}">
      <dsp:nvSpPr>
        <dsp:cNvPr id="0" name=""/>
        <dsp:cNvSpPr/>
      </dsp:nvSpPr>
      <dsp:spPr>
        <a:xfrm>
          <a:off x="2092643" y="2034188"/>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Getting credit</a:t>
          </a:r>
          <a:endParaRPr lang="en-US" sz="1500" kern="1200" dirty="0"/>
        </a:p>
      </dsp:txBody>
      <dsp:txXfrm>
        <a:off x="2130785" y="2072330"/>
        <a:ext cx="1793365" cy="705066"/>
      </dsp:txXfrm>
    </dsp:sp>
    <dsp:sp modelId="{038A2480-FC81-4BC1-B9A4-299773163A1A}">
      <dsp:nvSpPr>
        <dsp:cNvPr id="0" name=""/>
        <dsp:cNvSpPr/>
      </dsp:nvSpPr>
      <dsp:spPr>
        <a:xfrm>
          <a:off x="108" y="2034188"/>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Protecting minority investors</a:t>
          </a:r>
          <a:endParaRPr lang="en-US" sz="1500" kern="1200" dirty="0"/>
        </a:p>
      </dsp:txBody>
      <dsp:txXfrm>
        <a:off x="38250" y="2072330"/>
        <a:ext cx="1793365" cy="705066"/>
      </dsp:txXfrm>
    </dsp:sp>
    <dsp:sp modelId="{80F93735-66FB-4FD3-9833-FD97E77937EA}">
      <dsp:nvSpPr>
        <dsp:cNvPr id="0" name=""/>
        <dsp:cNvSpPr/>
      </dsp:nvSpPr>
      <dsp:spPr>
        <a:xfrm>
          <a:off x="2092643" y="3038424"/>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Paying taxes</a:t>
          </a:r>
          <a:endParaRPr lang="en-US" sz="1500" kern="1200" dirty="0"/>
        </a:p>
      </dsp:txBody>
      <dsp:txXfrm>
        <a:off x="2130785" y="3076566"/>
        <a:ext cx="1793365" cy="705066"/>
      </dsp:txXfrm>
    </dsp:sp>
    <dsp:sp modelId="{D16B7DDE-F5B3-45E1-A588-A5A206A9C4B1}">
      <dsp:nvSpPr>
        <dsp:cNvPr id="0" name=""/>
        <dsp:cNvSpPr/>
      </dsp:nvSpPr>
      <dsp:spPr>
        <a:xfrm>
          <a:off x="108" y="3038424"/>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Trading across borders</a:t>
          </a:r>
          <a:endParaRPr lang="en-US" sz="1500" kern="1200" dirty="0"/>
        </a:p>
      </dsp:txBody>
      <dsp:txXfrm>
        <a:off x="38250" y="3076566"/>
        <a:ext cx="1793365" cy="705066"/>
      </dsp:txXfrm>
    </dsp:sp>
    <dsp:sp modelId="{0B31904D-14C3-49DA-B050-C4325BD58E11}">
      <dsp:nvSpPr>
        <dsp:cNvPr id="0" name=""/>
        <dsp:cNvSpPr/>
      </dsp:nvSpPr>
      <dsp:spPr>
        <a:xfrm>
          <a:off x="2092643" y="4042659"/>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Enforcing contracts</a:t>
          </a:r>
          <a:endParaRPr lang="en-US" sz="1500" kern="1200" dirty="0"/>
        </a:p>
      </dsp:txBody>
      <dsp:txXfrm>
        <a:off x="2130785" y="4080801"/>
        <a:ext cx="1793365" cy="705066"/>
      </dsp:txXfrm>
    </dsp:sp>
    <dsp:sp modelId="{3490E95E-5A1F-4A70-A71C-9DA0AA35BC53}">
      <dsp:nvSpPr>
        <dsp:cNvPr id="0" name=""/>
        <dsp:cNvSpPr/>
      </dsp:nvSpPr>
      <dsp:spPr>
        <a:xfrm>
          <a:off x="108" y="4042659"/>
          <a:ext cx="1869649" cy="781350"/>
        </a:xfrm>
        <a:prstGeom prst="roundRect">
          <a:avLst/>
        </a:prstGeom>
        <a:solidFill>
          <a:srgbClr val="66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Resolving insolvency</a:t>
          </a:r>
          <a:endParaRPr lang="en-US" sz="1500" kern="1200" dirty="0"/>
        </a:p>
      </dsp:txBody>
      <dsp:txXfrm>
        <a:off x="38250" y="4080801"/>
        <a:ext cx="1793365" cy="705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46D22-C4DD-4E9C-963F-868D60CAA86F}">
      <dsp:nvSpPr>
        <dsp:cNvPr id="0" name=""/>
        <dsp:cNvSpPr/>
      </dsp:nvSpPr>
      <dsp:spPr>
        <a:xfrm>
          <a:off x="1748" y="685616"/>
          <a:ext cx="2005269" cy="1002634"/>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Affordability Index</a:t>
          </a:r>
          <a:endParaRPr lang="en-US" sz="2600" kern="1200" dirty="0"/>
        </a:p>
      </dsp:txBody>
      <dsp:txXfrm>
        <a:off x="31114" y="714982"/>
        <a:ext cx="1946537" cy="943902"/>
      </dsp:txXfrm>
    </dsp:sp>
    <dsp:sp modelId="{C2F57B69-C283-421E-8B28-71544F653C39}">
      <dsp:nvSpPr>
        <dsp:cNvPr id="0" name=""/>
        <dsp:cNvSpPr/>
      </dsp:nvSpPr>
      <dsp:spPr>
        <a:xfrm rot="19457599">
          <a:off x="1914172" y="860663"/>
          <a:ext cx="987798" cy="76025"/>
        </a:xfrm>
        <a:custGeom>
          <a:avLst/>
          <a:gdLst/>
          <a:ahLst/>
          <a:cxnLst/>
          <a:rect l="0" t="0" r="0" b="0"/>
          <a:pathLst>
            <a:path>
              <a:moveTo>
                <a:pt x="0" y="38012"/>
              </a:moveTo>
              <a:lnTo>
                <a:pt x="987798" y="38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83376" y="873981"/>
        <a:ext cx="49389" cy="49389"/>
      </dsp:txXfrm>
    </dsp:sp>
    <dsp:sp modelId="{00D25055-BA04-449B-978B-BB7CC454A3A0}">
      <dsp:nvSpPr>
        <dsp:cNvPr id="0" name=""/>
        <dsp:cNvSpPr/>
      </dsp:nvSpPr>
      <dsp:spPr>
        <a:xfrm>
          <a:off x="2809125" y="109101"/>
          <a:ext cx="2005269" cy="1002634"/>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Infrastructure sub-index</a:t>
          </a:r>
          <a:endParaRPr lang="en-US" sz="2600" kern="1200" dirty="0"/>
        </a:p>
      </dsp:txBody>
      <dsp:txXfrm>
        <a:off x="2838491" y="138467"/>
        <a:ext cx="1946537" cy="943902"/>
      </dsp:txXfrm>
    </dsp:sp>
    <dsp:sp modelId="{0D28DE94-78FA-4925-A5D7-9841DB98B2A3}">
      <dsp:nvSpPr>
        <dsp:cNvPr id="0" name=""/>
        <dsp:cNvSpPr/>
      </dsp:nvSpPr>
      <dsp:spPr>
        <a:xfrm rot="2314565">
          <a:off x="1900156" y="1454273"/>
          <a:ext cx="979394" cy="76025"/>
        </a:xfrm>
        <a:custGeom>
          <a:avLst/>
          <a:gdLst/>
          <a:ahLst/>
          <a:cxnLst/>
          <a:rect l="0" t="0" r="0" b="0"/>
          <a:pathLst>
            <a:path>
              <a:moveTo>
                <a:pt x="0" y="38012"/>
              </a:moveTo>
              <a:lnTo>
                <a:pt x="979394" y="38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65368" y="1467801"/>
        <a:ext cx="48969" cy="48969"/>
      </dsp:txXfrm>
    </dsp:sp>
    <dsp:sp modelId="{AB6031E5-FDDB-4540-95CF-6A74236CB394}">
      <dsp:nvSpPr>
        <dsp:cNvPr id="0" name=""/>
        <dsp:cNvSpPr/>
      </dsp:nvSpPr>
      <dsp:spPr>
        <a:xfrm>
          <a:off x="2772689" y="1296321"/>
          <a:ext cx="2005269" cy="1002634"/>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Access sub-index</a:t>
          </a:r>
          <a:endParaRPr lang="en-US" sz="2600" kern="1200" dirty="0"/>
        </a:p>
      </dsp:txBody>
      <dsp:txXfrm>
        <a:off x="2802055" y="1325687"/>
        <a:ext cx="1946537" cy="9439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15538485-8AB2-4A47-9AF6-AA611223DE86}" type="datetimeFigureOut">
              <a:rPr lang="en-US"/>
              <a:pPr>
                <a:defRPr/>
              </a:pPr>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834CE17C-C424-4D16-B1D7-972478650F28}" type="slidenum">
              <a:rPr lang="en-US"/>
              <a:pPr>
                <a:defRPr/>
              </a:pPr>
              <a:t>‹#›</a:t>
            </a:fld>
            <a:endParaRPr lang="en-US"/>
          </a:p>
        </p:txBody>
      </p:sp>
    </p:spTree>
    <p:extLst>
      <p:ext uri="{BB962C8B-B14F-4D97-AF65-F5344CB8AC3E}">
        <p14:creationId xmlns:p14="http://schemas.microsoft.com/office/powerpoint/2010/main" val="743094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FEF19F0-B510-471A-A0DB-3A132CDC859D}" type="datetimeFigureOut">
              <a:rPr lang="en-US"/>
              <a:pPr>
                <a:defRPr/>
              </a:pPr>
              <a:t>9/18/2015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904059C-71DB-4D1B-8BDB-98CAA415D2B9}" type="slidenum">
              <a:rPr lang="en-US"/>
              <a:pPr>
                <a:defRPr/>
              </a:pPr>
              <a:t>‹#›</a:t>
            </a:fld>
            <a:endParaRPr lang="en-US"/>
          </a:p>
        </p:txBody>
      </p:sp>
    </p:spTree>
    <p:extLst>
      <p:ext uri="{BB962C8B-B14F-4D97-AF65-F5344CB8AC3E}">
        <p14:creationId xmlns:p14="http://schemas.microsoft.com/office/powerpoint/2010/main" val="20131098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0AB2D78E-07B4-4AB6-95DB-3041C7D03B0D}" type="slidenum">
              <a:rPr lang="en-US"/>
              <a:pPr/>
              <a:t>1</a:t>
            </a:fld>
            <a:endParaRPr lang="en-US"/>
          </a:p>
        </p:txBody>
      </p:sp>
    </p:spTree>
    <p:extLst>
      <p:ext uri="{BB962C8B-B14F-4D97-AF65-F5344CB8AC3E}">
        <p14:creationId xmlns:p14="http://schemas.microsoft.com/office/powerpoint/2010/main" val="106851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8046D3-A77A-4F82-9047-5AA8BC3E342E}" type="datetime1">
              <a:rPr lang="en-SG"/>
              <a:pPr>
                <a:defRPr/>
              </a:pPr>
              <a:t>18/9/2015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CB261-00B7-47FC-ABC3-1B87AB7BB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D4387C-9F8F-4A6A-87FE-E5ADAC0A0FDD}" type="datetime1">
              <a:rPr lang="en-SG"/>
              <a:pPr>
                <a:defRPr/>
              </a:pPr>
              <a:t>18/9/2015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8A9096-F53B-42C9-A800-8EFF93E006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1DFDC6-264F-4694-94F4-03E0A713CD22}" type="datetime1">
              <a:rPr lang="en-SG"/>
              <a:pPr>
                <a:defRPr/>
              </a:pPr>
              <a:t>18/9/2015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7502E4-DFC7-4A35-99B0-55DF517B6F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LIRNEasia\2012-13\IDRC\LIRNEasia-smaller.png"/>
          <p:cNvPicPr>
            <a:picLocks noChangeAspect="1" noChangeArrowheads="1"/>
          </p:cNvPicPr>
          <p:nvPr/>
        </p:nvPicPr>
        <p:blipFill>
          <a:blip r:embed="rId2"/>
          <a:srcRect/>
          <a:stretch>
            <a:fillRect/>
          </a:stretch>
        </p:blipFill>
        <p:spPr bwMode="auto">
          <a:xfrm>
            <a:off x="609600" y="6172200"/>
            <a:ext cx="2133600" cy="4778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AEC3C102-E76C-4FDA-A4F0-3BFC90F9C825}" type="datetime1">
              <a:rPr lang="en-SG"/>
              <a:pPr>
                <a:defRPr/>
              </a:pPr>
              <a:t>18/9/2015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03C859F-F4F2-4998-AE78-60B4B9EFE3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486CDD-21BF-4466-945B-D7F6D1D33818}" type="datetime1">
              <a:rPr lang="en-SG"/>
              <a:pPr>
                <a:defRPr/>
              </a:pPr>
              <a:t>18/9/2015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1B7EBA-1E4B-4022-AD0C-545F601C42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374AEF-E0C6-4F4A-8B22-DB19B8939AB1}" type="datetime1">
              <a:rPr lang="en-SG"/>
              <a:pPr>
                <a:defRPr/>
              </a:pPr>
              <a:t>18/9/2015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77283F-FD6A-4834-8A81-EC1AB5924B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729A35-B975-4B84-9F2A-4AB20E137091}" type="datetime1">
              <a:rPr lang="en-SG"/>
              <a:pPr>
                <a:defRPr/>
              </a:pPr>
              <a:t>18/9/2015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E39E06-8E34-43C9-820A-E4E4B0AE7E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D4DCFB-ACD0-4634-BEAC-D4BA4686C0B0}" type="datetime1">
              <a:rPr lang="en-SG"/>
              <a:pPr>
                <a:defRPr/>
              </a:pPr>
              <a:t>18/9/2015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416C80-BB4A-4E09-B5E6-A2B58F9DC5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942B1C-FAA2-4527-AA66-D34DCB656F12}" type="datetime1">
              <a:rPr lang="en-SG"/>
              <a:pPr>
                <a:defRPr/>
              </a:pPr>
              <a:t>18/9/2015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3A4898-D52D-43C5-94D9-D562946AED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5320C-7CC1-4B31-92E2-A2FF2A4FDB76}" type="datetime1">
              <a:rPr lang="en-SG"/>
              <a:pPr>
                <a:defRPr/>
              </a:pPr>
              <a:t>18/9/2015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11B42A-B218-444A-9899-D91F402511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9B7AB-E2F8-4D27-8C2E-5D506806E7FC}" type="datetime1">
              <a:rPr lang="en-SG"/>
              <a:pPr>
                <a:defRPr/>
              </a:pPr>
              <a:t>18/9/2015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8D87B-25D5-478D-BB86-9EB784CD2E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B8AE4773-EB1E-45E1-8BD7-FF06A2AB5C48}" type="datetime1">
              <a:rPr lang="en-SG"/>
              <a:pPr>
                <a:defRPr/>
              </a:pPr>
              <a:t>18/9/2015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2D6CA9D5-F680-4459-BA75-72F61662CD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4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10"/>
          <p:cNvGrpSpPr>
            <a:grpSpLocks/>
          </p:cNvGrpSpPr>
          <p:nvPr/>
        </p:nvGrpSpPr>
        <p:grpSpPr bwMode="auto">
          <a:xfrm>
            <a:off x="1955800" y="6386514"/>
            <a:ext cx="8269288" cy="320675"/>
            <a:chOff x="554855" y="6156233"/>
            <a:chExt cx="8183247" cy="320767"/>
          </a:xfrm>
        </p:grpSpPr>
        <p:sp>
          <p:nvSpPr>
            <p:cNvPr id="3078" name="TextBox 5"/>
            <p:cNvSpPr txBox="1">
              <a:spLocks noChangeArrowheads="1"/>
            </p:cNvSpPr>
            <p:nvPr/>
          </p:nvSpPr>
          <p:spPr bwMode="auto">
            <a:xfrm>
              <a:off x="2190707" y="6235343"/>
              <a:ext cx="5503887" cy="228889"/>
            </a:xfrm>
            <a:prstGeom prst="rect">
              <a:avLst/>
            </a:prstGeom>
            <a:noFill/>
            <a:ln w="9525">
              <a:noFill/>
              <a:miter lim="800000"/>
              <a:headEnd/>
              <a:tailEnd/>
            </a:ln>
          </p:spPr>
          <p:txBody>
            <a:bodyPr>
              <a:spAutoFit/>
            </a:bodyPr>
            <a:lstStyle/>
            <a:p>
              <a:pPr algn="r"/>
              <a:r>
                <a:rPr lang="en-US" altLang="en-US" sz="900">
                  <a:latin typeface="Calibri" pitchFamily="34" charset="0"/>
                </a:rPr>
                <a:t>This work was carried out with the aid of a grant from the International Development Research Centre, Canada. </a:t>
              </a:r>
            </a:p>
          </p:txBody>
        </p:sp>
        <p:pic>
          <p:nvPicPr>
            <p:cNvPr id="3079" name="Picture 5" descr="Canada_wordmark_red_flag_300 (2)"/>
            <p:cNvPicPr>
              <a:picLocks noChangeAspect="1" noChangeArrowheads="1"/>
            </p:cNvPicPr>
            <p:nvPr/>
          </p:nvPicPr>
          <p:blipFill>
            <a:blip r:embed="rId3"/>
            <a:srcRect/>
            <a:stretch>
              <a:fillRect/>
            </a:stretch>
          </p:blipFill>
          <p:spPr bwMode="auto">
            <a:xfrm>
              <a:off x="8059521" y="6220939"/>
              <a:ext cx="678581" cy="188122"/>
            </a:xfrm>
            <a:prstGeom prst="rect">
              <a:avLst/>
            </a:prstGeom>
            <a:noFill/>
            <a:ln w="9525">
              <a:noFill/>
              <a:miter lim="800000"/>
              <a:headEnd/>
              <a:tailEnd/>
            </a:ln>
          </p:spPr>
        </p:pic>
        <p:pic>
          <p:nvPicPr>
            <p:cNvPr id="3080" name="Picture 6" descr="blue"/>
            <p:cNvPicPr>
              <a:picLocks noChangeAspect="1" noChangeArrowheads="1"/>
            </p:cNvPicPr>
            <p:nvPr/>
          </p:nvPicPr>
          <p:blipFill>
            <a:blip r:embed="rId4"/>
            <a:srcRect/>
            <a:stretch>
              <a:fillRect/>
            </a:stretch>
          </p:blipFill>
          <p:spPr bwMode="auto">
            <a:xfrm>
              <a:off x="554855" y="6156233"/>
              <a:ext cx="1484898" cy="320767"/>
            </a:xfrm>
            <a:prstGeom prst="rect">
              <a:avLst/>
            </a:prstGeom>
            <a:noFill/>
            <a:ln w="9525">
              <a:noFill/>
              <a:miter lim="800000"/>
              <a:headEnd/>
              <a:tailEnd/>
            </a:ln>
          </p:spPr>
        </p:pic>
      </p:grpSp>
      <p:pic>
        <p:nvPicPr>
          <p:cNvPr id="3077" name="Picture 10" descr="D:\LIRNEasia\2012-13\IDRC\LIRNEasia-smaller.png"/>
          <p:cNvPicPr>
            <a:picLocks noChangeAspect="1" noChangeArrowheads="1"/>
          </p:cNvPicPr>
          <p:nvPr/>
        </p:nvPicPr>
        <p:blipFill>
          <a:blip r:embed="rId5"/>
          <a:srcRect l="1772" r="1965" b="4761"/>
          <a:stretch>
            <a:fillRect/>
          </a:stretch>
        </p:blipFill>
        <p:spPr bwMode="auto">
          <a:xfrm>
            <a:off x="4367214" y="5124450"/>
            <a:ext cx="3375025" cy="998538"/>
          </a:xfrm>
          <a:prstGeom prst="rect">
            <a:avLst/>
          </a:prstGeom>
          <a:noFill/>
          <a:ln w="9525">
            <a:noFill/>
            <a:miter lim="800000"/>
            <a:headEnd/>
            <a:tailEnd/>
          </a:ln>
        </p:spPr>
      </p:pic>
      <p:sp>
        <p:nvSpPr>
          <p:cNvPr id="2" name="Subtitle 1"/>
          <p:cNvSpPr>
            <a:spLocks noGrp="1"/>
          </p:cNvSpPr>
          <p:nvPr>
            <p:ph type="subTitle" idx="1"/>
          </p:nvPr>
        </p:nvSpPr>
        <p:spPr>
          <a:xfrm>
            <a:off x="2895600" y="3506932"/>
            <a:ext cx="6400800" cy="1752600"/>
          </a:xfrm>
        </p:spPr>
        <p:txBody>
          <a:bodyPr/>
          <a:lstStyle/>
          <a:p>
            <a:r>
              <a:rPr lang="en-GB" dirty="0" smtClean="0"/>
              <a:t>Gayani Hurulle </a:t>
            </a:r>
            <a:br>
              <a:rPr lang="en-GB" dirty="0" smtClean="0"/>
            </a:br>
            <a:r>
              <a:rPr lang="en-GB" dirty="0" err="1" smtClean="0"/>
              <a:t>Laleema</a:t>
            </a:r>
            <a:r>
              <a:rPr lang="en-GB" dirty="0" smtClean="0"/>
              <a:t> </a:t>
            </a:r>
            <a:r>
              <a:rPr lang="en-GB" dirty="0" err="1" smtClean="0"/>
              <a:t>Senanayake</a:t>
            </a:r>
            <a:r>
              <a:rPr lang="en-GB" dirty="0" smtClean="0"/>
              <a:t> </a:t>
            </a:r>
            <a:endParaRPr lang="en-US" dirty="0"/>
          </a:p>
        </p:txBody>
      </p:sp>
      <p:sp>
        <p:nvSpPr>
          <p:cNvPr id="3" name="Title 2"/>
          <p:cNvSpPr>
            <a:spLocks noGrp="1"/>
          </p:cNvSpPr>
          <p:nvPr>
            <p:ph type="ctrTitle"/>
          </p:nvPr>
        </p:nvSpPr>
        <p:spPr/>
        <p:txBody>
          <a:bodyPr/>
          <a:lstStyle/>
          <a:p>
            <a:r>
              <a:rPr lang="en-GB" dirty="0" smtClean="0"/>
              <a:t>Composite Indices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10</a:t>
            </a:fld>
            <a:endParaRPr lang="en-US"/>
          </a:p>
        </p:txBody>
      </p:sp>
      <p:sp>
        <p:nvSpPr>
          <p:cNvPr id="3" name="Title 1"/>
          <p:cNvSpPr>
            <a:spLocks noGrp="1"/>
          </p:cNvSpPr>
          <p:nvPr>
            <p:ph type="title"/>
          </p:nvPr>
        </p:nvSpPr>
        <p:spPr>
          <a:xfrm>
            <a:off x="838200" y="365125"/>
            <a:ext cx="10515600" cy="1325563"/>
          </a:xfrm>
        </p:spPr>
        <p:txBody>
          <a:bodyPr/>
          <a:lstStyle/>
          <a:p>
            <a:pPr algn="l"/>
            <a:r>
              <a:rPr lang="en-GB" dirty="0" smtClean="0"/>
              <a:t>Questions asked</a:t>
            </a:r>
            <a:br>
              <a:rPr lang="en-GB" dirty="0" smtClean="0"/>
            </a:br>
            <a:r>
              <a:rPr lang="en-GB" sz="2800" b="0" dirty="0" smtClean="0"/>
              <a:t>e.g.: re construction permits </a:t>
            </a:r>
            <a:endParaRPr lang="en-US" b="0" dirty="0"/>
          </a:p>
        </p:txBody>
      </p:sp>
      <p:sp>
        <p:nvSpPr>
          <p:cNvPr id="5" name="Content Placeholder 2"/>
          <p:cNvSpPr>
            <a:spLocks noGrp="1"/>
          </p:cNvSpPr>
          <p:nvPr>
            <p:ph idx="1"/>
          </p:nvPr>
        </p:nvSpPr>
        <p:spPr>
          <a:xfrm>
            <a:off x="838200" y="1825625"/>
            <a:ext cx="10515600" cy="4351338"/>
          </a:xfrm>
        </p:spPr>
        <p:txBody>
          <a:bodyPr>
            <a:normAutofit fontScale="70000" lnSpcReduction="20000"/>
          </a:bodyPr>
          <a:lstStyle/>
          <a:p>
            <a:pPr marL="0" indent="0">
              <a:buNone/>
            </a:pPr>
            <a:r>
              <a:rPr lang="en-GB" dirty="0" smtClean="0"/>
              <a:t>Doing business: </a:t>
            </a:r>
            <a:r>
              <a:rPr lang="en-US" dirty="0" smtClean="0"/>
              <a:t>The question </a:t>
            </a:r>
            <a:r>
              <a:rPr lang="en-US" dirty="0"/>
              <a:t>has to be about a specified type of building, which is a warehouse to be used “for general storage activities, such as storage of books or stationery” and “not be used for any goods requiring special conditions, such as food, chemicals or pharmaceuticals.” It will have two above-ground stories and 14,000 square feet, and each floor will be three meters high. It will be on the fringe of the city, with road access, on a plot of land that is 10,000 square feet. The warehouse will be “valued at 50 times income per capita</a:t>
            </a:r>
            <a:r>
              <a:rPr lang="en-US" dirty="0" smtClean="0"/>
              <a:t>.”</a:t>
            </a:r>
          </a:p>
          <a:p>
            <a:pPr marL="0" indent="0">
              <a:buNone/>
            </a:pPr>
            <a:endParaRPr lang="en-GB" dirty="0"/>
          </a:p>
          <a:p>
            <a:pPr marL="0" indent="0">
              <a:buNone/>
            </a:pPr>
            <a:r>
              <a:rPr lang="en-GB" dirty="0" smtClean="0"/>
              <a:t>Enterprise survey: </a:t>
            </a:r>
            <a:r>
              <a:rPr lang="en-US" dirty="0" smtClean="0"/>
              <a:t>Over </a:t>
            </a:r>
            <a:r>
              <a:rPr lang="en-US" dirty="0"/>
              <a:t>the last two years, did this establishment submit an application to obtain a construction-related permit?” And if the answer is yes, then: “In reference to that application for a construction-related permit, approximately how many days did it take to obtain it from the day of the application to the day the permit was granted?”</a:t>
            </a:r>
          </a:p>
        </p:txBody>
      </p:sp>
    </p:spTree>
    <p:extLst>
      <p:ext uri="{BB962C8B-B14F-4D97-AF65-F5344CB8AC3E}">
        <p14:creationId xmlns:p14="http://schemas.microsoft.com/office/powerpoint/2010/main" val="249068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11</a:t>
            </a:fld>
            <a:endParaRPr lang="en-US"/>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827" y="533400"/>
            <a:ext cx="8320167" cy="5372198"/>
          </a:xfrm>
        </p:spPr>
      </p:pic>
      <p:sp>
        <p:nvSpPr>
          <p:cNvPr id="5" name="TextBox 4"/>
          <p:cNvSpPr txBox="1"/>
          <p:nvPr/>
        </p:nvSpPr>
        <p:spPr>
          <a:xfrm>
            <a:off x="8229600" y="1066800"/>
            <a:ext cx="3209925"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The median DB reported time was 177 days while the median ES reported time was 30 days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Larger the DB value, larger the gap between the DB value and the ES median</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R</a:t>
            </a:r>
            <a:r>
              <a:rPr lang="en-GB" sz="2000" baseline="30000" dirty="0" smtClean="0"/>
              <a:t>2</a:t>
            </a:r>
            <a:r>
              <a:rPr lang="en-GB" sz="2000" dirty="0" smtClean="0"/>
              <a:t> of quartic regression of 0.11 </a:t>
            </a:r>
          </a:p>
        </p:txBody>
      </p:sp>
    </p:spTree>
    <p:extLst>
      <p:ext uri="{BB962C8B-B14F-4D97-AF65-F5344CB8AC3E}">
        <p14:creationId xmlns:p14="http://schemas.microsoft.com/office/powerpoint/2010/main" val="232300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12</a:t>
            </a:fld>
            <a:endParaRPr lang="en-US"/>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915" y="656847"/>
            <a:ext cx="7863448" cy="5307593"/>
          </a:xfrm>
        </p:spPr>
      </p:pic>
      <p:sp>
        <p:nvSpPr>
          <p:cNvPr id="5" name="TextBox 4"/>
          <p:cNvSpPr txBox="1"/>
          <p:nvPr/>
        </p:nvSpPr>
        <p:spPr>
          <a:xfrm>
            <a:off x="8615363" y="1219200"/>
            <a:ext cx="2890837" cy="4524315"/>
          </a:xfrm>
          <a:prstGeom prst="rect">
            <a:avLst/>
          </a:prstGeom>
          <a:noFill/>
        </p:spPr>
        <p:txBody>
          <a:bodyPr wrap="square" rtlCol="0">
            <a:spAutoFit/>
          </a:bodyPr>
          <a:lstStyle/>
          <a:p>
            <a:r>
              <a:rPr lang="en-GB" dirty="0"/>
              <a:t>At low values of DB, some DB&lt;ES median</a:t>
            </a:r>
            <a:br>
              <a:rPr lang="en-GB" dirty="0"/>
            </a:br>
            <a:r>
              <a:rPr lang="en-GB" dirty="0"/>
              <a:t/>
            </a:r>
            <a:br>
              <a:rPr lang="en-GB" dirty="0"/>
            </a:br>
            <a:r>
              <a:rPr lang="en-GB" dirty="0"/>
              <a:t>At high values of DB, all DB&gt;ES median</a:t>
            </a:r>
            <a:endParaRPr lang="en-US" dirty="0"/>
          </a:p>
          <a:p>
            <a:endParaRPr lang="en-GB" dirty="0" smtClean="0"/>
          </a:p>
          <a:p>
            <a:r>
              <a:rPr lang="en-GB" dirty="0"/>
              <a:t>Extremely low R</a:t>
            </a:r>
            <a:r>
              <a:rPr lang="en-GB" baseline="30000" dirty="0"/>
              <a:t>2 </a:t>
            </a:r>
            <a:r>
              <a:rPr lang="en-GB" dirty="0"/>
              <a:t>of quartic regression: 0.023</a:t>
            </a:r>
            <a:endParaRPr lang="en-US" dirty="0"/>
          </a:p>
          <a:p>
            <a:endParaRPr lang="en-US" dirty="0"/>
          </a:p>
        </p:txBody>
      </p:sp>
    </p:spTree>
    <p:extLst>
      <p:ext uri="{BB962C8B-B14F-4D97-AF65-F5344CB8AC3E}">
        <p14:creationId xmlns:p14="http://schemas.microsoft.com/office/powerpoint/2010/main" val="372433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13</a:t>
            </a:fld>
            <a:endParaRPr lang="en-US"/>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539" y="652098"/>
            <a:ext cx="8049748" cy="5229955"/>
          </a:xfrm>
        </p:spPr>
      </p:pic>
      <p:sp>
        <p:nvSpPr>
          <p:cNvPr id="5" name="TextBox 4"/>
          <p:cNvSpPr txBox="1"/>
          <p:nvPr/>
        </p:nvSpPr>
        <p:spPr>
          <a:xfrm>
            <a:off x="8849287" y="1676400"/>
            <a:ext cx="2571750" cy="2677656"/>
          </a:xfrm>
          <a:prstGeom prst="rect">
            <a:avLst/>
          </a:prstGeom>
          <a:noFill/>
        </p:spPr>
        <p:txBody>
          <a:bodyPr wrap="square" rtlCol="0">
            <a:spAutoFit/>
          </a:bodyPr>
          <a:lstStyle/>
          <a:p>
            <a:r>
              <a:rPr lang="en-GB" dirty="0" smtClean="0"/>
              <a:t>Nearly all observations are below the 45</a:t>
            </a:r>
            <a:r>
              <a:rPr lang="en-GB" baseline="30000" dirty="0" smtClean="0"/>
              <a:t>o</a:t>
            </a:r>
            <a:r>
              <a:rPr lang="en-GB" dirty="0" smtClean="0"/>
              <a:t> line, some near it</a:t>
            </a:r>
          </a:p>
          <a:p>
            <a:endParaRPr lang="en-GB" dirty="0"/>
          </a:p>
          <a:p>
            <a:r>
              <a:rPr lang="en-GB" dirty="0" smtClean="0"/>
              <a:t>R</a:t>
            </a:r>
            <a:r>
              <a:rPr lang="en-GB" baseline="30000" dirty="0" smtClean="0"/>
              <a:t>2</a:t>
            </a:r>
            <a:r>
              <a:rPr lang="en-GB" dirty="0" smtClean="0"/>
              <a:t> of quartic regression: 0.125</a:t>
            </a:r>
            <a:endParaRPr lang="en-US" dirty="0"/>
          </a:p>
        </p:txBody>
      </p:sp>
    </p:spTree>
    <p:extLst>
      <p:ext uri="{BB962C8B-B14F-4D97-AF65-F5344CB8AC3E}">
        <p14:creationId xmlns:p14="http://schemas.microsoft.com/office/powerpoint/2010/main" val="344273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14</a:t>
            </a:fld>
            <a:endParaRPr lang="en-US"/>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190" y="685800"/>
            <a:ext cx="7739010" cy="5257800"/>
          </a:xfrm>
        </p:spPr>
      </p:pic>
      <p:sp>
        <p:nvSpPr>
          <p:cNvPr id="5" name="TextBox 4"/>
          <p:cNvSpPr txBox="1"/>
          <p:nvPr/>
        </p:nvSpPr>
        <p:spPr>
          <a:xfrm>
            <a:off x="8077200" y="1066800"/>
            <a:ext cx="3267075" cy="2462213"/>
          </a:xfrm>
          <a:prstGeom prst="rect">
            <a:avLst/>
          </a:prstGeom>
          <a:noFill/>
        </p:spPr>
        <p:txBody>
          <a:bodyPr wrap="square" rtlCol="0">
            <a:spAutoFit/>
          </a:bodyPr>
          <a:lstStyle/>
          <a:p>
            <a:r>
              <a:rPr lang="en-GB" sz="2200" dirty="0" smtClean="0"/>
              <a:t>DB carried out annually, ES only occasionally. </a:t>
            </a:r>
            <a:br>
              <a:rPr lang="en-GB" sz="2200" dirty="0" smtClean="0"/>
            </a:br>
            <a:r>
              <a:rPr lang="en-GB" sz="2200" dirty="0" smtClean="0"/>
              <a:t>Fewer data points as only countries with repeated ES between 2006 and 2014 were used. </a:t>
            </a:r>
            <a:endParaRPr lang="en-US" sz="2200" dirty="0"/>
          </a:p>
        </p:txBody>
      </p:sp>
      <p:sp>
        <p:nvSpPr>
          <p:cNvPr id="6" name="TextBox 5"/>
          <p:cNvSpPr txBox="1"/>
          <p:nvPr/>
        </p:nvSpPr>
        <p:spPr>
          <a:xfrm>
            <a:off x="8077200" y="4028420"/>
            <a:ext cx="3114675" cy="1107996"/>
          </a:xfrm>
          <a:prstGeom prst="rect">
            <a:avLst/>
          </a:prstGeom>
          <a:noFill/>
        </p:spPr>
        <p:txBody>
          <a:bodyPr wrap="square" rtlCol="0">
            <a:spAutoFit/>
          </a:bodyPr>
          <a:lstStyle/>
          <a:p>
            <a:r>
              <a:rPr lang="en-GB" sz="2200" dirty="0" smtClean="0"/>
              <a:t>Little change in ES, while DB values have fallen</a:t>
            </a:r>
            <a:endParaRPr lang="en-US" sz="2200" dirty="0"/>
          </a:p>
        </p:txBody>
      </p:sp>
    </p:spTree>
    <p:extLst>
      <p:ext uri="{BB962C8B-B14F-4D97-AF65-F5344CB8AC3E}">
        <p14:creationId xmlns:p14="http://schemas.microsoft.com/office/powerpoint/2010/main" val="132117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15</a:t>
            </a:fld>
            <a:endParaRPr lang="en-US"/>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0" y="685800"/>
            <a:ext cx="7402743" cy="4911158"/>
          </a:xfrm>
        </p:spPr>
      </p:pic>
      <p:sp>
        <p:nvSpPr>
          <p:cNvPr id="5" name="TextBox 4"/>
          <p:cNvSpPr txBox="1"/>
          <p:nvPr/>
        </p:nvSpPr>
        <p:spPr>
          <a:xfrm>
            <a:off x="8113943" y="1066800"/>
            <a:ext cx="3886200" cy="2246769"/>
          </a:xfrm>
          <a:prstGeom prst="rect">
            <a:avLst/>
          </a:prstGeom>
          <a:noFill/>
        </p:spPr>
        <p:txBody>
          <a:bodyPr wrap="square" rtlCol="0">
            <a:spAutoFit/>
          </a:bodyPr>
          <a:lstStyle/>
          <a:p>
            <a:r>
              <a:rPr lang="en-GB" sz="2000" dirty="0" smtClean="0"/>
              <a:t>24 countries</a:t>
            </a:r>
            <a:br>
              <a:rPr lang="en-GB" sz="2000" dirty="0" smtClean="0"/>
            </a:br>
            <a:r>
              <a:rPr lang="en-GB" sz="2000" dirty="0" smtClean="0"/>
              <a:t>Chosen if:</a:t>
            </a:r>
            <a:br>
              <a:rPr lang="en-GB" sz="2000" dirty="0" smtClean="0"/>
            </a:br>
            <a:r>
              <a:rPr lang="en-GB" sz="2000" dirty="0" smtClean="0"/>
              <a:t>1. if there was a change in the DB value in getting construction permits at least 20 days</a:t>
            </a:r>
          </a:p>
          <a:p>
            <a:r>
              <a:rPr lang="en-GB" sz="2000" dirty="0" smtClean="0"/>
              <a:t>2. If there was a repeated ES survey</a:t>
            </a:r>
            <a:endParaRPr lang="en-US" sz="2000" dirty="0"/>
          </a:p>
        </p:txBody>
      </p:sp>
      <p:sp>
        <p:nvSpPr>
          <p:cNvPr id="6" name="Rectangle 5"/>
          <p:cNvSpPr/>
          <p:nvPr/>
        </p:nvSpPr>
        <p:spPr>
          <a:xfrm>
            <a:off x="8072651" y="3694035"/>
            <a:ext cx="4114800" cy="1323439"/>
          </a:xfrm>
          <a:prstGeom prst="rect">
            <a:avLst/>
          </a:prstGeom>
        </p:spPr>
        <p:txBody>
          <a:bodyPr wrap="square">
            <a:spAutoFit/>
          </a:bodyPr>
          <a:lstStyle/>
          <a:p>
            <a:r>
              <a:rPr lang="en-GB" sz="2000" dirty="0"/>
              <a:t>No change in ES in many- maybe due to a short gap between ES </a:t>
            </a:r>
            <a:br>
              <a:rPr lang="en-GB" sz="2000" dirty="0"/>
            </a:br>
            <a:r>
              <a:rPr lang="en-GB" sz="2000" dirty="0"/>
              <a:t>DB has only increased in 3</a:t>
            </a:r>
            <a:br>
              <a:rPr lang="en-GB" sz="2000" dirty="0"/>
            </a:br>
            <a:r>
              <a:rPr lang="en-GB" sz="2000" dirty="0"/>
              <a:t>Both have only increased in 1</a:t>
            </a:r>
            <a:endParaRPr lang="en-US" sz="2000" dirty="0"/>
          </a:p>
        </p:txBody>
      </p:sp>
    </p:spTree>
    <p:extLst>
      <p:ext uri="{BB962C8B-B14F-4D97-AF65-F5344CB8AC3E}">
        <p14:creationId xmlns:p14="http://schemas.microsoft.com/office/powerpoint/2010/main" val="319578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16</a:t>
            </a:fld>
            <a:endParaRPr lang="en-US"/>
          </a:p>
        </p:txBody>
      </p:sp>
      <p:sp>
        <p:nvSpPr>
          <p:cNvPr id="3" name="Title 1"/>
          <p:cNvSpPr>
            <a:spLocks noGrp="1"/>
          </p:cNvSpPr>
          <p:nvPr>
            <p:ph type="title"/>
          </p:nvPr>
        </p:nvSpPr>
        <p:spPr>
          <a:xfrm>
            <a:off x="838200" y="365125"/>
            <a:ext cx="10515600" cy="1325563"/>
          </a:xfrm>
        </p:spPr>
        <p:txBody>
          <a:bodyPr/>
          <a:lstStyle/>
          <a:p>
            <a:r>
              <a:rPr lang="en-GB" dirty="0" smtClean="0"/>
              <a:t>Fast and slow firms within countries </a:t>
            </a:r>
            <a:endParaRPr lang="en-US" dirty="0"/>
          </a:p>
        </p:txBody>
      </p:sp>
      <p:sp>
        <p:nvSpPr>
          <p:cNvPr id="5" name="Content Placeholder 2"/>
          <p:cNvSpPr>
            <a:spLocks noGrp="1"/>
          </p:cNvSpPr>
          <p:nvPr>
            <p:ph idx="1"/>
          </p:nvPr>
        </p:nvSpPr>
        <p:spPr>
          <a:xfrm>
            <a:off x="838200" y="1690688"/>
            <a:ext cx="10515600" cy="4351338"/>
          </a:xfrm>
        </p:spPr>
        <p:txBody>
          <a:bodyPr>
            <a:normAutofit fontScale="85000" lnSpcReduction="20000"/>
          </a:bodyPr>
          <a:lstStyle/>
          <a:p>
            <a:r>
              <a:rPr lang="en-GB" dirty="0" smtClean="0"/>
              <a:t>Enterprise Surveys also reveal differences across firms within each country</a:t>
            </a:r>
          </a:p>
          <a:p>
            <a:r>
              <a:rPr lang="en-GB" dirty="0" smtClean="0"/>
              <a:t>ES data show that there is more variation across firms within a country than across countries</a:t>
            </a:r>
            <a:endParaRPr lang="en-US" dirty="0" smtClean="0"/>
          </a:p>
          <a:p>
            <a:pPr marL="0" indent="0">
              <a:buNone/>
            </a:pPr>
            <a:r>
              <a:rPr lang="en-GB" dirty="0" smtClean="0"/>
              <a:t>   In obtaining construction permits</a:t>
            </a:r>
          </a:p>
          <a:p>
            <a:pPr marL="0" indent="0">
              <a:buNone/>
            </a:pPr>
            <a:r>
              <a:rPr lang="en-GB" dirty="0" smtClean="0"/>
              <a:t>10</a:t>
            </a:r>
            <a:r>
              <a:rPr lang="en-GB" baseline="30000" dirty="0" smtClean="0"/>
              <a:t>th</a:t>
            </a:r>
            <a:r>
              <a:rPr lang="en-GB" dirty="0" smtClean="0"/>
              <a:t> percentile: Burundi- 99 days           </a:t>
            </a:r>
            <a:br>
              <a:rPr lang="en-GB" dirty="0" smtClean="0"/>
            </a:br>
            <a:r>
              <a:rPr lang="en-GB" dirty="0" smtClean="0"/>
              <a:t>90</a:t>
            </a:r>
            <a:r>
              <a:rPr lang="en-GB" baseline="30000" dirty="0" smtClean="0"/>
              <a:t>th</a:t>
            </a:r>
            <a:r>
              <a:rPr lang="en-GB" dirty="0" smtClean="0"/>
              <a:t> percentile: Albania- 320 days     </a:t>
            </a:r>
          </a:p>
          <a:p>
            <a:pPr marL="0" indent="0">
              <a:buNone/>
            </a:pPr>
            <a:r>
              <a:rPr lang="en-GB" dirty="0" smtClean="0"/>
              <a:t/>
            </a:r>
            <a:br>
              <a:rPr lang="en-GB" dirty="0" smtClean="0"/>
            </a:br>
            <a:r>
              <a:rPr lang="en-GB" dirty="0" smtClean="0"/>
              <a:t>The difference in the same between fast firms in the ‘fastest’ and ‘slowest’ countries is only 13 days. The variation among the slow firms is even higher at 305 days (10 months).</a:t>
            </a:r>
          </a:p>
        </p:txBody>
      </p:sp>
    </p:spTree>
    <p:extLst>
      <p:ext uri="{BB962C8B-B14F-4D97-AF65-F5344CB8AC3E}">
        <p14:creationId xmlns:p14="http://schemas.microsoft.com/office/powerpoint/2010/main" val="56071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17</a:t>
            </a:fld>
            <a:endParaRPr lang="en-US"/>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161" y="382588"/>
            <a:ext cx="6931839" cy="5540986"/>
          </a:xfrm>
        </p:spPr>
      </p:pic>
      <p:sp>
        <p:nvSpPr>
          <p:cNvPr id="5" name="TextBox 4"/>
          <p:cNvSpPr txBox="1"/>
          <p:nvPr/>
        </p:nvSpPr>
        <p:spPr>
          <a:xfrm>
            <a:off x="8153400" y="685800"/>
            <a:ext cx="3429001" cy="4401205"/>
          </a:xfrm>
          <a:prstGeom prst="rect">
            <a:avLst/>
          </a:prstGeom>
          <a:noFill/>
        </p:spPr>
        <p:txBody>
          <a:bodyPr wrap="square" rtlCol="0">
            <a:spAutoFit/>
          </a:bodyPr>
          <a:lstStyle/>
          <a:p>
            <a:r>
              <a:rPr lang="en-GB" sz="2000" dirty="0" smtClean="0"/>
              <a:t>Large variation between the performance of fast and slow firms</a:t>
            </a:r>
          </a:p>
          <a:p>
            <a:endParaRPr lang="en-GB" sz="2000" dirty="0" smtClean="0"/>
          </a:p>
          <a:p>
            <a:pPr marL="285750" indent="-285750">
              <a:buFont typeface="Arial" panose="020B0604020202020204" pitchFamily="34" charset="0"/>
              <a:buChar char="•"/>
            </a:pPr>
            <a:r>
              <a:rPr lang="en-GB" sz="2000" dirty="0" smtClean="0"/>
              <a:t> Fast firms largely unaffected by regulations considered by the DB index</a:t>
            </a:r>
            <a:br>
              <a:rPr lang="en-GB" sz="2000" dirty="0" smtClean="0"/>
            </a:br>
            <a:endParaRPr lang="en-GB" sz="2000" dirty="0" smtClean="0"/>
          </a:p>
          <a:p>
            <a:pPr marL="285750" indent="-285750">
              <a:buFont typeface="Arial" panose="020B0604020202020204" pitchFamily="34" charset="0"/>
              <a:buChar char="•"/>
            </a:pPr>
            <a:r>
              <a:rPr lang="en-GB" sz="2000" dirty="0" smtClean="0"/>
              <a:t>Slow firms not affected uniformly. Some ES report delays greater than times estimated by the DB index</a:t>
            </a:r>
          </a:p>
        </p:txBody>
      </p:sp>
    </p:spTree>
    <p:extLst>
      <p:ext uri="{BB962C8B-B14F-4D97-AF65-F5344CB8AC3E}">
        <p14:creationId xmlns:p14="http://schemas.microsoft.com/office/powerpoint/2010/main" val="415763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18</a:t>
            </a:fld>
            <a:endParaRPr lang="en-US"/>
          </a:p>
        </p:txBody>
      </p:sp>
      <p:sp>
        <p:nvSpPr>
          <p:cNvPr id="5" name="Rectangle 4"/>
          <p:cNvSpPr/>
          <p:nvPr/>
        </p:nvSpPr>
        <p:spPr>
          <a:xfrm>
            <a:off x="1447800" y="685800"/>
            <a:ext cx="8708570" cy="5139869"/>
          </a:xfrm>
          <a:prstGeom prst="rect">
            <a:avLst/>
          </a:prstGeom>
        </p:spPr>
        <p:txBody>
          <a:bodyPr wrap="square">
            <a:spAutoFit/>
          </a:bodyPr>
          <a:lstStyle/>
          <a:p>
            <a:r>
              <a:rPr lang="en-US" sz="3200" dirty="0"/>
              <a:t>Networked Readiness </a:t>
            </a:r>
            <a:r>
              <a:rPr lang="en-US" sz="3200" dirty="0" smtClean="0"/>
              <a:t>Index- </a:t>
            </a:r>
            <a:r>
              <a:rPr lang="en-US" sz="3200" dirty="0" smtClean="0"/>
              <a:t>WEF</a:t>
            </a:r>
            <a:br>
              <a:rPr lang="en-US" sz="3200" dirty="0" smtClean="0"/>
            </a:br>
            <a:endParaRPr lang="en-US" sz="3200" dirty="0"/>
          </a:p>
          <a:p>
            <a:pPr algn="just"/>
            <a:r>
              <a:rPr lang="en-US" sz="2000" dirty="0">
                <a:latin typeface="+mn-lt"/>
              </a:rPr>
              <a:t>NRI measures the capacity of </a:t>
            </a:r>
            <a:r>
              <a:rPr lang="en-US" sz="2000" dirty="0" smtClean="0">
                <a:latin typeface="+mn-lt"/>
              </a:rPr>
              <a:t>countries </a:t>
            </a:r>
            <a:r>
              <a:rPr lang="en-US" sz="2000" dirty="0">
                <a:latin typeface="+mn-lt"/>
              </a:rPr>
              <a:t>to leverage ICTs for increased competitiveness and wellbeing </a:t>
            </a:r>
            <a:r>
              <a:rPr lang="en-US" sz="2000" dirty="0" smtClean="0">
                <a:latin typeface="+mn-lt"/>
              </a:rPr>
              <a:t>(</a:t>
            </a:r>
            <a:r>
              <a:rPr lang="en-US" sz="2000" dirty="0" err="1" smtClean="0">
                <a:latin typeface="+mn-lt"/>
              </a:rPr>
              <a:t>Source:WEF</a:t>
            </a:r>
            <a:r>
              <a:rPr lang="en-US" sz="2000" dirty="0" smtClean="0">
                <a:latin typeface="+mn-lt"/>
              </a:rPr>
              <a:t> </a:t>
            </a:r>
            <a:r>
              <a:rPr lang="en-US" sz="2000" dirty="0">
                <a:latin typeface="+mn-lt"/>
              </a:rPr>
              <a:t>Global IT Report 2015</a:t>
            </a:r>
            <a:r>
              <a:rPr lang="en-US" sz="2000" dirty="0" smtClean="0">
                <a:latin typeface="+mn-lt"/>
              </a:rPr>
              <a:t>)</a:t>
            </a:r>
            <a:br>
              <a:rPr lang="en-US" sz="2000" dirty="0" smtClean="0">
                <a:latin typeface="+mn-lt"/>
              </a:rPr>
            </a:br>
            <a:endParaRPr lang="en-US" sz="3200" dirty="0">
              <a:latin typeface="+mn-lt"/>
            </a:endParaRPr>
          </a:p>
          <a:p>
            <a:pPr algn="just"/>
            <a:r>
              <a:rPr lang="en-US" sz="3200" dirty="0">
                <a:latin typeface="+mn-lt"/>
              </a:rPr>
              <a:t>Methodology </a:t>
            </a:r>
          </a:p>
          <a:p>
            <a:pPr marL="342900" indent="-342900">
              <a:buFont typeface="Arial"/>
              <a:buChar char="•"/>
            </a:pPr>
            <a:r>
              <a:rPr lang="en-US" sz="2000" dirty="0">
                <a:latin typeface="+mn-lt"/>
              </a:rPr>
              <a:t>Covers 143 </a:t>
            </a:r>
            <a:r>
              <a:rPr lang="en-US" sz="2000" dirty="0" smtClean="0">
                <a:latin typeface="+mn-lt"/>
              </a:rPr>
              <a:t>economies</a:t>
            </a:r>
            <a:br>
              <a:rPr lang="en-US" sz="2000" dirty="0" smtClean="0">
                <a:latin typeface="+mn-lt"/>
              </a:rPr>
            </a:br>
            <a:endParaRPr lang="en-US" sz="2000" dirty="0">
              <a:latin typeface="+mn-lt"/>
            </a:endParaRPr>
          </a:p>
          <a:p>
            <a:pPr marL="342900" indent="-342900" algn="just">
              <a:buFont typeface="Arial"/>
              <a:buChar char="•"/>
            </a:pPr>
            <a:r>
              <a:rPr lang="en-US" sz="2000" b="1" dirty="0">
                <a:latin typeface="+mn-lt"/>
              </a:rPr>
              <a:t>Data sources</a:t>
            </a:r>
          </a:p>
          <a:p>
            <a:pPr marL="800100" lvl="1" indent="-342900" algn="just">
              <a:buFont typeface="Arial"/>
              <a:buChar char="•"/>
            </a:pPr>
            <a:r>
              <a:rPr lang="en-US" sz="2000" dirty="0">
                <a:latin typeface="+mn-lt"/>
              </a:rPr>
              <a:t>½ of the individual indicators used in the NRI are sourced from international organizations ( ITU, UNESCO, Other UN agencies, and the World Bank, national sources)</a:t>
            </a:r>
          </a:p>
          <a:p>
            <a:pPr marL="800100" lvl="1" indent="-342900" algn="just">
              <a:buFont typeface="Arial"/>
              <a:buChar char="•"/>
            </a:pPr>
            <a:r>
              <a:rPr lang="en-US" sz="2000" dirty="0">
                <a:latin typeface="+mn-lt"/>
              </a:rPr>
              <a:t>½ World Economic Forum’s Executive Opinion Survey (13,000 business executives). </a:t>
            </a:r>
          </a:p>
        </p:txBody>
      </p:sp>
    </p:spTree>
    <p:extLst>
      <p:ext uri="{BB962C8B-B14F-4D97-AF65-F5344CB8AC3E}">
        <p14:creationId xmlns:p14="http://schemas.microsoft.com/office/powerpoint/2010/main" val="52920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19</a:t>
            </a:fld>
            <a:endParaRPr lang="en-US"/>
          </a:p>
        </p:txBody>
      </p:sp>
      <p:pic>
        <p:nvPicPr>
          <p:cNvPr id="3" name="Content Placeholder 3"/>
          <p:cNvPicPr>
            <a:picLocks noChangeAspect="1"/>
          </p:cNvPicPr>
          <p:nvPr/>
        </p:nvPicPr>
        <p:blipFill>
          <a:blip r:embed="rId2"/>
          <a:srcRect l="1336" r="1336"/>
          <a:stretch>
            <a:fillRect/>
          </a:stretch>
        </p:blipFill>
        <p:spPr>
          <a:xfrm>
            <a:off x="1676400" y="914400"/>
            <a:ext cx="8828314" cy="4679622"/>
          </a:xfrm>
          <a:prstGeom prst="rect">
            <a:avLst/>
          </a:prstGeom>
          <a:ln>
            <a:solidFill>
              <a:srgbClr val="FFC000"/>
            </a:solidFill>
          </a:ln>
        </p:spPr>
      </p:pic>
    </p:spTree>
    <p:extLst>
      <p:ext uri="{BB962C8B-B14F-4D97-AF65-F5344CB8AC3E}">
        <p14:creationId xmlns:p14="http://schemas.microsoft.com/office/powerpoint/2010/main" val="11923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a:t>
            </a:fld>
            <a:endParaRPr lang="en-US"/>
          </a:p>
        </p:txBody>
      </p:sp>
      <p:sp>
        <p:nvSpPr>
          <p:cNvPr id="5" name="Content Placeholder 2"/>
          <p:cNvSpPr txBox="1">
            <a:spLocks/>
          </p:cNvSpPr>
          <p:nvPr/>
        </p:nvSpPr>
        <p:spPr>
          <a:xfrm>
            <a:off x="2286000" y="533400"/>
            <a:ext cx="8229600" cy="4953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pPr>
            <a:r>
              <a:rPr lang="en-GB" dirty="0">
                <a:solidFill>
                  <a:sysClr val="windowText" lastClr="000000"/>
                </a:solidFill>
                <a:latin typeface="Calibri" panose="020F0502020204030204"/>
              </a:rPr>
              <a:t>Doing Business </a:t>
            </a:r>
            <a:r>
              <a:rPr lang="en-GB" dirty="0">
                <a:solidFill>
                  <a:sysClr val="windowText" lastClr="000000"/>
                </a:solidFill>
                <a:latin typeface="Calibri" panose="020F0502020204030204"/>
              </a:rPr>
              <a:t>Index</a:t>
            </a:r>
            <a:r>
              <a:rPr lang="en-GB" dirty="0">
                <a:solidFill>
                  <a:sysClr val="windowText" lastClr="000000"/>
                </a:solidFill>
                <a:latin typeface="Calibri" panose="020F0502020204030204"/>
              </a:rPr>
              <a:t/>
            </a:r>
            <a:br>
              <a:rPr lang="en-GB" dirty="0">
                <a:solidFill>
                  <a:sysClr val="windowText" lastClr="000000"/>
                </a:solidFill>
                <a:latin typeface="Calibri" panose="020F0502020204030204"/>
              </a:rPr>
            </a:br>
            <a:r>
              <a:rPr lang="en-GB" dirty="0">
                <a:solidFill>
                  <a:sysClr val="windowText" lastClr="000000"/>
                </a:solidFill>
                <a:latin typeface="Calibri" panose="020F0502020204030204"/>
              </a:rPr>
              <a:t>	</a:t>
            </a:r>
            <a:r>
              <a:rPr lang="en-GB" sz="2600" dirty="0">
                <a:solidFill>
                  <a:sysClr val="windowText" lastClr="000000"/>
                </a:solidFill>
                <a:latin typeface="Calibri" panose="020F0502020204030204"/>
              </a:rPr>
              <a:t>How Business is Done in the Developing World: Deals vs 	Rules- </a:t>
            </a:r>
            <a:r>
              <a:rPr lang="en-GB" sz="2600" dirty="0" err="1">
                <a:solidFill>
                  <a:sysClr val="windowText" lastClr="000000"/>
                </a:solidFill>
                <a:latin typeface="Calibri" panose="020F0502020204030204"/>
              </a:rPr>
              <a:t>Hallward</a:t>
            </a:r>
            <a:r>
              <a:rPr lang="en-GB" sz="2600" dirty="0">
                <a:solidFill>
                  <a:sysClr val="windowText" lastClr="000000"/>
                </a:solidFill>
                <a:latin typeface="Calibri" panose="020F0502020204030204"/>
              </a:rPr>
              <a:t> </a:t>
            </a:r>
            <a:r>
              <a:rPr lang="en-GB" sz="2600" dirty="0" err="1">
                <a:solidFill>
                  <a:sysClr val="windowText" lastClr="000000"/>
                </a:solidFill>
                <a:latin typeface="Calibri" panose="020F0502020204030204"/>
              </a:rPr>
              <a:t>Driemier</a:t>
            </a:r>
            <a:r>
              <a:rPr lang="en-GB" sz="2600" dirty="0">
                <a:solidFill>
                  <a:sysClr val="windowText" lastClr="000000"/>
                </a:solidFill>
                <a:latin typeface="Calibri" panose="020F0502020204030204"/>
              </a:rPr>
              <a:t> &amp; </a:t>
            </a:r>
            <a:r>
              <a:rPr lang="en-GB" sz="2600" dirty="0" err="1">
                <a:solidFill>
                  <a:sysClr val="windowText" lastClr="000000"/>
                </a:solidFill>
                <a:latin typeface="Calibri" panose="020F0502020204030204"/>
              </a:rPr>
              <a:t>Prichett</a:t>
            </a:r>
            <a:r>
              <a:rPr lang="en-GB" sz="2600" dirty="0">
                <a:solidFill>
                  <a:sysClr val="windowText" lastClr="000000"/>
                </a:solidFill>
                <a:latin typeface="Calibri" panose="020F0502020204030204"/>
              </a:rPr>
              <a:t> </a:t>
            </a:r>
            <a:endParaRPr lang="en-GB" sz="2400" dirty="0">
              <a:solidFill>
                <a:sysClr val="windowText" lastClr="000000"/>
              </a:solidFill>
              <a:latin typeface="Calibri" panose="020F0502020204030204"/>
            </a:endParaRPr>
          </a:p>
          <a:p>
            <a:pPr fontAlgn="auto">
              <a:lnSpc>
                <a:spcPct val="150000"/>
              </a:lnSpc>
              <a:spcAft>
                <a:spcPts val="0"/>
              </a:spcAft>
            </a:pPr>
            <a:r>
              <a:rPr lang="en-GB" dirty="0">
                <a:solidFill>
                  <a:sysClr val="windowText" lastClr="000000"/>
                </a:solidFill>
                <a:latin typeface="Calibri" panose="020F0502020204030204"/>
              </a:rPr>
              <a:t>ICT Development Index</a:t>
            </a:r>
          </a:p>
          <a:p>
            <a:pPr fontAlgn="auto">
              <a:lnSpc>
                <a:spcPct val="150000"/>
              </a:lnSpc>
              <a:spcAft>
                <a:spcPts val="0"/>
              </a:spcAft>
            </a:pPr>
            <a:r>
              <a:rPr lang="en-GB" dirty="0">
                <a:solidFill>
                  <a:sysClr val="windowText" lastClr="000000"/>
                </a:solidFill>
                <a:latin typeface="Calibri" panose="020F0502020204030204"/>
              </a:rPr>
              <a:t>Network Readiness Index</a:t>
            </a:r>
          </a:p>
          <a:p>
            <a:pPr fontAlgn="auto">
              <a:lnSpc>
                <a:spcPct val="150000"/>
              </a:lnSpc>
              <a:spcAft>
                <a:spcPts val="0"/>
              </a:spcAft>
            </a:pPr>
            <a:r>
              <a:rPr lang="en-GB" dirty="0">
                <a:solidFill>
                  <a:sysClr val="windowText" lastClr="000000"/>
                </a:solidFill>
                <a:latin typeface="Calibri" panose="020F0502020204030204"/>
              </a:rPr>
              <a:t>Knowledge Economy Index</a:t>
            </a:r>
          </a:p>
          <a:p>
            <a:pPr fontAlgn="auto">
              <a:lnSpc>
                <a:spcPct val="150000"/>
              </a:lnSpc>
              <a:spcAft>
                <a:spcPts val="0"/>
              </a:spcAft>
            </a:pPr>
            <a:r>
              <a:rPr lang="en-GB" dirty="0">
                <a:solidFill>
                  <a:sysClr val="windowText" lastClr="000000"/>
                </a:solidFill>
                <a:latin typeface="Calibri" panose="020F0502020204030204"/>
              </a:rPr>
              <a:t>A4AI Affordability Index</a:t>
            </a:r>
          </a:p>
          <a:p>
            <a:pPr fontAlgn="auto">
              <a:lnSpc>
                <a:spcPct val="150000"/>
              </a:lnSpc>
              <a:spcAft>
                <a:spcPts val="0"/>
              </a:spcAft>
            </a:pPr>
            <a:r>
              <a:rPr lang="en-GB" dirty="0">
                <a:solidFill>
                  <a:sysClr val="windowText" lastClr="000000"/>
                </a:solidFill>
                <a:latin typeface="Calibri" panose="020F0502020204030204"/>
              </a:rPr>
              <a:t>Country comparisons </a:t>
            </a:r>
            <a:endParaRPr lang="en-US" dirty="0">
              <a:solidFill>
                <a:sysClr val="windowText" lastClr="000000"/>
              </a:solidFill>
              <a:latin typeface="Calibri" panose="020F0502020204030204"/>
            </a:endParaRPr>
          </a:p>
        </p:txBody>
      </p:sp>
    </p:spTree>
    <p:extLst>
      <p:ext uri="{BB962C8B-B14F-4D97-AF65-F5344CB8AC3E}">
        <p14:creationId xmlns:p14="http://schemas.microsoft.com/office/powerpoint/2010/main" val="357751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20</a:t>
            </a:fld>
            <a:endParaRPr lang="en-US"/>
          </a:p>
        </p:txBody>
      </p:sp>
      <p:pic>
        <p:nvPicPr>
          <p:cNvPr id="3" name="Content Placeholder 4" descr="Screen Shot 2015-09-16 at 2.32.57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0"/>
            <a:ext cx="9646547" cy="4038600"/>
          </a:xfrm>
          <a:prstGeom prst="rect">
            <a:avLst/>
          </a:prstGeom>
        </p:spPr>
      </p:pic>
      <p:sp>
        <p:nvSpPr>
          <p:cNvPr id="5" name="TextBox 4"/>
          <p:cNvSpPr txBox="1"/>
          <p:nvPr/>
        </p:nvSpPr>
        <p:spPr>
          <a:xfrm>
            <a:off x="914400" y="457200"/>
            <a:ext cx="8458200" cy="584775"/>
          </a:xfrm>
          <a:prstGeom prst="rect">
            <a:avLst/>
          </a:prstGeom>
          <a:noFill/>
        </p:spPr>
        <p:txBody>
          <a:bodyPr wrap="square" rtlCol="0">
            <a:spAutoFit/>
          </a:bodyPr>
          <a:lstStyle/>
          <a:p>
            <a:r>
              <a:rPr lang="en-GB" sz="3200" dirty="0" smtClean="0"/>
              <a:t>Framework </a:t>
            </a:r>
            <a:r>
              <a:rPr lang="en-GB" sz="3200" dirty="0" smtClean="0"/>
              <a:t>of the </a:t>
            </a:r>
            <a:r>
              <a:rPr lang="en-GB" sz="3200" dirty="0" smtClean="0"/>
              <a:t>NRI</a:t>
            </a:r>
            <a:endParaRPr lang="en-US" sz="3200" dirty="0"/>
          </a:p>
        </p:txBody>
      </p:sp>
    </p:spTree>
    <p:extLst>
      <p:ext uri="{BB962C8B-B14F-4D97-AF65-F5344CB8AC3E}">
        <p14:creationId xmlns:p14="http://schemas.microsoft.com/office/powerpoint/2010/main" val="10434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21</a:t>
            </a:fld>
            <a:endParaRPr lang="en-US"/>
          </a:p>
        </p:txBody>
      </p:sp>
      <p:sp>
        <p:nvSpPr>
          <p:cNvPr id="3" name="Rectangle 2"/>
          <p:cNvSpPr/>
          <p:nvPr/>
        </p:nvSpPr>
        <p:spPr>
          <a:xfrm>
            <a:off x="914400" y="228600"/>
            <a:ext cx="10363200" cy="2185214"/>
          </a:xfrm>
          <a:prstGeom prst="rect">
            <a:avLst/>
          </a:prstGeom>
        </p:spPr>
        <p:txBody>
          <a:bodyPr wrap="square">
            <a:spAutoFit/>
          </a:bodyPr>
          <a:lstStyle/>
          <a:p>
            <a:r>
              <a:rPr lang="en-US" sz="3200" dirty="0"/>
              <a:t>Knowledge Economy Index </a:t>
            </a:r>
          </a:p>
          <a:p>
            <a:pPr algn="just"/>
            <a:r>
              <a:rPr lang="en-US" sz="1800" dirty="0"/>
              <a:t>The World Bank’s Knowledge Assessment Methodology is an online interactive tool that produces the Knowledge Economy Index (KEI)–an aggregate index representing a country’s or region’s overall preparedness to compete in the Knowledge Economy (KE). </a:t>
            </a:r>
          </a:p>
          <a:p>
            <a:pPr algn="just"/>
            <a:endParaRPr lang="en-US" sz="1800" dirty="0"/>
          </a:p>
          <a:p>
            <a:endParaRPr lang="en-US" sz="3200" dirty="0"/>
          </a:p>
        </p:txBody>
      </p:sp>
      <p:pic>
        <p:nvPicPr>
          <p:cNvPr id="5" name="Picture 4" descr="Screen Shot 2015-09-16 at 3.02.30 PM.png"/>
          <p:cNvPicPr>
            <a:picLocks noChangeAspect="1"/>
          </p:cNvPicPr>
          <p:nvPr/>
        </p:nvPicPr>
        <p:blipFill rotWithShape="1">
          <a:blip r:embed="rId2">
            <a:extLst>
              <a:ext uri="{28A0092B-C50C-407E-A947-70E740481C1C}">
                <a14:useLocalDpi xmlns:a14="http://schemas.microsoft.com/office/drawing/2010/main" val="0"/>
              </a:ext>
            </a:extLst>
          </a:blip>
          <a:srcRect t="20779"/>
          <a:stretch/>
        </p:blipFill>
        <p:spPr>
          <a:xfrm>
            <a:off x="1752600" y="1752600"/>
            <a:ext cx="7939419" cy="4099934"/>
          </a:xfrm>
          <a:prstGeom prst="rect">
            <a:avLst/>
          </a:prstGeom>
        </p:spPr>
      </p:pic>
    </p:spTree>
    <p:extLst>
      <p:ext uri="{BB962C8B-B14F-4D97-AF65-F5344CB8AC3E}">
        <p14:creationId xmlns:p14="http://schemas.microsoft.com/office/powerpoint/2010/main" val="4635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12577270"/>
              </p:ext>
            </p:extLst>
          </p:nvPr>
        </p:nvGraphicFramePr>
        <p:xfrm>
          <a:off x="1447800" y="533400"/>
          <a:ext cx="9946428" cy="5148799"/>
        </p:xfrm>
        <a:graphic>
          <a:graphicData uri="http://schemas.openxmlformats.org/drawingml/2006/table">
            <a:tbl>
              <a:tblPr bandRow="1">
                <a:tableStyleId>{073A0DAA-6AF3-43AB-8588-CEC1D06C72B9}</a:tableStyleId>
              </a:tblPr>
              <a:tblGrid>
                <a:gridCol w="3091308"/>
                <a:gridCol w="4188872"/>
                <a:gridCol w="2666248"/>
              </a:tblGrid>
              <a:tr h="428070">
                <a:tc>
                  <a:txBody>
                    <a:bodyPr/>
                    <a:lstStyle/>
                    <a:p>
                      <a:pPr algn="ctr" fontAlgn="b"/>
                      <a:r>
                        <a:rPr lang="en-GB" sz="1800" u="none" strike="noStrike" dirty="0" smtClean="0">
                          <a:effectLst/>
                        </a:rPr>
                        <a:t>Sub</a:t>
                      </a:r>
                      <a:r>
                        <a:rPr lang="en-GB" sz="1800" u="none" strike="noStrike" baseline="0" dirty="0" smtClean="0">
                          <a:effectLst/>
                        </a:rPr>
                        <a:t> Index</a:t>
                      </a:r>
                      <a:endParaRPr lang="en-US" sz="1800" b="1" i="0" u="none" strike="noStrike" dirty="0">
                        <a:solidFill>
                          <a:schemeClr val="tx1"/>
                        </a:solidFill>
                        <a:effectLst/>
                        <a:latin typeface="Calibri"/>
                      </a:endParaRPr>
                    </a:p>
                  </a:txBody>
                  <a:tcPr marL="12700" marR="12700" marT="12700" marB="0" anchor="b"/>
                </a:tc>
                <a:tc>
                  <a:txBody>
                    <a:bodyPr/>
                    <a:lstStyle/>
                    <a:p>
                      <a:pPr algn="ctr" fontAlgn="b"/>
                      <a:r>
                        <a:rPr lang="en-GB" sz="1800" u="none" strike="noStrike" dirty="0" smtClean="0">
                          <a:effectLst/>
                        </a:rPr>
                        <a:t>Indicator</a:t>
                      </a:r>
                      <a:r>
                        <a:rPr lang="en-GB" sz="1800" u="none" strike="noStrike" baseline="0" dirty="0" smtClean="0">
                          <a:effectLst/>
                        </a:rPr>
                        <a:t> </a:t>
                      </a:r>
                      <a:endParaRPr lang="en-US" sz="1800" b="1" i="0" u="none" strike="noStrike" dirty="0">
                        <a:solidFill>
                          <a:srgbClr val="000000"/>
                        </a:solidFill>
                        <a:effectLst/>
                        <a:latin typeface="Calibri"/>
                      </a:endParaRPr>
                    </a:p>
                  </a:txBody>
                  <a:tcPr marL="12700" marR="12700" marT="12700" marB="0" anchor="b"/>
                </a:tc>
                <a:tc>
                  <a:txBody>
                    <a:bodyPr/>
                    <a:lstStyle/>
                    <a:p>
                      <a:pPr algn="ctr" fontAlgn="b"/>
                      <a:r>
                        <a:rPr lang="en-GB" sz="1800" u="none" strike="noStrike" dirty="0" smtClean="0">
                          <a:effectLst/>
                        </a:rPr>
                        <a:t>Source </a:t>
                      </a:r>
                      <a:endParaRPr lang="en-US" sz="1800" b="1" i="0" u="none" strike="noStrike" dirty="0">
                        <a:solidFill>
                          <a:srgbClr val="000000"/>
                        </a:solidFill>
                        <a:effectLst/>
                        <a:latin typeface="Calibri"/>
                      </a:endParaRPr>
                    </a:p>
                  </a:txBody>
                  <a:tcPr marL="12700" marR="12700" marT="12700" marB="0" anchor="b"/>
                </a:tc>
              </a:tr>
              <a:tr h="428070">
                <a:tc rowSpan="3">
                  <a:txBody>
                    <a:bodyPr/>
                    <a:lstStyle/>
                    <a:p>
                      <a:pPr algn="l" fontAlgn="b"/>
                      <a:r>
                        <a:rPr lang="en-US" sz="1600" u="none" strike="noStrike" dirty="0">
                          <a:effectLst/>
                        </a:rPr>
                        <a:t>The Economic Incentive and Institutional Regime</a:t>
                      </a:r>
                    </a:p>
                    <a:p>
                      <a:pPr algn="l" fontAlgn="b"/>
                      <a:r>
                        <a:rPr lang="en-US" sz="1600" u="none" strike="noStrike" dirty="0">
                          <a:effectLst/>
                        </a:rPr>
                        <a:t> </a:t>
                      </a:r>
                    </a:p>
                    <a:p>
                      <a:pPr algn="l" fontAlgn="b"/>
                      <a:r>
                        <a:rPr lang="en-US" sz="1600" u="none" strike="noStrike" dirty="0">
                          <a:effectLst/>
                        </a:rPr>
                        <a:t> </a:t>
                      </a:r>
                      <a:endParaRPr lang="en-US" sz="1600" b="1" i="0" u="none" strike="noStrike" dirty="0">
                        <a:solidFill>
                          <a:schemeClr val="tx1"/>
                        </a:solidFill>
                        <a:effectLst/>
                        <a:latin typeface="Calibri"/>
                      </a:endParaRPr>
                    </a:p>
                  </a:txBody>
                  <a:tcPr marL="12700" marR="12700" marT="12700" marB="0" anchor="b"/>
                </a:tc>
                <a:tc>
                  <a:txBody>
                    <a:bodyPr/>
                    <a:lstStyle/>
                    <a:p>
                      <a:pPr algn="l" fontAlgn="b"/>
                      <a:r>
                        <a:rPr lang="en-US" sz="1600" u="none" strike="noStrike" dirty="0">
                          <a:effectLst/>
                        </a:rPr>
                        <a:t>Tariff &amp; Nontariff Barriers  </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a:effectLst/>
                        </a:rPr>
                        <a:t>Heritage Foundation's Trade Policy index</a:t>
                      </a:r>
                      <a:endParaRPr lang="en-US" sz="1600" b="0" i="0" u="none" strike="noStrike">
                        <a:solidFill>
                          <a:srgbClr val="000000"/>
                        </a:solidFill>
                        <a:effectLst/>
                        <a:latin typeface="Calibri"/>
                      </a:endParaRPr>
                    </a:p>
                  </a:txBody>
                  <a:tcPr marL="12700" marR="12700" marT="12700" marB="0" anchor="b"/>
                </a:tc>
              </a:tr>
              <a:tr h="428070">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dirty="0">
                          <a:effectLst/>
                        </a:rPr>
                        <a:t>Regulatory Quality</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a:effectLst/>
                        </a:rPr>
                        <a:t>Governance Indicators, World Bank</a:t>
                      </a:r>
                      <a:endParaRPr lang="en-US" sz="1600" b="0" i="0" u="none" strike="noStrike">
                        <a:solidFill>
                          <a:srgbClr val="000000"/>
                        </a:solidFill>
                        <a:effectLst/>
                        <a:latin typeface="Calibri"/>
                      </a:endParaRPr>
                    </a:p>
                  </a:txBody>
                  <a:tcPr marL="12700" marR="12700" marT="12700" marB="0" anchor="b"/>
                </a:tc>
              </a:tr>
              <a:tr h="428070">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dirty="0">
                          <a:effectLst/>
                        </a:rPr>
                        <a:t>Rule of Law</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a:effectLst/>
                        </a:rPr>
                        <a:t>Governance Indicators, World Bank</a:t>
                      </a:r>
                      <a:endParaRPr lang="en-US" sz="1600" b="0" i="0" u="none" strike="noStrike">
                        <a:solidFill>
                          <a:srgbClr val="000000"/>
                        </a:solidFill>
                        <a:effectLst/>
                        <a:latin typeface="Calibri"/>
                      </a:endParaRPr>
                    </a:p>
                  </a:txBody>
                  <a:tcPr marL="12700" marR="12700" marT="12700" marB="0" anchor="b"/>
                </a:tc>
              </a:tr>
              <a:tr h="378692">
                <a:tc rowSpan="3">
                  <a:txBody>
                    <a:bodyPr/>
                    <a:lstStyle/>
                    <a:p>
                      <a:pPr algn="l" fontAlgn="b"/>
                      <a:r>
                        <a:rPr lang="en-US" sz="1600" u="none" strike="noStrike" dirty="0">
                          <a:effectLst/>
                        </a:rPr>
                        <a:t>Education and Human Resources</a:t>
                      </a:r>
                    </a:p>
                    <a:p>
                      <a:pPr algn="l" fontAlgn="b"/>
                      <a:r>
                        <a:rPr lang="en-US" sz="1600" u="none" strike="noStrike" dirty="0">
                          <a:effectLst/>
                        </a:rPr>
                        <a:t> </a:t>
                      </a:r>
                    </a:p>
                    <a:p>
                      <a:pPr algn="l" fontAlgn="b"/>
                      <a:r>
                        <a:rPr lang="en-US" sz="1600" u="none" strike="noStrike" dirty="0">
                          <a:effectLst/>
                        </a:rPr>
                        <a:t> </a:t>
                      </a:r>
                      <a:endParaRPr lang="en-US" sz="1600" b="1" i="0" u="none" strike="noStrike" dirty="0">
                        <a:solidFill>
                          <a:schemeClr val="tx1"/>
                        </a:solidFill>
                        <a:effectLst/>
                        <a:latin typeface="Calibri"/>
                      </a:endParaRPr>
                    </a:p>
                  </a:txBody>
                  <a:tcPr marL="12700" marR="12700" marT="12700" marB="0" anchor="b"/>
                </a:tc>
                <a:tc>
                  <a:txBody>
                    <a:bodyPr/>
                    <a:lstStyle/>
                    <a:p>
                      <a:pPr algn="l" fontAlgn="b"/>
                      <a:r>
                        <a:rPr lang="en-US" sz="1600" u="none" strike="noStrike" dirty="0">
                          <a:effectLst/>
                        </a:rPr>
                        <a:t>Average years of schooling</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a:effectLst/>
                        </a:rPr>
                        <a:t>Barro and Lee</a:t>
                      </a:r>
                      <a:endParaRPr lang="en-US" sz="1600" b="0" i="0" u="none" strike="noStrike">
                        <a:solidFill>
                          <a:srgbClr val="000000"/>
                        </a:solidFill>
                        <a:effectLst/>
                        <a:latin typeface="Calibri"/>
                      </a:endParaRPr>
                    </a:p>
                  </a:txBody>
                  <a:tcPr marL="12700" marR="12700" marT="12700" marB="0" anchor="b"/>
                </a:tc>
              </a:tr>
              <a:tr h="219467">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dirty="0">
                          <a:effectLst/>
                        </a:rPr>
                        <a:t>Secondary Enrollment</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UNESCO</a:t>
                      </a:r>
                      <a:endParaRPr lang="en-US" sz="1600" b="0" i="0" u="none" strike="noStrike" dirty="0">
                        <a:solidFill>
                          <a:srgbClr val="000000"/>
                        </a:solidFill>
                        <a:effectLst/>
                        <a:latin typeface="Calibri"/>
                      </a:endParaRPr>
                    </a:p>
                  </a:txBody>
                  <a:tcPr marL="12700" marR="12700" marT="12700" marB="0" anchor="b"/>
                </a:tc>
              </a:tr>
              <a:tr h="219467">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dirty="0">
                          <a:effectLst/>
                        </a:rPr>
                        <a:t>Tertiary Enrollment</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UNESCO</a:t>
                      </a:r>
                      <a:endParaRPr lang="en-US" sz="1600" b="0" i="0" u="none" strike="noStrike" dirty="0">
                        <a:solidFill>
                          <a:srgbClr val="000000"/>
                        </a:solidFill>
                        <a:effectLst/>
                        <a:latin typeface="Calibri"/>
                      </a:endParaRPr>
                    </a:p>
                  </a:txBody>
                  <a:tcPr marL="12700" marR="12700" marT="12700" marB="0" anchor="b"/>
                </a:tc>
              </a:tr>
              <a:tr h="378692">
                <a:tc rowSpan="3">
                  <a:txBody>
                    <a:bodyPr/>
                    <a:lstStyle/>
                    <a:p>
                      <a:pPr algn="l" fontAlgn="b"/>
                      <a:r>
                        <a:rPr lang="en-US" sz="1600" u="none" strike="noStrike" dirty="0">
                          <a:effectLst/>
                        </a:rPr>
                        <a:t>The Innovation System</a:t>
                      </a:r>
                    </a:p>
                    <a:p>
                      <a:pPr algn="l" fontAlgn="b"/>
                      <a:r>
                        <a:rPr lang="en-US" sz="1600" u="none" strike="noStrike" dirty="0">
                          <a:effectLst/>
                        </a:rPr>
                        <a:t> </a:t>
                      </a:r>
                    </a:p>
                    <a:p>
                      <a:pPr algn="l" fontAlgn="b"/>
                      <a:r>
                        <a:rPr lang="en-US" sz="1600" u="none" strike="noStrike" dirty="0">
                          <a:effectLst/>
                        </a:rPr>
                        <a:t> </a:t>
                      </a:r>
                      <a:endParaRPr lang="en-US" sz="1600" b="1" i="0" u="none" strike="noStrike" dirty="0">
                        <a:solidFill>
                          <a:schemeClr val="tx1"/>
                        </a:solidFill>
                        <a:effectLst/>
                        <a:latin typeface="Calibri"/>
                      </a:endParaRPr>
                    </a:p>
                  </a:txBody>
                  <a:tcPr marL="12700" marR="12700" marT="12700" marB="0" anchor="b"/>
                </a:tc>
                <a:tc>
                  <a:txBody>
                    <a:bodyPr/>
                    <a:lstStyle/>
                    <a:p>
                      <a:pPr algn="l" fontAlgn="b"/>
                      <a:r>
                        <a:rPr lang="en-US" sz="1600" u="none" strike="noStrike" dirty="0">
                          <a:effectLst/>
                        </a:rPr>
                        <a:t>Royalty and License Fees Payments and Receipts</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USPTO</a:t>
                      </a:r>
                      <a:endParaRPr lang="en-US" sz="1600" b="0" i="0" u="none" strike="noStrike" dirty="0">
                        <a:solidFill>
                          <a:srgbClr val="000000"/>
                        </a:solidFill>
                        <a:effectLst/>
                        <a:latin typeface="Calibri"/>
                      </a:endParaRPr>
                    </a:p>
                  </a:txBody>
                  <a:tcPr marL="12700" marR="12700" marT="12700" marB="0" anchor="b"/>
                </a:tc>
              </a:tr>
              <a:tr h="428070">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dirty="0">
                          <a:effectLst/>
                        </a:rPr>
                        <a:t>Patent Applications Granted by the </a:t>
                      </a:r>
                      <a:r>
                        <a:rPr lang="en-US" sz="1600" u="none" strike="noStrike" dirty="0" smtClean="0">
                          <a:effectLst/>
                        </a:rPr>
                        <a:t>US Patent </a:t>
                      </a:r>
                      <a:r>
                        <a:rPr lang="en-US" sz="1600" u="none" strike="noStrike" dirty="0">
                          <a:effectLst/>
                        </a:rPr>
                        <a:t>and Trademark Office</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USPTO</a:t>
                      </a:r>
                      <a:endParaRPr lang="en-US" sz="1600" b="0" i="0" u="none" strike="noStrike" dirty="0">
                        <a:solidFill>
                          <a:srgbClr val="000000"/>
                        </a:solidFill>
                        <a:effectLst/>
                        <a:latin typeface="Calibri"/>
                      </a:endParaRPr>
                    </a:p>
                  </a:txBody>
                  <a:tcPr marL="12700" marR="12700" marT="12700" marB="0" anchor="b"/>
                </a:tc>
              </a:tr>
              <a:tr h="371416">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a:effectLst/>
                        </a:rPr>
                        <a:t>Scientific and Technical Journal Articles</a:t>
                      </a:r>
                      <a:endParaRPr lang="en-US" sz="1600" b="0" i="0" u="none" strike="noStrike">
                        <a:solidFill>
                          <a:srgbClr val="000000"/>
                        </a:solidFill>
                        <a:effectLst/>
                        <a:latin typeface="Calibri"/>
                      </a:endParaRPr>
                    </a:p>
                  </a:txBody>
                  <a:tcPr marL="12700" marR="12700" marT="12700" marB="0" anchor="b"/>
                </a:tc>
                <a:tc>
                  <a:txBody>
                    <a:bodyPr/>
                    <a:lstStyle/>
                    <a:p>
                      <a:pPr algn="l" fontAlgn="b"/>
                      <a:r>
                        <a:rPr lang="en-US" sz="1600" u="none" strike="noStrike" dirty="0">
                          <a:effectLst/>
                        </a:rPr>
                        <a:t>USPTO</a:t>
                      </a:r>
                      <a:endParaRPr lang="en-US" sz="1600" b="0" i="0" u="none" strike="noStrike" dirty="0">
                        <a:solidFill>
                          <a:srgbClr val="000000"/>
                        </a:solidFill>
                        <a:effectLst/>
                        <a:latin typeface="Calibri"/>
                      </a:endParaRPr>
                    </a:p>
                  </a:txBody>
                  <a:tcPr marL="12700" marR="12700" marT="12700" marB="0" anchor="b"/>
                </a:tc>
              </a:tr>
              <a:tr h="564249">
                <a:tc rowSpan="3">
                  <a:txBody>
                    <a:bodyPr/>
                    <a:lstStyle/>
                    <a:p>
                      <a:pPr algn="l" fontAlgn="b"/>
                      <a:r>
                        <a:rPr lang="en-US" sz="1600" u="none" strike="noStrike" dirty="0">
                          <a:effectLst/>
                        </a:rPr>
                        <a:t>Information and Communication Technology (ICT)</a:t>
                      </a:r>
                    </a:p>
                    <a:p>
                      <a:pPr algn="l" fontAlgn="b"/>
                      <a:r>
                        <a:rPr lang="en-US" sz="1600" u="none" strike="noStrike" dirty="0">
                          <a:effectLst/>
                        </a:rPr>
                        <a:t> </a:t>
                      </a:r>
                    </a:p>
                    <a:p>
                      <a:pPr algn="l" fontAlgn="b"/>
                      <a:r>
                        <a:rPr lang="en-US" sz="1600" u="none" strike="noStrike" dirty="0">
                          <a:effectLst/>
                        </a:rPr>
                        <a:t> </a:t>
                      </a:r>
                      <a:endParaRPr lang="en-US" sz="1600" b="1" i="0" u="none" strike="noStrike" dirty="0">
                        <a:solidFill>
                          <a:schemeClr val="tx1"/>
                        </a:solidFill>
                        <a:effectLst/>
                        <a:latin typeface="Calibri"/>
                      </a:endParaRPr>
                    </a:p>
                  </a:txBody>
                  <a:tcPr marL="12700" marR="12700" marT="12700" marB="0" anchor="b"/>
                </a:tc>
                <a:tc>
                  <a:txBody>
                    <a:bodyPr/>
                    <a:lstStyle/>
                    <a:p>
                      <a:pPr algn="l" fontAlgn="b"/>
                      <a:r>
                        <a:rPr lang="en-US" sz="1600" u="none" strike="noStrike" dirty="0">
                          <a:effectLst/>
                        </a:rPr>
                        <a:t>Telephones per 1,000 people</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ITU</a:t>
                      </a:r>
                      <a:endParaRPr lang="en-US" sz="1600" b="0" i="0" u="none" strike="noStrike" dirty="0">
                        <a:solidFill>
                          <a:srgbClr val="000000"/>
                        </a:solidFill>
                        <a:effectLst/>
                        <a:latin typeface="Calibri"/>
                      </a:endParaRPr>
                    </a:p>
                  </a:txBody>
                  <a:tcPr marL="12700" marR="12700" marT="12700" marB="0" anchor="b"/>
                </a:tc>
              </a:tr>
              <a:tr h="219467">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a:effectLst/>
                        </a:rPr>
                        <a:t>Computers per 1,000 people</a:t>
                      </a:r>
                      <a:endParaRPr lang="en-US" sz="1600" b="0" i="0" u="none" strike="noStrike">
                        <a:solidFill>
                          <a:srgbClr val="000000"/>
                        </a:solidFill>
                        <a:effectLst/>
                        <a:latin typeface="Calibri"/>
                      </a:endParaRPr>
                    </a:p>
                  </a:txBody>
                  <a:tcPr marL="12700" marR="12700" marT="12700" marB="0" anchor="b"/>
                </a:tc>
                <a:tc>
                  <a:txBody>
                    <a:bodyPr/>
                    <a:lstStyle/>
                    <a:p>
                      <a:pPr algn="l" fontAlgn="b"/>
                      <a:r>
                        <a:rPr lang="en-US" sz="1600" u="none" strike="noStrike" dirty="0">
                          <a:effectLst/>
                        </a:rPr>
                        <a:t>ITU</a:t>
                      </a:r>
                      <a:endParaRPr lang="en-US" sz="1600" b="0" i="0" u="none" strike="noStrike" dirty="0">
                        <a:solidFill>
                          <a:srgbClr val="000000"/>
                        </a:solidFill>
                        <a:effectLst/>
                        <a:latin typeface="Calibri"/>
                      </a:endParaRPr>
                    </a:p>
                  </a:txBody>
                  <a:tcPr marL="12700" marR="12700" marT="12700" marB="0" anchor="b"/>
                </a:tc>
              </a:tr>
              <a:tr h="219467">
                <a:tc vMerge="1">
                  <a:txBody>
                    <a:bodyPr/>
                    <a:lstStyle/>
                    <a:p>
                      <a:pPr algn="l" fontAlgn="b"/>
                      <a:endParaRPr lang="en-US"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u="none" strike="noStrike" dirty="0" smtClean="0">
                          <a:effectLst/>
                        </a:rPr>
                        <a:t>Internet </a:t>
                      </a:r>
                      <a:r>
                        <a:rPr lang="en-US" sz="1600" u="none" strike="noStrike" dirty="0">
                          <a:effectLst/>
                        </a:rPr>
                        <a:t>Users per 10,000 people</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ITU</a:t>
                      </a:r>
                      <a:endParaRPr lang="en-US" sz="1600" b="0" i="0" u="none" strike="noStrike" dirty="0">
                        <a:solidFill>
                          <a:srgbClr val="000000"/>
                        </a:solidFill>
                        <a:effectLst/>
                        <a:latin typeface="Calibri"/>
                      </a:endParaRPr>
                    </a:p>
                  </a:txBody>
                  <a:tcPr marL="12700" marR="12700" marT="12700" marB="0" anchor="b"/>
                </a:tc>
              </a:tr>
            </a:tbl>
          </a:graphicData>
        </a:graphic>
      </p:graphicFrame>
    </p:spTree>
    <p:extLst>
      <p:ext uri="{BB962C8B-B14F-4D97-AF65-F5344CB8AC3E}">
        <p14:creationId xmlns:p14="http://schemas.microsoft.com/office/powerpoint/2010/main" val="1122784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23</a:t>
            </a:fld>
            <a:endParaRPr lang="en-US"/>
          </a:p>
        </p:txBody>
      </p:sp>
      <p:pic>
        <p:nvPicPr>
          <p:cNvPr id="3" name="Picture 2" descr="Screen Shot 2015-09-17 at 10.29.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97211"/>
            <a:ext cx="9144000" cy="4345770"/>
          </a:xfrm>
          <a:prstGeom prst="rect">
            <a:avLst/>
          </a:prstGeom>
        </p:spPr>
      </p:pic>
      <p:sp>
        <p:nvSpPr>
          <p:cNvPr id="5" name="TextBox 4"/>
          <p:cNvSpPr txBox="1"/>
          <p:nvPr/>
        </p:nvSpPr>
        <p:spPr>
          <a:xfrm>
            <a:off x="4953000" y="5715000"/>
            <a:ext cx="6198305" cy="369332"/>
          </a:xfrm>
          <a:prstGeom prst="rect">
            <a:avLst/>
          </a:prstGeom>
          <a:noFill/>
        </p:spPr>
        <p:txBody>
          <a:bodyPr wrap="square" rtlCol="0">
            <a:spAutoFit/>
          </a:bodyPr>
          <a:lstStyle/>
          <a:p>
            <a:r>
              <a:rPr lang="en-GB" sz="1800" i="1" dirty="0"/>
              <a:t>Source: ITU, Measuring Information Society 2014</a:t>
            </a:r>
            <a:endParaRPr lang="en-US" sz="1800" i="1" dirty="0"/>
          </a:p>
        </p:txBody>
      </p:sp>
      <p:sp>
        <p:nvSpPr>
          <p:cNvPr id="6" name="Title 1"/>
          <p:cNvSpPr>
            <a:spLocks noGrp="1"/>
          </p:cNvSpPr>
          <p:nvPr>
            <p:ph type="title"/>
          </p:nvPr>
        </p:nvSpPr>
        <p:spPr>
          <a:xfrm>
            <a:off x="1608693" y="-117644"/>
            <a:ext cx="8229600" cy="1143000"/>
          </a:xfrm>
        </p:spPr>
        <p:txBody>
          <a:bodyPr>
            <a:normAutofit/>
          </a:bodyPr>
          <a:lstStyle/>
          <a:p>
            <a:r>
              <a:rPr lang="en-GB" dirty="0"/>
              <a:t>ICT Development </a:t>
            </a:r>
            <a:r>
              <a:rPr lang="en-GB" dirty="0" smtClean="0"/>
              <a:t>Index-  </a:t>
            </a:r>
            <a:r>
              <a:rPr lang="en-GB" dirty="0"/>
              <a:t>ITU</a:t>
            </a:r>
            <a:endParaRPr lang="en-US" dirty="0"/>
          </a:p>
        </p:txBody>
      </p:sp>
    </p:spTree>
    <p:extLst>
      <p:ext uri="{BB962C8B-B14F-4D97-AF65-F5344CB8AC3E}">
        <p14:creationId xmlns:p14="http://schemas.microsoft.com/office/powerpoint/2010/main" val="23427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68852654"/>
              </p:ext>
            </p:extLst>
          </p:nvPr>
        </p:nvGraphicFramePr>
        <p:xfrm>
          <a:off x="1524000" y="887188"/>
          <a:ext cx="9296400" cy="4469310"/>
        </p:xfrm>
        <a:graphic>
          <a:graphicData uri="http://schemas.openxmlformats.org/drawingml/2006/table">
            <a:tbl>
              <a:tblPr bandRow="1">
                <a:tableStyleId>{073A0DAA-6AF3-43AB-8588-CEC1D06C72B9}</a:tableStyleId>
              </a:tblPr>
              <a:tblGrid>
                <a:gridCol w="2020013"/>
                <a:gridCol w="7276387"/>
              </a:tblGrid>
              <a:tr h="207189">
                <a:tc>
                  <a:txBody>
                    <a:bodyPr/>
                    <a:lstStyle/>
                    <a:p>
                      <a:pPr algn="l" fontAlgn="b"/>
                      <a:r>
                        <a:rPr lang="en-GB" sz="1600" u="none" strike="noStrike" dirty="0" smtClean="0">
                          <a:effectLst/>
                        </a:rPr>
                        <a:t>Sub</a:t>
                      </a:r>
                      <a:r>
                        <a:rPr lang="en-GB" sz="1600" u="none" strike="noStrike" baseline="0" dirty="0" smtClean="0">
                          <a:effectLst/>
                        </a:rPr>
                        <a:t> Index</a:t>
                      </a:r>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GB" sz="1600" u="none" strike="noStrike" dirty="0" smtClean="0">
                          <a:effectLst/>
                        </a:rPr>
                        <a:t>Indicator</a:t>
                      </a:r>
                      <a:endParaRPr lang="en-US" sz="1600" b="1" i="0" u="none" strike="noStrike" dirty="0">
                        <a:solidFill>
                          <a:srgbClr val="000000"/>
                        </a:solidFill>
                        <a:effectLst/>
                        <a:latin typeface="Calibri"/>
                      </a:endParaRPr>
                    </a:p>
                  </a:txBody>
                  <a:tcPr marL="12700" marR="12700" marT="12700" marB="0" anchor="b"/>
                </a:tc>
              </a:tr>
              <a:tr h="207189">
                <a:tc>
                  <a:txBody>
                    <a:bodyPr/>
                    <a:lstStyle/>
                    <a:p>
                      <a:pPr algn="l" fontAlgn="b"/>
                      <a:r>
                        <a:rPr lang="en-US" sz="1600" u="none" strike="noStrike" dirty="0">
                          <a:effectLst/>
                        </a:rPr>
                        <a:t>ICT </a:t>
                      </a:r>
                      <a:r>
                        <a:rPr lang="en-US" sz="1600" u="none" strike="noStrike" dirty="0" smtClean="0">
                          <a:effectLst/>
                        </a:rPr>
                        <a:t>Access</a:t>
                      </a:r>
                      <a:r>
                        <a:rPr lang="en-US" sz="1600" u="none" strike="noStrike" baseline="0" dirty="0" smtClean="0">
                          <a:effectLst/>
                        </a:rPr>
                        <a:t> </a:t>
                      </a:r>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a:effectLst/>
                        </a:rPr>
                        <a:t>1. Fixed-telephone subscriptions per 100 inhabitants</a:t>
                      </a:r>
                      <a:endParaRPr lang="en-US" sz="1600" b="0" i="0" u="none" strike="noStrike">
                        <a:solidFill>
                          <a:srgbClr val="000000"/>
                        </a:solidFill>
                        <a:effectLst/>
                        <a:latin typeface="Calibri"/>
                      </a:endParaRPr>
                    </a:p>
                  </a:txBody>
                  <a:tcPr marL="12700" marR="12700" marT="12700" marB="0" anchor="b"/>
                </a:tc>
              </a:tr>
              <a:tr h="395623">
                <a:tc>
                  <a:txBody>
                    <a:bodyPr/>
                    <a:lstStyle/>
                    <a:p>
                      <a:pPr algn="l" fontAlgn="b"/>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a:effectLst/>
                        </a:rPr>
                        <a:t>2. Mobile-cellular telephone subscriptions per 100 inhabitants </a:t>
                      </a:r>
                      <a:endParaRPr lang="en-US" sz="1600" b="0" i="0" u="none" strike="noStrike">
                        <a:solidFill>
                          <a:srgbClr val="000000"/>
                        </a:solidFill>
                        <a:effectLst/>
                        <a:latin typeface="Calibri"/>
                      </a:endParaRPr>
                    </a:p>
                  </a:txBody>
                  <a:tcPr marL="12700" marR="12700" marT="12700" marB="0" anchor="b"/>
                </a:tc>
              </a:tr>
              <a:tr h="395623">
                <a:tc>
                  <a:txBody>
                    <a:bodyPr/>
                    <a:lstStyle/>
                    <a:p>
                      <a:pPr algn="l" fontAlgn="b"/>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a:effectLst/>
                        </a:rPr>
                        <a:t>3. International Internet bandwidth (bit/s) per Internet user </a:t>
                      </a:r>
                      <a:endParaRPr lang="en-US" sz="1600" b="0" i="0" u="none" strike="noStrike">
                        <a:solidFill>
                          <a:srgbClr val="000000"/>
                        </a:solidFill>
                        <a:effectLst/>
                        <a:latin typeface="Calibri"/>
                      </a:endParaRPr>
                    </a:p>
                  </a:txBody>
                  <a:tcPr marL="12700" marR="12700" marT="12700" marB="0" anchor="b"/>
                </a:tc>
              </a:tr>
              <a:tr h="395623">
                <a:tc>
                  <a:txBody>
                    <a:bodyPr/>
                    <a:lstStyle/>
                    <a:p>
                      <a:pPr algn="l" fontAlgn="b"/>
                      <a:endParaRPr lang="en-US" sz="1600" b="1" i="0" u="none" strike="noStrike">
                        <a:solidFill>
                          <a:schemeClr val="tx2"/>
                        </a:solidFill>
                        <a:effectLst/>
                        <a:latin typeface="Calibri"/>
                      </a:endParaRPr>
                    </a:p>
                  </a:txBody>
                  <a:tcPr marL="12700" marR="12700" marT="12700" marB="0" anchor="b"/>
                </a:tc>
                <a:tc>
                  <a:txBody>
                    <a:bodyPr/>
                    <a:lstStyle/>
                    <a:p>
                      <a:pPr algn="l" fontAlgn="b"/>
                      <a:r>
                        <a:rPr lang="en-US" sz="1600" u="none" strike="noStrike" dirty="0">
                          <a:effectLst/>
                        </a:rPr>
                        <a:t>4. Percentage of households with a computer</a:t>
                      </a:r>
                      <a:endParaRPr lang="en-US" sz="1600" b="0" i="0" u="none" strike="noStrike" dirty="0">
                        <a:solidFill>
                          <a:srgbClr val="000000"/>
                        </a:solidFill>
                        <a:effectLst/>
                        <a:latin typeface="Calibri"/>
                      </a:endParaRPr>
                    </a:p>
                  </a:txBody>
                  <a:tcPr marL="12700" marR="12700" marT="12700" marB="0" anchor="b"/>
                </a:tc>
              </a:tr>
              <a:tr h="395623">
                <a:tc>
                  <a:txBody>
                    <a:bodyPr/>
                    <a:lstStyle/>
                    <a:p>
                      <a:pPr algn="l" fontAlgn="b"/>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dirty="0">
                          <a:effectLst/>
                        </a:rPr>
                        <a:t>5. Percentage of households with Internet access  </a:t>
                      </a:r>
                      <a:endParaRPr lang="en-US" sz="1600" b="0" i="0" u="none" strike="noStrike" dirty="0">
                        <a:solidFill>
                          <a:srgbClr val="000000"/>
                        </a:solidFill>
                        <a:effectLst/>
                        <a:latin typeface="Calibri"/>
                      </a:endParaRPr>
                    </a:p>
                  </a:txBody>
                  <a:tcPr marL="12700" marR="12700" marT="12700" marB="0" anchor="b"/>
                </a:tc>
              </a:tr>
              <a:tr h="395623">
                <a:tc>
                  <a:txBody>
                    <a:bodyPr/>
                    <a:lstStyle/>
                    <a:p>
                      <a:pPr algn="l" fontAlgn="b"/>
                      <a:r>
                        <a:rPr lang="en-US" sz="1600" u="none" strike="noStrike" dirty="0">
                          <a:effectLst/>
                        </a:rPr>
                        <a:t>ICT use </a:t>
                      </a:r>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dirty="0">
                          <a:effectLst/>
                        </a:rPr>
                        <a:t>6. Percentage of individuals using the Internet</a:t>
                      </a:r>
                      <a:endParaRPr lang="en-US" sz="1600" b="0" i="0" u="none" strike="noStrike" dirty="0">
                        <a:solidFill>
                          <a:srgbClr val="000000"/>
                        </a:solidFill>
                        <a:effectLst/>
                        <a:latin typeface="Calibri"/>
                      </a:endParaRPr>
                    </a:p>
                  </a:txBody>
                  <a:tcPr marL="12700" marR="12700" marT="12700" marB="0" anchor="b"/>
                </a:tc>
              </a:tr>
              <a:tr h="395623">
                <a:tc>
                  <a:txBody>
                    <a:bodyPr/>
                    <a:lstStyle/>
                    <a:p>
                      <a:pPr algn="l" fontAlgn="b"/>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dirty="0">
                          <a:effectLst/>
                        </a:rPr>
                        <a:t>7. Fixed (wired)-broadband subscriptions per 100 </a:t>
                      </a:r>
                      <a:r>
                        <a:rPr lang="en-US" sz="1600" u="none" strike="noStrike" dirty="0" smtClean="0">
                          <a:effectLst/>
                        </a:rPr>
                        <a:t>inhabitants  </a:t>
                      </a:r>
                      <a:endParaRPr lang="en-US" sz="1600" b="0" i="0" u="none" strike="noStrike" dirty="0">
                        <a:solidFill>
                          <a:srgbClr val="000000"/>
                        </a:solidFill>
                        <a:effectLst/>
                        <a:latin typeface="Calibri"/>
                      </a:endParaRPr>
                    </a:p>
                  </a:txBody>
                  <a:tcPr marL="12700" marR="12700" marT="12700" marB="0" anchor="b"/>
                </a:tc>
              </a:tr>
              <a:tr h="395623">
                <a:tc>
                  <a:txBody>
                    <a:bodyPr/>
                    <a:lstStyle/>
                    <a:p>
                      <a:pPr algn="l" fontAlgn="b"/>
                      <a:endParaRPr lang="en-US" sz="1600" b="1" i="0" u="none" strike="noStrike">
                        <a:solidFill>
                          <a:schemeClr val="tx2"/>
                        </a:solidFill>
                        <a:effectLst/>
                        <a:latin typeface="Calibri"/>
                      </a:endParaRPr>
                    </a:p>
                  </a:txBody>
                  <a:tcPr marL="12700" marR="12700" marT="12700" marB="0" anchor="b"/>
                </a:tc>
                <a:tc>
                  <a:txBody>
                    <a:bodyPr/>
                    <a:lstStyle/>
                    <a:p>
                      <a:pPr algn="l" fontAlgn="b"/>
                      <a:r>
                        <a:rPr lang="en-US" sz="1600" u="none" strike="noStrike">
                          <a:effectLst/>
                        </a:rPr>
                        <a:t>8. Wireless-broadband subscriptions per 100 inhabitants </a:t>
                      </a:r>
                      <a:endParaRPr lang="en-US" sz="1600" b="0" i="0" u="none" strike="noStrike">
                        <a:solidFill>
                          <a:srgbClr val="000000"/>
                        </a:solidFill>
                        <a:effectLst/>
                        <a:latin typeface="Calibri"/>
                      </a:endParaRPr>
                    </a:p>
                  </a:txBody>
                  <a:tcPr marL="12700" marR="12700" marT="12700" marB="0" anchor="b"/>
                </a:tc>
              </a:tr>
              <a:tr h="395623">
                <a:tc>
                  <a:txBody>
                    <a:bodyPr/>
                    <a:lstStyle/>
                    <a:p>
                      <a:pPr algn="l" fontAlgn="b"/>
                      <a:r>
                        <a:rPr lang="en-US" sz="1600" u="none" strike="noStrike" dirty="0">
                          <a:effectLst/>
                        </a:rPr>
                        <a:t>ICT Skills</a:t>
                      </a:r>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dirty="0">
                          <a:effectLst/>
                        </a:rPr>
                        <a:t>9. Adult literacy rate</a:t>
                      </a:r>
                      <a:endParaRPr lang="en-US" sz="1600" b="0" i="0" u="none" strike="noStrike" dirty="0">
                        <a:solidFill>
                          <a:srgbClr val="000000"/>
                        </a:solidFill>
                        <a:effectLst/>
                        <a:latin typeface="Calibri"/>
                      </a:endParaRPr>
                    </a:p>
                  </a:txBody>
                  <a:tcPr marL="12700" marR="12700" marT="12700" marB="0" anchor="b"/>
                </a:tc>
              </a:tr>
              <a:tr h="395623">
                <a:tc>
                  <a:txBody>
                    <a:bodyPr/>
                    <a:lstStyle/>
                    <a:p>
                      <a:pPr algn="l" fontAlgn="b"/>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dirty="0">
                          <a:effectLst/>
                        </a:rPr>
                        <a:t>10. Secondary gross enrolment ratio  </a:t>
                      </a:r>
                      <a:endParaRPr lang="en-US" sz="1600" b="0" i="0" u="none" strike="noStrike" dirty="0">
                        <a:solidFill>
                          <a:srgbClr val="000000"/>
                        </a:solidFill>
                        <a:effectLst/>
                        <a:latin typeface="Calibri"/>
                      </a:endParaRPr>
                    </a:p>
                  </a:txBody>
                  <a:tcPr marL="12700" marR="12700" marT="12700" marB="0" anchor="b"/>
                </a:tc>
              </a:tr>
              <a:tr h="395623">
                <a:tc>
                  <a:txBody>
                    <a:bodyPr/>
                    <a:lstStyle/>
                    <a:p>
                      <a:pPr algn="l" fontAlgn="b"/>
                      <a:endParaRPr lang="en-US" sz="1600" b="1" i="0" u="none" strike="noStrike" dirty="0">
                        <a:solidFill>
                          <a:schemeClr val="tx2"/>
                        </a:solidFill>
                        <a:effectLst/>
                        <a:latin typeface="Calibri"/>
                      </a:endParaRPr>
                    </a:p>
                  </a:txBody>
                  <a:tcPr marL="12700" marR="12700" marT="12700" marB="0" anchor="b"/>
                </a:tc>
                <a:tc>
                  <a:txBody>
                    <a:bodyPr/>
                    <a:lstStyle/>
                    <a:p>
                      <a:pPr algn="l" fontAlgn="b"/>
                      <a:r>
                        <a:rPr lang="en-US" sz="1600" u="none" strike="noStrike" dirty="0">
                          <a:effectLst/>
                        </a:rPr>
                        <a:t>11. Tertiary gross enrolment ratio </a:t>
                      </a:r>
                      <a:endParaRPr lang="en-US" sz="1600" b="0" i="0" u="none" strike="noStrike" dirty="0">
                        <a:solidFill>
                          <a:srgbClr val="000000"/>
                        </a:solidFill>
                        <a:effectLst/>
                        <a:latin typeface="Calibri"/>
                      </a:endParaRPr>
                    </a:p>
                  </a:txBody>
                  <a:tcPr marL="12700" marR="12700" marT="12700" marB="0" anchor="b"/>
                </a:tc>
              </a:tr>
            </a:tbl>
          </a:graphicData>
        </a:graphic>
      </p:graphicFrame>
      <p:sp>
        <p:nvSpPr>
          <p:cNvPr id="5" name="TextBox 4"/>
          <p:cNvSpPr txBox="1"/>
          <p:nvPr/>
        </p:nvSpPr>
        <p:spPr>
          <a:xfrm>
            <a:off x="5715000" y="5562600"/>
            <a:ext cx="5105400" cy="307777"/>
          </a:xfrm>
          <a:prstGeom prst="rect">
            <a:avLst/>
          </a:prstGeom>
          <a:noFill/>
        </p:spPr>
        <p:txBody>
          <a:bodyPr wrap="square" rtlCol="0">
            <a:spAutoFit/>
          </a:bodyPr>
          <a:lstStyle/>
          <a:p>
            <a:pPr algn="r"/>
            <a:r>
              <a:rPr lang="en-GB" sz="1400" i="1" dirty="0" smtClean="0"/>
              <a:t>Source: ITU , Measuring Information Society 2014 </a:t>
            </a:r>
            <a:endParaRPr lang="en-US" sz="1400" i="1" dirty="0"/>
          </a:p>
        </p:txBody>
      </p:sp>
      <p:sp>
        <p:nvSpPr>
          <p:cNvPr id="6" name="Rectangle 5"/>
          <p:cNvSpPr/>
          <p:nvPr/>
        </p:nvSpPr>
        <p:spPr>
          <a:xfrm>
            <a:off x="1524000" y="206217"/>
            <a:ext cx="4676280" cy="584775"/>
          </a:xfrm>
          <a:prstGeom prst="rect">
            <a:avLst/>
          </a:prstGeom>
        </p:spPr>
        <p:txBody>
          <a:bodyPr wrap="none">
            <a:spAutoFit/>
          </a:bodyPr>
          <a:lstStyle/>
          <a:p>
            <a:r>
              <a:rPr lang="en-US" sz="3200" b="1" baseline="30000" dirty="0"/>
              <a:t>ICT Development Index: indicators</a:t>
            </a:r>
            <a:endParaRPr lang="en-US" sz="3200" b="1" dirty="0"/>
          </a:p>
        </p:txBody>
      </p:sp>
    </p:spTree>
    <p:extLst>
      <p:ext uri="{BB962C8B-B14F-4D97-AF65-F5344CB8AC3E}">
        <p14:creationId xmlns:p14="http://schemas.microsoft.com/office/powerpoint/2010/main" val="4208216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25</a:t>
            </a:fld>
            <a:endParaRPr lang="en-US"/>
          </a:p>
        </p:txBody>
      </p:sp>
      <p:sp>
        <p:nvSpPr>
          <p:cNvPr id="3" name="Rectangle 2"/>
          <p:cNvSpPr/>
          <p:nvPr/>
        </p:nvSpPr>
        <p:spPr>
          <a:xfrm>
            <a:off x="1524000" y="206217"/>
            <a:ext cx="4676280" cy="584775"/>
          </a:xfrm>
          <a:prstGeom prst="rect">
            <a:avLst/>
          </a:prstGeom>
        </p:spPr>
        <p:txBody>
          <a:bodyPr wrap="none">
            <a:spAutoFit/>
          </a:bodyPr>
          <a:lstStyle/>
          <a:p>
            <a:r>
              <a:rPr lang="en-US" sz="3200" b="1" baseline="30000" dirty="0"/>
              <a:t>ICT Development Index: indicators</a:t>
            </a:r>
            <a:endParaRPr lang="en-US" sz="3200" b="1" dirty="0"/>
          </a:p>
        </p:txBody>
      </p:sp>
      <p:sp>
        <p:nvSpPr>
          <p:cNvPr id="5" name="TextBox 4"/>
          <p:cNvSpPr txBox="1"/>
          <p:nvPr/>
        </p:nvSpPr>
        <p:spPr>
          <a:xfrm>
            <a:off x="685800" y="790992"/>
            <a:ext cx="10566400" cy="1938992"/>
          </a:xfrm>
          <a:prstGeom prst="rect">
            <a:avLst/>
          </a:prstGeom>
          <a:noFill/>
        </p:spPr>
        <p:txBody>
          <a:bodyPr wrap="square" rtlCol="0">
            <a:spAutoFit/>
          </a:bodyPr>
          <a:lstStyle/>
          <a:p>
            <a:pPr marL="0" indent="0">
              <a:buNone/>
            </a:pPr>
            <a:r>
              <a:rPr lang="en-GB" dirty="0"/>
              <a:t>The Index deliberately does not measure prices and affordability in each country. Instead, the Affordability Index measures progress toward increased broadband adoption, and the policy and regulatory environments that lead to affordability”</a:t>
            </a:r>
            <a:br>
              <a:rPr lang="en-GB" dirty="0"/>
            </a:br>
            <a:r>
              <a:rPr lang="en-GB" dirty="0"/>
              <a:t>						</a:t>
            </a:r>
            <a:r>
              <a:rPr lang="en-GB" i="1" dirty="0" smtClean="0"/>
              <a:t>A4AI </a:t>
            </a:r>
            <a:r>
              <a:rPr lang="en-GB" i="1" dirty="0"/>
              <a:t>Affordability Report 2014</a:t>
            </a:r>
            <a:endParaRPr lang="en-US" i="1" dirty="0"/>
          </a:p>
        </p:txBody>
      </p:sp>
      <p:sp>
        <p:nvSpPr>
          <p:cNvPr id="6" name="Rectangle 5"/>
          <p:cNvSpPr/>
          <p:nvPr/>
        </p:nvSpPr>
        <p:spPr>
          <a:xfrm>
            <a:off x="706582" y="2971800"/>
            <a:ext cx="3716361" cy="2862322"/>
          </a:xfrm>
          <a:prstGeom prst="rect">
            <a:avLst/>
          </a:prstGeom>
        </p:spPr>
        <p:txBody>
          <a:bodyPr wrap="square">
            <a:spAutoFit/>
          </a:bodyPr>
          <a:lstStyle/>
          <a:p>
            <a:r>
              <a:rPr lang="en-GB" sz="2000" dirty="0"/>
              <a:t>The 2013 AI included ITU indicators measuring broadband prices as a % of </a:t>
            </a:r>
            <a:r>
              <a:rPr lang="en-GB" sz="2000" dirty="0" smtClean="0"/>
              <a:t>GNI (</a:t>
            </a:r>
            <a:r>
              <a:rPr lang="en-GB" sz="2000" dirty="0"/>
              <a:t>cost of fixed band per </a:t>
            </a:r>
            <a:r>
              <a:rPr lang="en-GB" sz="2000" dirty="0" smtClean="0"/>
              <a:t>capita, </a:t>
            </a:r>
            <a:r>
              <a:rPr lang="en-GB" sz="2000" dirty="0"/>
              <a:t>cost of mobile band per </a:t>
            </a:r>
            <a:r>
              <a:rPr lang="en-GB" sz="2000" dirty="0" smtClean="0"/>
              <a:t>capita, </a:t>
            </a:r>
            <a:r>
              <a:rPr lang="en-GB" sz="2000" dirty="0"/>
              <a:t>cost of bandwidth per </a:t>
            </a:r>
            <a:r>
              <a:rPr lang="en-GB" sz="2000" dirty="0" smtClean="0"/>
              <a:t>MB)</a:t>
            </a:r>
            <a:br>
              <a:rPr lang="en-GB" sz="2000" dirty="0" smtClean="0"/>
            </a:br>
            <a:r>
              <a:rPr lang="en-GB" sz="2000" dirty="0" smtClean="0"/>
              <a:t>This is not included in the 2014 report </a:t>
            </a:r>
            <a:endParaRPr lang="en-US" sz="20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370706209"/>
              </p:ext>
            </p:extLst>
          </p:nvPr>
        </p:nvGraphicFramePr>
        <p:xfrm>
          <a:off x="6019800" y="2971800"/>
          <a:ext cx="4816143" cy="237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831891" y="5649456"/>
            <a:ext cx="5420309" cy="369332"/>
          </a:xfrm>
          <a:prstGeom prst="rect">
            <a:avLst/>
          </a:prstGeom>
          <a:noFill/>
        </p:spPr>
        <p:txBody>
          <a:bodyPr wrap="square" rtlCol="0">
            <a:spAutoFit/>
          </a:bodyPr>
          <a:lstStyle/>
          <a:p>
            <a:r>
              <a:rPr lang="en-GB" sz="1800" dirty="0" smtClean="0"/>
              <a:t>Equal weights across all indicators and sub indices </a:t>
            </a:r>
            <a:endParaRPr lang="en-US" sz="1800" dirty="0"/>
          </a:p>
        </p:txBody>
      </p:sp>
    </p:spTree>
    <p:extLst>
      <p:ext uri="{BB962C8B-B14F-4D97-AF65-F5344CB8AC3E}">
        <p14:creationId xmlns:p14="http://schemas.microsoft.com/office/powerpoint/2010/main" val="379721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26</a:t>
            </a:fld>
            <a:endParaRPr lang="en-US"/>
          </a:p>
        </p:txBody>
      </p:sp>
      <p:sp>
        <p:nvSpPr>
          <p:cNvPr id="3" name="TextBox 2"/>
          <p:cNvSpPr txBox="1"/>
          <p:nvPr/>
        </p:nvSpPr>
        <p:spPr>
          <a:xfrm>
            <a:off x="381000" y="457200"/>
            <a:ext cx="5410200" cy="2246769"/>
          </a:xfrm>
          <a:prstGeom prst="rect">
            <a:avLst/>
          </a:prstGeom>
          <a:noFill/>
        </p:spPr>
        <p:txBody>
          <a:bodyPr wrap="square" rtlCol="0">
            <a:spAutoFit/>
          </a:bodyPr>
          <a:lstStyle/>
          <a:p>
            <a:r>
              <a:rPr lang="en-GB" sz="2000" dirty="0" smtClean="0"/>
              <a:t>Uses primary and secondary data</a:t>
            </a:r>
            <a:br>
              <a:rPr lang="en-GB" sz="2000" dirty="0" smtClean="0"/>
            </a:br>
            <a:r>
              <a:rPr lang="en-GB" sz="2000" dirty="0" smtClean="0"/>
              <a:t/>
            </a:r>
            <a:br>
              <a:rPr lang="en-GB" sz="2000" dirty="0" smtClean="0"/>
            </a:br>
            <a:r>
              <a:rPr lang="en-GB" sz="2000" dirty="0" smtClean="0"/>
              <a:t>Primary data based on framework by World Wide Web Foundation’s Web Index</a:t>
            </a:r>
            <a:br>
              <a:rPr lang="en-GB" sz="2000" dirty="0" smtClean="0"/>
            </a:br>
            <a:r>
              <a:rPr lang="en-GB" sz="2000" dirty="0" smtClean="0"/>
              <a:t/>
            </a:r>
            <a:br>
              <a:rPr lang="en-GB" sz="2000" dirty="0" smtClean="0"/>
            </a:br>
            <a:r>
              <a:rPr lang="en-GB" sz="2000" dirty="0" smtClean="0"/>
              <a:t>Survey questions were judged based on predetermined criteria by 3 country experts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2829288"/>
            <a:ext cx="5817440" cy="31480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640" y="118640"/>
            <a:ext cx="6011114" cy="5858693"/>
          </a:xfrm>
          <a:prstGeom prst="rect">
            <a:avLst/>
          </a:prstGeom>
        </p:spPr>
      </p:pic>
    </p:spTree>
    <p:extLst>
      <p:ext uri="{BB962C8B-B14F-4D97-AF65-F5344CB8AC3E}">
        <p14:creationId xmlns:p14="http://schemas.microsoft.com/office/powerpoint/2010/main" val="48433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23916511"/>
              </p:ext>
            </p:extLst>
          </p:nvPr>
        </p:nvGraphicFramePr>
        <p:xfrm>
          <a:off x="2152073" y="1066800"/>
          <a:ext cx="8001000" cy="4913662"/>
        </p:xfrm>
        <a:graphic>
          <a:graphicData uri="http://schemas.openxmlformats.org/drawingml/2006/table">
            <a:tbl>
              <a:tblPr firstRow="1" firstCol="1" bandRow="1"/>
              <a:tblGrid>
                <a:gridCol w="2058396"/>
                <a:gridCol w="990434"/>
                <a:gridCol w="990434"/>
                <a:gridCol w="990434"/>
                <a:gridCol w="990434"/>
                <a:gridCol w="990434"/>
                <a:gridCol w="990434"/>
              </a:tblGrid>
              <a:tr h="268643">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 </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t>Ghana</a:t>
                      </a:r>
                      <a:endParaRPr lang="en-US" sz="1600" b="1" dirty="0"/>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t>Indonesia</a:t>
                      </a:r>
                      <a:endParaRPr lang="en-US" sz="1600" b="1" dirty="0"/>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t>Myanmar</a:t>
                      </a:r>
                      <a:endParaRPr lang="en-US" sz="1600" b="1" dirty="0"/>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t>Sri Lanka</a:t>
                      </a:r>
                      <a:endParaRPr lang="en-US" sz="1600" b="1" dirty="0"/>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t>Thailand</a:t>
                      </a:r>
                      <a:endParaRPr lang="en-US" sz="1600" b="1" dirty="0"/>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t>Vietnam </a:t>
                      </a:r>
                      <a:endParaRPr lang="en-US" sz="1600" b="1" dirty="0"/>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968">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Doing Business Index (2015)</a:t>
                      </a:r>
                      <a:br>
                        <a:rPr lang="en-GB" sz="1600" dirty="0">
                          <a:effectLst/>
                          <a:latin typeface="Calibri" panose="020F0502020204030204" pitchFamily="34" charset="0"/>
                          <a:ea typeface="Calibri" panose="020F0502020204030204" pitchFamily="34" charset="0"/>
                          <a:cs typeface="Iskoola Pota" panose="020B0502040204020203" pitchFamily="34" charset="0"/>
                        </a:rPr>
                      </a:br>
                      <a:r>
                        <a:rPr lang="en-GB" sz="1600" dirty="0">
                          <a:effectLst/>
                          <a:latin typeface="Calibri" panose="020F0502020204030204" pitchFamily="34" charset="0"/>
                          <a:ea typeface="Calibri" panose="020F0502020204030204" pitchFamily="34" charset="0"/>
                          <a:cs typeface="Iskoola Pota" panose="020B0502040204020203" pitchFamily="34" charset="0"/>
                        </a:rPr>
                        <a:t>Out of a possible 189</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70</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114</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177</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Iskoola Pota" panose="020B0502040204020203" pitchFamily="34" charset="0"/>
                        </a:rPr>
                        <a:t>99</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26</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Iskoola Pota" panose="020B0502040204020203" pitchFamily="34" charset="0"/>
                        </a:rPr>
                        <a:t>78</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711">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Network Readiness Index </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
                      </a:r>
                      <a:br>
                        <a:rPr lang="en-GB" sz="1600" dirty="0" smtClean="0">
                          <a:effectLst/>
                          <a:latin typeface="Calibri" panose="020F0502020204030204" pitchFamily="34" charset="0"/>
                          <a:ea typeface="Calibri" panose="020F0502020204030204" pitchFamily="34" charset="0"/>
                          <a:cs typeface="Iskoola Pota" panose="020B0502040204020203" pitchFamily="34" charset="0"/>
                        </a:rPr>
                      </a:br>
                      <a:r>
                        <a:rPr lang="en-GB" sz="1600" dirty="0" smtClean="0">
                          <a:effectLst/>
                          <a:latin typeface="Calibri" panose="020F0502020204030204" pitchFamily="34" charset="0"/>
                          <a:ea typeface="Calibri" panose="020F0502020204030204" pitchFamily="34" charset="0"/>
                          <a:cs typeface="Iskoola Pota" panose="020B0502040204020203" pitchFamily="34" charset="0"/>
                        </a:rPr>
                        <a:t>(</a:t>
                      </a:r>
                      <a:r>
                        <a:rPr lang="en-GB" sz="1600" dirty="0">
                          <a:effectLst/>
                          <a:latin typeface="Calibri" panose="020F0502020204030204" pitchFamily="34" charset="0"/>
                          <a:ea typeface="Calibri" panose="020F0502020204030204" pitchFamily="34" charset="0"/>
                          <a:cs typeface="Iskoola Pota" panose="020B0502040204020203" pitchFamily="34" charset="0"/>
                        </a:rPr>
                        <a:t>2015) </a:t>
                      </a:r>
                      <a:br>
                        <a:rPr lang="en-GB" sz="1600" dirty="0">
                          <a:effectLst/>
                          <a:latin typeface="Calibri" panose="020F0502020204030204" pitchFamily="34" charset="0"/>
                          <a:ea typeface="Calibri" panose="020F0502020204030204" pitchFamily="34" charset="0"/>
                          <a:cs typeface="Iskoola Pota" panose="020B0502040204020203" pitchFamily="34" charset="0"/>
                        </a:rPr>
                      </a:br>
                      <a:r>
                        <a:rPr lang="en-GB" sz="1600" dirty="0">
                          <a:effectLst/>
                          <a:latin typeface="Calibri" panose="020F0502020204030204" pitchFamily="34" charset="0"/>
                          <a:ea typeface="Calibri" panose="020F0502020204030204" pitchFamily="34" charset="0"/>
                          <a:cs typeface="Iskoola Pota" panose="020B0502040204020203" pitchFamily="34" charset="0"/>
                        </a:rPr>
                        <a:t>Out of </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a possible</a:t>
                      </a:r>
                      <a:r>
                        <a:rPr lang="en-GB" sz="1600" baseline="0" dirty="0" smtClean="0">
                          <a:effectLst/>
                          <a:latin typeface="Calibri" panose="020F0502020204030204" pitchFamily="34" charset="0"/>
                          <a:ea typeface="Calibri" panose="020F0502020204030204" pitchFamily="34" charset="0"/>
                          <a:cs typeface="Iskoola Pota" panose="020B0502040204020203" pitchFamily="34" charset="0"/>
                        </a:rPr>
                        <a:t> </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143</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101</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79</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139</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65</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67</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Iskoola Pota" panose="020B0502040204020203" pitchFamily="34" charset="0"/>
                        </a:rPr>
                        <a:t>85</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968">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ICT Development Index (2013</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a:t>
                      </a:r>
                      <a:br>
                        <a:rPr lang="en-GB" sz="1600" dirty="0" smtClean="0">
                          <a:effectLst/>
                          <a:latin typeface="Calibri" panose="020F0502020204030204" pitchFamily="34" charset="0"/>
                          <a:ea typeface="Calibri" panose="020F0502020204030204" pitchFamily="34" charset="0"/>
                          <a:cs typeface="Iskoola Pota" panose="020B0502040204020203" pitchFamily="34" charset="0"/>
                        </a:rPr>
                      </a:br>
                      <a:r>
                        <a:rPr lang="en-GB" sz="1600" dirty="0" smtClean="0">
                          <a:effectLst/>
                          <a:latin typeface="Calibri" panose="020F0502020204030204" pitchFamily="34" charset="0"/>
                          <a:ea typeface="Calibri" panose="020F0502020204030204" pitchFamily="34" charset="0"/>
                          <a:cs typeface="Iskoola Pota" panose="020B0502040204020203" pitchFamily="34" charset="0"/>
                        </a:rPr>
                        <a:t> </a:t>
                      </a:r>
                      <a:r>
                        <a:rPr lang="en-GB" sz="1600" dirty="0">
                          <a:effectLst/>
                          <a:latin typeface="Calibri" panose="020F0502020204030204" pitchFamily="34" charset="0"/>
                          <a:ea typeface="Calibri" panose="020F0502020204030204" pitchFamily="34" charset="0"/>
                          <a:cs typeface="Iskoola Pota" panose="020B0502040204020203" pitchFamily="34" charset="0"/>
                        </a:rPr>
                        <a:t>Out </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of</a:t>
                      </a:r>
                      <a:r>
                        <a:rPr lang="en-GB" sz="1600" baseline="0" dirty="0" smtClean="0">
                          <a:effectLst/>
                          <a:latin typeface="Calibri" panose="020F0502020204030204" pitchFamily="34" charset="0"/>
                          <a:ea typeface="Calibri" panose="020F0502020204030204" pitchFamily="34" charset="0"/>
                          <a:cs typeface="Iskoola Pota" panose="020B0502040204020203" pitchFamily="34" charset="0"/>
                        </a:rPr>
                        <a:t> a possible</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 </a:t>
                      </a:r>
                      <a:r>
                        <a:rPr lang="en-GB" sz="1600" dirty="0">
                          <a:effectLst/>
                          <a:latin typeface="Calibri" panose="020F0502020204030204" pitchFamily="34" charset="0"/>
                          <a:ea typeface="Calibri" panose="020F0502020204030204" pitchFamily="34" charset="0"/>
                          <a:cs typeface="Iskoola Pota" panose="020B0502040204020203" pitchFamily="34" charset="0"/>
                        </a:rPr>
                        <a:t>166</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113</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Iskoola Pota" panose="020B0502040204020203" pitchFamily="34" charset="0"/>
                        </a:rPr>
                        <a:t>106</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150</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116</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81</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101</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711">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Knowledge Economy </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Index</a:t>
                      </a:r>
                    </a:p>
                    <a:p>
                      <a:pPr algn="l">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 </a:t>
                      </a:r>
                      <a:r>
                        <a:rPr lang="en-GB" sz="1600" dirty="0">
                          <a:effectLst/>
                          <a:latin typeface="Calibri" panose="020F0502020204030204" pitchFamily="34" charset="0"/>
                          <a:ea typeface="Calibri" panose="020F0502020204030204" pitchFamily="34" charset="0"/>
                          <a:cs typeface="Iskoola Pota" panose="020B0502040204020203" pitchFamily="34" charset="0"/>
                        </a:rPr>
                        <a:t>(2012) </a:t>
                      </a:r>
                      <a:br>
                        <a:rPr lang="en-GB" sz="1600" dirty="0">
                          <a:effectLst/>
                          <a:latin typeface="Calibri" panose="020F0502020204030204" pitchFamily="34" charset="0"/>
                          <a:ea typeface="Calibri" panose="020F0502020204030204" pitchFamily="34" charset="0"/>
                          <a:cs typeface="Iskoola Pota" panose="020B0502040204020203" pitchFamily="34" charset="0"/>
                        </a:rPr>
                      </a:br>
                      <a:r>
                        <a:rPr lang="en-GB" sz="1600" dirty="0">
                          <a:effectLst/>
                          <a:latin typeface="Calibri" panose="020F0502020204030204" pitchFamily="34" charset="0"/>
                          <a:ea typeface="Calibri" panose="020F0502020204030204" pitchFamily="34" charset="0"/>
                          <a:cs typeface="Iskoola Pota" panose="020B0502040204020203" pitchFamily="34" charset="0"/>
                        </a:rPr>
                        <a:t>Out of </a:t>
                      </a:r>
                      <a:r>
                        <a:rPr lang="en-GB" sz="1600" dirty="0" smtClean="0">
                          <a:effectLst/>
                          <a:latin typeface="Calibri" panose="020F0502020204030204" pitchFamily="34" charset="0"/>
                          <a:ea typeface="Calibri" panose="020F0502020204030204" pitchFamily="34" charset="0"/>
                          <a:cs typeface="Iskoola Pota" panose="020B0502040204020203" pitchFamily="34" charset="0"/>
                        </a:rPr>
                        <a:t>a possible 145</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Iskoola Pota" panose="020B0502040204020203" pitchFamily="34" charset="0"/>
                        </a:rPr>
                        <a:t>113</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108</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145</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101</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66</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Iskoola Pota" panose="020B0502040204020203" pitchFamily="34" charset="0"/>
                        </a:rPr>
                        <a:t>104</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711">
                <a:tc>
                  <a:txBody>
                    <a:bodyPr/>
                    <a:lstStyle/>
                    <a:p>
                      <a:pPr algn="l">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A4AI Affordability</a:t>
                      </a:r>
                      <a:r>
                        <a:rPr lang="en-GB" sz="1600" baseline="0" dirty="0" smtClean="0">
                          <a:effectLst/>
                          <a:latin typeface="Calibri" panose="020F0502020204030204" pitchFamily="34" charset="0"/>
                          <a:ea typeface="Calibri" panose="020F0502020204030204" pitchFamily="34" charset="0"/>
                          <a:cs typeface="Iskoola Pota" panose="020B0502040204020203" pitchFamily="34" charset="0"/>
                        </a:rPr>
                        <a:t> Index (2014)</a:t>
                      </a:r>
                      <a:br>
                        <a:rPr lang="en-GB" sz="1600" baseline="0" dirty="0" smtClean="0">
                          <a:effectLst/>
                          <a:latin typeface="Calibri" panose="020F0502020204030204" pitchFamily="34" charset="0"/>
                          <a:ea typeface="Calibri" panose="020F0502020204030204" pitchFamily="34" charset="0"/>
                          <a:cs typeface="Iskoola Pota" panose="020B0502040204020203" pitchFamily="34" charset="0"/>
                        </a:rPr>
                      </a:br>
                      <a:r>
                        <a:rPr lang="en-GB" sz="1600" baseline="0" dirty="0" smtClean="0">
                          <a:effectLst/>
                          <a:latin typeface="Calibri" panose="020F0502020204030204" pitchFamily="34" charset="0"/>
                          <a:ea typeface="Calibri" panose="020F0502020204030204" pitchFamily="34" charset="0"/>
                          <a:cs typeface="Iskoola Pota" panose="020B0502040204020203" pitchFamily="34" charset="0"/>
                        </a:rPr>
                        <a:t>Out of a possible 51</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26</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27</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36</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13</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Iskoola Pota" panose="020B0502040204020203" pitchFamily="34" charset="0"/>
                        </a:rPr>
                        <a:t>22</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6296" marR="66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2152073" y="119411"/>
            <a:ext cx="8229600" cy="1143000"/>
          </a:xfrm>
        </p:spPr>
        <p:txBody>
          <a:bodyPr/>
          <a:lstStyle/>
          <a:p>
            <a:pPr algn="l"/>
            <a:r>
              <a:rPr lang="en-GB" sz="2400" dirty="0" smtClean="0"/>
              <a:t>Rankings </a:t>
            </a:r>
            <a:r>
              <a:rPr lang="en-GB" sz="2400" dirty="0"/>
              <a:t>allow cross country comparisons</a:t>
            </a:r>
            <a:endParaRPr lang="en-US" sz="2400" dirty="0"/>
          </a:p>
        </p:txBody>
      </p:sp>
    </p:spTree>
    <p:extLst>
      <p:ext uri="{BB962C8B-B14F-4D97-AF65-F5344CB8AC3E}">
        <p14:creationId xmlns:p14="http://schemas.microsoft.com/office/powerpoint/2010/main" val="20430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28</a:t>
            </a:fld>
            <a:endParaRPr lang="en-US"/>
          </a:p>
        </p:txBody>
      </p:sp>
      <p:sp>
        <p:nvSpPr>
          <p:cNvPr id="3" name="Title 1"/>
          <p:cNvSpPr>
            <a:spLocks noGrp="1"/>
          </p:cNvSpPr>
          <p:nvPr>
            <p:ph type="title"/>
          </p:nvPr>
        </p:nvSpPr>
        <p:spPr>
          <a:xfrm>
            <a:off x="2209800" y="268441"/>
            <a:ext cx="8229600" cy="1143000"/>
          </a:xfrm>
        </p:spPr>
        <p:txBody>
          <a:bodyPr/>
          <a:lstStyle/>
          <a:p>
            <a:pPr algn="l"/>
            <a:r>
              <a:rPr lang="en-GB" sz="2400" dirty="0" smtClean="0"/>
              <a:t>Rankings </a:t>
            </a:r>
            <a:r>
              <a:rPr lang="en-GB" sz="2400" dirty="0"/>
              <a:t>allow cross country comparisons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214977288"/>
              </p:ext>
            </p:extLst>
          </p:nvPr>
        </p:nvGraphicFramePr>
        <p:xfrm>
          <a:off x="1796671" y="1371600"/>
          <a:ext cx="7543799" cy="3907155"/>
        </p:xfrm>
        <a:graphic>
          <a:graphicData uri="http://schemas.openxmlformats.org/drawingml/2006/table">
            <a:tbl>
              <a:tblPr/>
              <a:tblGrid>
                <a:gridCol w="1333499"/>
                <a:gridCol w="1242060"/>
                <a:gridCol w="1242060"/>
                <a:gridCol w="1242060"/>
                <a:gridCol w="1242060"/>
                <a:gridCol w="1242060"/>
              </a:tblGrid>
              <a:tr h="558165">
                <a:tc>
                  <a:txBody>
                    <a:bodyPr/>
                    <a:lstStyle/>
                    <a:p>
                      <a:pPr algn="ctr" fontAlgn="b"/>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Doing Business</a:t>
                      </a:r>
                    </a:p>
                  </a:txBody>
                  <a:tcPr marL="9525" marR="9525" marT="9525" marB="0" anchor="ctr">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NRI</a:t>
                      </a:r>
                    </a:p>
                  </a:txBody>
                  <a:tcPr marL="9525" marR="9525" marT="9525" marB="0" anchor="ctr">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IDI</a:t>
                      </a:r>
                    </a:p>
                  </a:txBody>
                  <a:tcPr marL="9525" marR="9525" marT="9525" marB="0" anchor="ctr">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KEI</a:t>
                      </a:r>
                    </a:p>
                  </a:txBody>
                  <a:tcPr marL="9525" marR="9525" marT="9525" marB="0" anchor="ctr">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A4AI</a:t>
                      </a:r>
                    </a:p>
                  </a:txBody>
                  <a:tcPr marL="9525" marR="9525" marT="9525" marB="0" anchor="ctr">
                    <a:lnL>
                      <a:noFill/>
                    </a:lnL>
                    <a:lnR>
                      <a:noFill/>
                    </a:lnR>
                    <a:lnT>
                      <a:noFill/>
                    </a:lnT>
                    <a:lnB>
                      <a:noFill/>
                    </a:lnB>
                  </a:tcPr>
                </a:tc>
              </a:tr>
              <a:tr h="558165">
                <a:tc>
                  <a:txBody>
                    <a:bodyPr/>
                    <a:lstStyle/>
                    <a:p>
                      <a:pPr algn="l" fontAlgn="b"/>
                      <a:r>
                        <a:rPr lang="en-US" sz="1800" b="1" i="0" u="none" strike="noStrike" dirty="0">
                          <a:solidFill>
                            <a:srgbClr val="000000"/>
                          </a:solidFill>
                          <a:effectLst/>
                          <a:latin typeface="Calibri" panose="020F0502020204030204" pitchFamily="34" charset="0"/>
                        </a:rPr>
                        <a:t>Ghana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0.63</a:t>
                      </a:r>
                    </a:p>
                  </a:txBody>
                  <a:tcPr marL="9525" marR="9525" marT="9525" marB="0" anchor="ctr">
                    <a:lnL>
                      <a:noFill/>
                    </a:lnL>
                    <a:lnR>
                      <a:noFill/>
                    </a:lnR>
                    <a:lnT>
                      <a:noFill/>
                    </a:lnT>
                    <a:lnB>
                      <a:noFill/>
                    </a:lnB>
                    <a:solidFill>
                      <a:srgbClr val="B1D580"/>
                    </a:solidFill>
                  </a:tcPr>
                </a:tc>
                <a:tc>
                  <a:txBody>
                    <a:bodyPr/>
                    <a:lstStyle/>
                    <a:p>
                      <a:pPr algn="ctr" fontAlgn="b"/>
                      <a:r>
                        <a:rPr lang="en-US" sz="1800" b="0" i="0" u="none" strike="noStrike" dirty="0">
                          <a:solidFill>
                            <a:srgbClr val="000000"/>
                          </a:solidFill>
                          <a:effectLst/>
                          <a:latin typeface="Calibri" panose="020F0502020204030204" pitchFamily="34" charset="0"/>
                        </a:rPr>
                        <a:t>0.30</a:t>
                      </a:r>
                    </a:p>
                  </a:txBody>
                  <a:tcPr marL="9525" marR="9525" marT="9525" marB="0" anchor="ctr">
                    <a:lnL>
                      <a:noFill/>
                    </a:lnL>
                    <a:lnR>
                      <a:noFill/>
                    </a:lnR>
                    <a:lnT>
                      <a:noFill/>
                    </a:lnT>
                    <a:lnB>
                      <a:noFill/>
                    </a:lnB>
                    <a:solidFill>
                      <a:srgbClr val="FDC97D"/>
                    </a:solidFill>
                  </a:tcPr>
                </a:tc>
                <a:tc>
                  <a:txBody>
                    <a:bodyPr/>
                    <a:lstStyle/>
                    <a:p>
                      <a:pPr algn="ctr" fontAlgn="b"/>
                      <a:r>
                        <a:rPr lang="en-US" sz="1800" b="0" i="0" u="none" strike="noStrike">
                          <a:solidFill>
                            <a:srgbClr val="000000"/>
                          </a:solidFill>
                          <a:effectLst/>
                          <a:latin typeface="Calibri" panose="020F0502020204030204" pitchFamily="34" charset="0"/>
                        </a:rPr>
                        <a:t>0.32</a:t>
                      </a:r>
                    </a:p>
                  </a:txBody>
                  <a:tcPr marL="9525" marR="9525" marT="9525" marB="0" anchor="ctr">
                    <a:lnL>
                      <a:noFill/>
                    </a:lnL>
                    <a:lnR>
                      <a:noFill/>
                    </a:lnR>
                    <a:lnT>
                      <a:noFill/>
                    </a:lnT>
                    <a:lnB>
                      <a:noFill/>
                    </a:lnB>
                    <a:solidFill>
                      <a:srgbClr val="FDD17F"/>
                    </a:solidFill>
                  </a:tcPr>
                </a:tc>
                <a:tc>
                  <a:txBody>
                    <a:bodyPr/>
                    <a:lstStyle/>
                    <a:p>
                      <a:pPr algn="ctr" fontAlgn="b"/>
                      <a:r>
                        <a:rPr lang="en-US" sz="1800" b="0" i="0" u="none" strike="noStrike">
                          <a:solidFill>
                            <a:srgbClr val="000000"/>
                          </a:solidFill>
                          <a:effectLst/>
                          <a:latin typeface="Calibri" panose="020F0502020204030204" pitchFamily="34" charset="0"/>
                        </a:rPr>
                        <a:t>0.22</a:t>
                      </a:r>
                    </a:p>
                  </a:txBody>
                  <a:tcPr marL="9525" marR="9525" marT="9525" marB="0" anchor="ctr">
                    <a:lnL>
                      <a:noFill/>
                    </a:lnL>
                    <a:lnR>
                      <a:noFill/>
                    </a:lnR>
                    <a:lnT>
                      <a:noFill/>
                    </a:lnT>
                    <a:lnB>
                      <a:noFill/>
                    </a:lnB>
                    <a:solidFill>
                      <a:srgbClr val="FBB178"/>
                    </a:solidFill>
                  </a:tcPr>
                </a:tc>
                <a:tc>
                  <a:txBody>
                    <a:bodyPr/>
                    <a:lstStyle/>
                    <a:p>
                      <a:pPr algn="ctr" fontAlgn="b"/>
                      <a:r>
                        <a:rPr lang="en-US" sz="1800" b="0" i="0" u="none" strike="noStrike">
                          <a:solidFill>
                            <a:srgbClr val="000000"/>
                          </a:solidFill>
                          <a:effectLst/>
                          <a:latin typeface="Calibri" panose="020F0502020204030204" pitchFamily="34" charset="0"/>
                        </a:rPr>
                        <a:t>0.5</a:t>
                      </a:r>
                    </a:p>
                  </a:txBody>
                  <a:tcPr marL="9525" marR="9525" marT="9525" marB="0" anchor="ctr">
                    <a:lnL>
                      <a:noFill/>
                    </a:lnL>
                    <a:lnR>
                      <a:noFill/>
                    </a:lnR>
                    <a:lnT>
                      <a:noFill/>
                    </a:lnT>
                    <a:lnB>
                      <a:noFill/>
                    </a:lnB>
                    <a:solidFill>
                      <a:srgbClr val="DEE283"/>
                    </a:solidFill>
                  </a:tcPr>
                </a:tc>
              </a:tr>
              <a:tr h="558165">
                <a:tc>
                  <a:txBody>
                    <a:bodyPr/>
                    <a:lstStyle/>
                    <a:p>
                      <a:pPr algn="l" fontAlgn="b"/>
                      <a:r>
                        <a:rPr lang="en-US" sz="1800" b="1" i="0" u="none" strike="noStrike" dirty="0">
                          <a:solidFill>
                            <a:srgbClr val="000000"/>
                          </a:solidFill>
                          <a:effectLst/>
                          <a:latin typeface="Calibri" panose="020F0502020204030204" pitchFamily="34" charset="0"/>
                        </a:rPr>
                        <a:t>Indonesia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0.40</a:t>
                      </a:r>
                    </a:p>
                  </a:txBody>
                  <a:tcPr marL="9525" marR="9525" marT="9525" marB="0" anchor="ctr">
                    <a:lnL>
                      <a:noFill/>
                    </a:lnL>
                    <a:lnR>
                      <a:noFill/>
                    </a:lnR>
                    <a:lnT>
                      <a:noFill/>
                    </a:lnT>
                    <a:lnB>
                      <a:noFill/>
                    </a:lnB>
                    <a:solidFill>
                      <a:srgbClr val="FFEB84"/>
                    </a:solidFill>
                  </a:tcPr>
                </a:tc>
                <a:tc>
                  <a:txBody>
                    <a:bodyPr/>
                    <a:lstStyle/>
                    <a:p>
                      <a:pPr algn="ctr" fontAlgn="b"/>
                      <a:r>
                        <a:rPr lang="en-US" sz="1800" b="0" i="0" u="none" strike="noStrike" dirty="0">
                          <a:solidFill>
                            <a:srgbClr val="000000"/>
                          </a:solidFill>
                          <a:effectLst/>
                          <a:latin typeface="Calibri" panose="020F0502020204030204" pitchFamily="34" charset="0"/>
                        </a:rPr>
                        <a:t>0.45</a:t>
                      </a:r>
                    </a:p>
                  </a:txBody>
                  <a:tcPr marL="9525" marR="9525" marT="9525" marB="0" anchor="ctr">
                    <a:lnL>
                      <a:noFill/>
                    </a:lnL>
                    <a:lnR>
                      <a:noFill/>
                    </a:lnR>
                    <a:lnT>
                      <a:noFill/>
                    </a:lnT>
                    <a:lnB>
                      <a:noFill/>
                    </a:lnB>
                    <a:solidFill>
                      <a:srgbClr val="EEE784"/>
                    </a:solidFill>
                  </a:tcPr>
                </a:tc>
                <a:tc>
                  <a:txBody>
                    <a:bodyPr/>
                    <a:lstStyle/>
                    <a:p>
                      <a:pPr algn="ctr" fontAlgn="b"/>
                      <a:r>
                        <a:rPr lang="en-US" sz="1800" b="0" i="0" u="none" strike="noStrike" dirty="0">
                          <a:solidFill>
                            <a:srgbClr val="000000"/>
                          </a:solidFill>
                          <a:effectLst/>
                          <a:latin typeface="Calibri" panose="020F0502020204030204" pitchFamily="34" charset="0"/>
                        </a:rPr>
                        <a:t>0.36</a:t>
                      </a:r>
                    </a:p>
                  </a:txBody>
                  <a:tcPr marL="9525" marR="9525" marT="9525" marB="0" anchor="ctr">
                    <a:lnL>
                      <a:noFill/>
                    </a:lnL>
                    <a:lnR>
                      <a:noFill/>
                    </a:lnR>
                    <a:lnT>
                      <a:noFill/>
                    </a:lnT>
                    <a:lnB>
                      <a:noFill/>
                    </a:lnB>
                    <a:solidFill>
                      <a:srgbClr val="FEDF81"/>
                    </a:solidFill>
                  </a:tcPr>
                </a:tc>
                <a:tc>
                  <a:txBody>
                    <a:bodyPr/>
                    <a:lstStyle/>
                    <a:p>
                      <a:pPr algn="ctr" fontAlgn="b"/>
                      <a:r>
                        <a:rPr lang="en-US" sz="1800" b="0" i="0" u="none" strike="noStrike">
                          <a:solidFill>
                            <a:srgbClr val="000000"/>
                          </a:solidFill>
                          <a:effectLst/>
                          <a:latin typeface="Calibri" panose="020F0502020204030204" pitchFamily="34" charset="0"/>
                        </a:rPr>
                        <a:t>0.26</a:t>
                      </a:r>
                    </a:p>
                  </a:txBody>
                  <a:tcPr marL="9525" marR="9525" marT="9525" marB="0" anchor="ctr">
                    <a:lnL>
                      <a:noFill/>
                    </a:lnL>
                    <a:lnR>
                      <a:noFill/>
                    </a:lnR>
                    <a:lnT>
                      <a:noFill/>
                    </a:lnT>
                    <a:lnB>
                      <a:noFill/>
                    </a:lnB>
                    <a:solidFill>
                      <a:srgbClr val="FCBC7B"/>
                    </a:solidFill>
                  </a:tcPr>
                </a:tc>
                <a:tc>
                  <a:txBody>
                    <a:bodyPr/>
                    <a:lstStyle/>
                    <a:p>
                      <a:pPr algn="ctr" fontAlgn="b"/>
                      <a:r>
                        <a:rPr lang="en-US" sz="1800" b="0" i="0" u="none" strike="noStrike">
                          <a:solidFill>
                            <a:srgbClr val="000000"/>
                          </a:solidFill>
                          <a:effectLst/>
                          <a:latin typeface="Calibri" panose="020F0502020204030204" pitchFamily="34" charset="0"/>
                        </a:rPr>
                        <a:t>0.48</a:t>
                      </a:r>
                    </a:p>
                  </a:txBody>
                  <a:tcPr marL="9525" marR="9525" marT="9525" marB="0" anchor="ctr">
                    <a:lnL>
                      <a:noFill/>
                    </a:lnL>
                    <a:lnR>
                      <a:noFill/>
                    </a:lnR>
                    <a:lnT>
                      <a:noFill/>
                    </a:lnT>
                    <a:lnB>
                      <a:noFill/>
                    </a:lnB>
                    <a:solidFill>
                      <a:srgbClr val="E4E483"/>
                    </a:solidFill>
                  </a:tcPr>
                </a:tc>
              </a:tr>
              <a:tr h="558165">
                <a:tc>
                  <a:txBody>
                    <a:bodyPr/>
                    <a:lstStyle/>
                    <a:p>
                      <a:pPr algn="l" fontAlgn="b"/>
                      <a:r>
                        <a:rPr lang="en-US" sz="1800" b="1" i="0" u="none" strike="noStrike" dirty="0">
                          <a:solidFill>
                            <a:srgbClr val="000000"/>
                          </a:solidFill>
                          <a:effectLst/>
                          <a:latin typeface="Calibri" panose="020F0502020204030204" pitchFamily="34" charset="0"/>
                        </a:rPr>
                        <a:t>Myanmar</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solidFill>
                      <a:srgbClr val="F97D6E"/>
                    </a:solidFill>
                  </a:tcPr>
                </a:tc>
                <a:tc>
                  <a:txBody>
                    <a:bodyPr/>
                    <a:lstStyle/>
                    <a:p>
                      <a:pPr algn="ctr" fontAlgn="b"/>
                      <a:r>
                        <a:rPr lang="en-US" sz="1800" b="0" i="0" u="none" strike="noStrike" dirty="0">
                          <a:solidFill>
                            <a:srgbClr val="000000"/>
                          </a:solidFill>
                          <a:effectLst/>
                          <a:latin typeface="Calibri" panose="020F0502020204030204" pitchFamily="34" charset="0"/>
                        </a:rPr>
                        <a:t>0.03</a:t>
                      </a:r>
                    </a:p>
                  </a:txBody>
                  <a:tcPr marL="9525" marR="9525" marT="9525" marB="0" anchor="ctr">
                    <a:lnL>
                      <a:noFill/>
                    </a:lnL>
                    <a:lnR>
                      <a:noFill/>
                    </a:lnR>
                    <a:lnT>
                      <a:noFill/>
                    </a:lnT>
                    <a:lnB>
                      <a:noFill/>
                    </a:lnB>
                    <a:solidFill>
                      <a:srgbClr val="F8726C"/>
                    </a:solidFill>
                  </a:tcPr>
                </a:tc>
                <a:tc>
                  <a:txBody>
                    <a:bodyPr/>
                    <a:lstStyle/>
                    <a:p>
                      <a:pPr algn="ctr" fontAlgn="b"/>
                      <a:r>
                        <a:rPr lang="en-US" sz="1800" b="0" i="0" u="none" strike="noStrike" dirty="0">
                          <a:solidFill>
                            <a:srgbClr val="000000"/>
                          </a:solidFill>
                          <a:effectLst/>
                          <a:latin typeface="Calibri" panose="020F0502020204030204" pitchFamily="34" charset="0"/>
                        </a:rPr>
                        <a:t>0.10</a:t>
                      </a:r>
                    </a:p>
                  </a:txBody>
                  <a:tcPr marL="9525" marR="9525" marT="9525" marB="0" anchor="ctr">
                    <a:lnL>
                      <a:noFill/>
                    </a:lnL>
                    <a:lnR>
                      <a:noFill/>
                    </a:lnR>
                    <a:lnT>
                      <a:noFill/>
                    </a:lnT>
                    <a:lnB>
                      <a:noFill/>
                    </a:lnB>
                    <a:solidFill>
                      <a:srgbClr val="F98871"/>
                    </a:solidFill>
                  </a:tcPr>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525" marR="9525" marT="9525" marB="0" anchor="ctr">
                    <a:lnL>
                      <a:noFill/>
                    </a:lnL>
                    <a:lnR>
                      <a:noFill/>
                    </a:lnR>
                    <a:lnT>
                      <a:noFill/>
                    </a:lnT>
                    <a:lnB>
                      <a:noFill/>
                    </a:lnB>
                    <a:solidFill>
                      <a:srgbClr val="F8696B"/>
                    </a:solidFill>
                  </a:tcPr>
                </a:tc>
                <a:tc>
                  <a:txBody>
                    <a:bodyPr/>
                    <a:lstStyle/>
                    <a:p>
                      <a:pPr algn="ctr" fontAlgn="b"/>
                      <a:r>
                        <a:rPr lang="en-US" sz="1800" b="0" i="0" u="none" strike="noStrike">
                          <a:solidFill>
                            <a:srgbClr val="000000"/>
                          </a:solidFill>
                          <a:effectLst/>
                          <a:latin typeface="Calibri" panose="020F0502020204030204" pitchFamily="34" charset="0"/>
                        </a:rPr>
                        <a:t>0.3</a:t>
                      </a:r>
                    </a:p>
                  </a:txBody>
                  <a:tcPr marL="9525" marR="9525" marT="9525" marB="0" anchor="ctr">
                    <a:lnL>
                      <a:noFill/>
                    </a:lnL>
                    <a:lnR>
                      <a:noFill/>
                    </a:lnR>
                    <a:lnT>
                      <a:noFill/>
                    </a:lnT>
                    <a:lnB>
                      <a:noFill/>
                    </a:lnB>
                    <a:solidFill>
                      <a:srgbClr val="FDCA7D"/>
                    </a:solidFill>
                  </a:tcPr>
                </a:tc>
              </a:tr>
              <a:tr h="558165">
                <a:tc>
                  <a:txBody>
                    <a:bodyPr/>
                    <a:lstStyle/>
                    <a:p>
                      <a:pPr algn="l" fontAlgn="b"/>
                      <a:r>
                        <a:rPr lang="en-US" sz="1800" b="1" i="0" u="none" strike="noStrike" dirty="0">
                          <a:solidFill>
                            <a:srgbClr val="000000"/>
                          </a:solidFill>
                          <a:effectLst/>
                          <a:latin typeface="Calibri" panose="020F0502020204030204" pitchFamily="34" charset="0"/>
                        </a:rPr>
                        <a:t>Sri Lanka</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0.48</a:t>
                      </a:r>
                    </a:p>
                  </a:txBody>
                  <a:tcPr marL="9525" marR="9525" marT="9525" marB="0" anchor="ctr">
                    <a:lnL>
                      <a:noFill/>
                    </a:lnL>
                    <a:lnR>
                      <a:noFill/>
                    </a:lnR>
                    <a:lnT>
                      <a:noFill/>
                    </a:lnT>
                    <a:lnB>
                      <a:noFill/>
                    </a:lnB>
                    <a:solidFill>
                      <a:srgbClr val="E5E483"/>
                    </a:solidFill>
                  </a:tcPr>
                </a:tc>
                <a:tc>
                  <a:txBody>
                    <a:bodyPr/>
                    <a:lstStyle/>
                    <a:p>
                      <a:pPr algn="ctr" fontAlgn="b"/>
                      <a:r>
                        <a:rPr lang="en-US" sz="1800" b="0" i="0" u="none" strike="noStrike" dirty="0">
                          <a:solidFill>
                            <a:srgbClr val="000000"/>
                          </a:solidFill>
                          <a:effectLst/>
                          <a:latin typeface="Calibri" panose="020F0502020204030204" pitchFamily="34" charset="0"/>
                        </a:rPr>
                        <a:t>0.55</a:t>
                      </a:r>
                    </a:p>
                  </a:txBody>
                  <a:tcPr marL="9525" marR="9525" marT="9525" marB="0" anchor="ctr">
                    <a:lnL>
                      <a:noFill/>
                    </a:lnL>
                    <a:lnR>
                      <a:noFill/>
                    </a:lnR>
                    <a:lnT>
                      <a:noFill/>
                    </a:lnT>
                    <a:lnB>
                      <a:noFill/>
                    </a:lnB>
                    <a:solidFill>
                      <a:srgbClr val="CDDD82"/>
                    </a:solidFill>
                  </a:tcPr>
                </a:tc>
                <a:tc>
                  <a:txBody>
                    <a:bodyPr/>
                    <a:lstStyle/>
                    <a:p>
                      <a:pPr algn="ctr" fontAlgn="b"/>
                      <a:r>
                        <a:rPr lang="en-US" sz="1800" b="0" i="0" u="none" strike="noStrike" dirty="0">
                          <a:solidFill>
                            <a:srgbClr val="000000"/>
                          </a:solidFill>
                          <a:effectLst/>
                          <a:latin typeface="Calibri" panose="020F0502020204030204" pitchFamily="34" charset="0"/>
                        </a:rPr>
                        <a:t>0.30</a:t>
                      </a:r>
                    </a:p>
                  </a:txBody>
                  <a:tcPr marL="9525" marR="9525" marT="9525" marB="0" anchor="ctr">
                    <a:lnL>
                      <a:noFill/>
                    </a:lnL>
                    <a:lnR>
                      <a:noFill/>
                    </a:lnR>
                    <a:lnT>
                      <a:noFill/>
                    </a:lnT>
                    <a:lnB>
                      <a:noFill/>
                    </a:lnB>
                    <a:solidFill>
                      <a:srgbClr val="FDCB7D"/>
                    </a:solidFill>
                  </a:tcPr>
                </a:tc>
                <a:tc>
                  <a:txBody>
                    <a:bodyPr/>
                    <a:lstStyle/>
                    <a:p>
                      <a:pPr algn="ctr" fontAlgn="b"/>
                      <a:r>
                        <a:rPr lang="en-US" sz="1800" b="0" i="0" u="none" strike="noStrike" dirty="0">
                          <a:solidFill>
                            <a:srgbClr val="000000"/>
                          </a:solidFill>
                          <a:effectLst/>
                          <a:latin typeface="Calibri" panose="020F0502020204030204" pitchFamily="34" charset="0"/>
                        </a:rPr>
                        <a:t>0.31</a:t>
                      </a:r>
                    </a:p>
                  </a:txBody>
                  <a:tcPr marL="9525" marR="9525" marT="9525" marB="0" anchor="ctr">
                    <a:lnL>
                      <a:noFill/>
                    </a:lnL>
                    <a:lnR>
                      <a:noFill/>
                    </a:lnR>
                    <a:lnT>
                      <a:noFill/>
                    </a:lnT>
                    <a:lnB>
                      <a:noFill/>
                    </a:lnB>
                    <a:solidFill>
                      <a:srgbClr val="FDCC7E"/>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558165">
                <a:tc>
                  <a:txBody>
                    <a:bodyPr/>
                    <a:lstStyle/>
                    <a:p>
                      <a:pPr algn="l" fontAlgn="b"/>
                      <a:r>
                        <a:rPr lang="en-US" sz="1800" b="1" i="0" u="none" strike="noStrike" dirty="0">
                          <a:solidFill>
                            <a:srgbClr val="000000"/>
                          </a:solidFill>
                          <a:effectLst/>
                          <a:latin typeface="Calibri" panose="020F0502020204030204" pitchFamily="34" charset="0"/>
                        </a:rPr>
                        <a:t>Thailand</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0.87</a:t>
                      </a:r>
                    </a:p>
                  </a:txBody>
                  <a:tcPr marL="9525" marR="9525" marT="9525" marB="0" anchor="ctr">
                    <a:lnL>
                      <a:noFill/>
                    </a:lnL>
                    <a:lnR>
                      <a:noFill/>
                    </a:lnR>
                    <a:lnT>
                      <a:noFill/>
                    </a:lnT>
                    <a:lnB>
                      <a:noFill/>
                    </a:lnB>
                    <a:solidFill>
                      <a:srgbClr val="63BE7B"/>
                    </a:solidFill>
                  </a:tcPr>
                </a:tc>
                <a:tc>
                  <a:txBody>
                    <a:bodyPr/>
                    <a:lstStyle/>
                    <a:p>
                      <a:pPr algn="ctr" fontAlgn="b"/>
                      <a:r>
                        <a:rPr lang="en-US" sz="1800" b="0" i="0" u="none" strike="noStrike">
                          <a:solidFill>
                            <a:srgbClr val="000000"/>
                          </a:solidFill>
                          <a:effectLst/>
                          <a:latin typeface="Calibri" panose="020F0502020204030204" pitchFamily="34" charset="0"/>
                        </a:rPr>
                        <a:t>0.54</a:t>
                      </a:r>
                    </a:p>
                  </a:txBody>
                  <a:tcPr marL="9525" marR="9525" marT="9525" marB="0" anchor="ctr">
                    <a:lnL>
                      <a:noFill/>
                    </a:lnL>
                    <a:lnR>
                      <a:noFill/>
                    </a:lnR>
                    <a:lnT>
                      <a:noFill/>
                    </a:lnT>
                    <a:lnB>
                      <a:noFill/>
                    </a:lnB>
                    <a:solidFill>
                      <a:srgbClr val="D2DE82"/>
                    </a:solidFill>
                  </a:tcPr>
                </a:tc>
                <a:tc>
                  <a:txBody>
                    <a:bodyPr/>
                    <a:lstStyle/>
                    <a:p>
                      <a:pPr algn="ctr" fontAlgn="b"/>
                      <a:r>
                        <a:rPr lang="en-US" sz="1800" b="0" i="0" u="none" strike="noStrike">
                          <a:solidFill>
                            <a:srgbClr val="000000"/>
                          </a:solidFill>
                          <a:effectLst/>
                          <a:latin typeface="Calibri" panose="020F0502020204030204" pitchFamily="34" charset="0"/>
                        </a:rPr>
                        <a:t>0.52</a:t>
                      </a:r>
                    </a:p>
                  </a:txBody>
                  <a:tcPr marL="9525" marR="9525" marT="9525" marB="0" anchor="ctr">
                    <a:lnL>
                      <a:noFill/>
                    </a:lnL>
                    <a:lnR>
                      <a:noFill/>
                    </a:lnR>
                    <a:lnT>
                      <a:noFill/>
                    </a:lnT>
                    <a:lnB>
                      <a:noFill/>
                    </a:lnB>
                    <a:solidFill>
                      <a:srgbClr val="D9E082"/>
                    </a:solidFill>
                  </a:tcPr>
                </a:tc>
                <a:tc>
                  <a:txBody>
                    <a:bodyPr/>
                    <a:lstStyle/>
                    <a:p>
                      <a:pPr algn="ctr" fontAlgn="b"/>
                      <a:r>
                        <a:rPr lang="en-US" sz="1800" b="0" i="0" u="none" strike="noStrike">
                          <a:solidFill>
                            <a:srgbClr val="000000"/>
                          </a:solidFill>
                          <a:effectLst/>
                          <a:latin typeface="Calibri" panose="020F0502020204030204" pitchFamily="34" charset="0"/>
                        </a:rPr>
                        <a:t>0.55</a:t>
                      </a:r>
                    </a:p>
                  </a:txBody>
                  <a:tcPr marL="9525" marR="9525" marT="9525" marB="0" anchor="ctr">
                    <a:lnL>
                      <a:noFill/>
                    </a:lnL>
                    <a:lnR>
                      <a:noFill/>
                    </a:lnR>
                    <a:lnT>
                      <a:noFill/>
                    </a:lnT>
                    <a:lnB>
                      <a:noFill/>
                    </a:lnB>
                    <a:solidFill>
                      <a:srgbClr val="CEDD82"/>
                    </a:solidFill>
                  </a:tcPr>
                </a:tc>
                <a:tc>
                  <a:txBody>
                    <a:bodyPr/>
                    <a:lstStyle/>
                    <a:p>
                      <a:pPr algn="ctr" fontAlgn="b"/>
                      <a:r>
                        <a:rPr lang="en-US" sz="1800" b="0" i="0" u="none" strike="noStrike" dirty="0">
                          <a:solidFill>
                            <a:srgbClr val="000000"/>
                          </a:solidFill>
                          <a:effectLst/>
                          <a:latin typeface="Calibri" panose="020F0502020204030204" pitchFamily="34" charset="0"/>
                        </a:rPr>
                        <a:t>0.76</a:t>
                      </a:r>
                    </a:p>
                  </a:txBody>
                  <a:tcPr marL="9525" marR="9525" marT="9525" marB="0" anchor="ctr">
                    <a:lnL>
                      <a:noFill/>
                    </a:lnL>
                    <a:lnR>
                      <a:noFill/>
                    </a:lnR>
                    <a:lnT>
                      <a:noFill/>
                    </a:lnT>
                    <a:lnB>
                      <a:noFill/>
                    </a:lnB>
                    <a:solidFill>
                      <a:srgbClr val="87C97E"/>
                    </a:solidFill>
                  </a:tcPr>
                </a:tc>
              </a:tr>
              <a:tr h="558165">
                <a:tc>
                  <a:txBody>
                    <a:bodyPr/>
                    <a:lstStyle/>
                    <a:p>
                      <a:pPr algn="l" fontAlgn="b"/>
                      <a:r>
                        <a:rPr lang="en-US" sz="1800" b="1" i="0" u="none" strike="noStrike" dirty="0">
                          <a:solidFill>
                            <a:srgbClr val="000000"/>
                          </a:solidFill>
                          <a:effectLst/>
                          <a:latin typeface="Calibri" panose="020F0502020204030204" pitchFamily="34" charset="0"/>
                        </a:rPr>
                        <a:t>Vietnam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0.59</a:t>
                      </a:r>
                    </a:p>
                  </a:txBody>
                  <a:tcPr marL="9525" marR="9525" marT="9525" marB="0" anchor="ctr">
                    <a:lnL>
                      <a:noFill/>
                    </a:lnL>
                    <a:lnR>
                      <a:noFill/>
                    </a:lnR>
                    <a:lnT>
                      <a:noFill/>
                    </a:lnT>
                    <a:lnB>
                      <a:noFill/>
                    </a:lnB>
                    <a:solidFill>
                      <a:srgbClr val="C0D981"/>
                    </a:solidFill>
                  </a:tcPr>
                </a:tc>
                <a:tc>
                  <a:txBody>
                    <a:bodyPr/>
                    <a:lstStyle/>
                    <a:p>
                      <a:pPr algn="ctr" fontAlgn="b"/>
                      <a:r>
                        <a:rPr lang="en-US" sz="1800" b="0" i="0" u="none" strike="noStrike">
                          <a:solidFill>
                            <a:srgbClr val="000000"/>
                          </a:solidFill>
                          <a:effectLst/>
                          <a:latin typeface="Calibri" panose="020F0502020204030204" pitchFamily="34" charset="0"/>
                        </a:rPr>
                        <a:t>0.41</a:t>
                      </a:r>
                    </a:p>
                  </a:txBody>
                  <a:tcPr marL="9525" marR="9525" marT="9525" marB="0" anchor="ctr">
                    <a:lnL>
                      <a:noFill/>
                    </a:lnL>
                    <a:lnR>
                      <a:noFill/>
                    </a:lnR>
                    <a:lnT>
                      <a:noFill/>
                    </a:lnT>
                    <a:lnB>
                      <a:noFill/>
                    </a:lnB>
                    <a:solidFill>
                      <a:srgbClr val="FCEB84"/>
                    </a:solidFill>
                  </a:tcPr>
                </a:tc>
                <a:tc>
                  <a:txBody>
                    <a:bodyPr/>
                    <a:lstStyle/>
                    <a:p>
                      <a:pPr algn="ctr" fontAlgn="b"/>
                      <a:r>
                        <a:rPr lang="en-US" sz="1800" b="0" i="0" u="none" strike="noStrike" dirty="0">
                          <a:solidFill>
                            <a:srgbClr val="000000"/>
                          </a:solidFill>
                          <a:effectLst/>
                          <a:latin typeface="Calibri" panose="020F0502020204030204" pitchFamily="34" charset="0"/>
                        </a:rPr>
                        <a:t>0.39</a:t>
                      </a:r>
                    </a:p>
                  </a:txBody>
                  <a:tcPr marL="9525" marR="9525" marT="9525" marB="0" anchor="ctr">
                    <a:lnL>
                      <a:noFill/>
                    </a:lnL>
                    <a:lnR>
                      <a:noFill/>
                    </a:lnR>
                    <a:lnT>
                      <a:noFill/>
                    </a:lnT>
                    <a:lnB>
                      <a:noFill/>
                    </a:lnB>
                    <a:solidFill>
                      <a:srgbClr val="FEE983"/>
                    </a:solidFill>
                  </a:tcPr>
                </a:tc>
                <a:tc>
                  <a:txBody>
                    <a:bodyPr/>
                    <a:lstStyle/>
                    <a:p>
                      <a:pPr algn="ctr" fontAlgn="b"/>
                      <a:r>
                        <a:rPr lang="en-US" sz="1800" b="0" i="0" u="none" strike="noStrike" dirty="0">
                          <a:solidFill>
                            <a:srgbClr val="000000"/>
                          </a:solidFill>
                          <a:effectLst/>
                          <a:latin typeface="Calibri" panose="020F0502020204030204" pitchFamily="34" charset="0"/>
                        </a:rPr>
                        <a:t>0.28</a:t>
                      </a:r>
                    </a:p>
                  </a:txBody>
                  <a:tcPr marL="9525" marR="9525" marT="9525" marB="0" anchor="ctr">
                    <a:lnL>
                      <a:noFill/>
                    </a:lnL>
                    <a:lnR>
                      <a:noFill/>
                    </a:lnR>
                    <a:lnT>
                      <a:noFill/>
                    </a:lnT>
                    <a:lnB>
                      <a:noFill/>
                    </a:lnB>
                    <a:solidFill>
                      <a:srgbClr val="FCC57C"/>
                    </a:solidFill>
                  </a:tcPr>
                </a:tc>
                <a:tc>
                  <a:txBody>
                    <a:bodyPr/>
                    <a:lstStyle/>
                    <a:p>
                      <a:pPr algn="ctr" fontAlgn="b"/>
                      <a:r>
                        <a:rPr lang="en-US" sz="1800" b="0" i="0" u="none" strike="noStrike" dirty="0">
                          <a:solidFill>
                            <a:srgbClr val="000000"/>
                          </a:solidFill>
                          <a:effectLst/>
                          <a:latin typeface="Calibri" panose="020F0502020204030204" pitchFamily="34" charset="0"/>
                        </a:rPr>
                        <a:t>0.58</a:t>
                      </a:r>
                    </a:p>
                  </a:txBody>
                  <a:tcPr marL="9525" marR="9525" marT="9525" marB="0" anchor="ctr">
                    <a:lnL>
                      <a:noFill/>
                    </a:lnL>
                    <a:lnR>
                      <a:noFill/>
                    </a:lnR>
                    <a:lnT>
                      <a:noFill/>
                    </a:lnT>
                    <a:lnB>
                      <a:noFill/>
                    </a:lnB>
                    <a:solidFill>
                      <a:srgbClr val="C3DA81"/>
                    </a:solid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670" y="5715000"/>
            <a:ext cx="7543799" cy="420573"/>
          </a:xfrm>
          <a:prstGeom prst="rect">
            <a:avLst/>
          </a:prstGeom>
        </p:spPr>
      </p:pic>
    </p:spTree>
    <p:extLst>
      <p:ext uri="{BB962C8B-B14F-4D97-AF65-F5344CB8AC3E}">
        <p14:creationId xmlns:p14="http://schemas.microsoft.com/office/powerpoint/2010/main" val="222370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3</a:t>
            </a:fld>
            <a:endParaRPr lang="en-US"/>
          </a:p>
        </p:txBody>
      </p:sp>
      <p:sp>
        <p:nvSpPr>
          <p:cNvPr id="5" name="Title 1"/>
          <p:cNvSpPr>
            <a:spLocks noGrp="1"/>
          </p:cNvSpPr>
          <p:nvPr>
            <p:ph type="title"/>
          </p:nvPr>
        </p:nvSpPr>
        <p:spPr>
          <a:xfrm>
            <a:off x="2514600" y="152401"/>
            <a:ext cx="7391400" cy="930275"/>
          </a:xfrm>
        </p:spPr>
        <p:txBody>
          <a:bodyPr/>
          <a:lstStyle/>
          <a:p>
            <a:pPr algn="ctr"/>
            <a:r>
              <a:rPr lang="en-GB" dirty="0" smtClean="0"/>
              <a:t>What are composite indices?</a:t>
            </a:r>
            <a:endParaRPr lang="en-US" dirty="0"/>
          </a:p>
        </p:txBody>
      </p:sp>
      <p:sp>
        <p:nvSpPr>
          <p:cNvPr id="6" name="Content Placeholder 2"/>
          <p:cNvSpPr>
            <a:spLocks noGrp="1"/>
          </p:cNvSpPr>
          <p:nvPr>
            <p:ph idx="1"/>
          </p:nvPr>
        </p:nvSpPr>
        <p:spPr>
          <a:xfrm>
            <a:off x="2133600" y="1295400"/>
            <a:ext cx="8420100" cy="3721100"/>
          </a:xfrm>
        </p:spPr>
        <p:txBody>
          <a:bodyPr>
            <a:normAutofit fontScale="55000" lnSpcReduction="20000"/>
          </a:bodyPr>
          <a:lstStyle/>
          <a:p>
            <a:pPr marL="0" indent="0">
              <a:buNone/>
            </a:pPr>
            <a:r>
              <a:rPr lang="en-GB" sz="4400" dirty="0"/>
              <a:t>Composite indices are those measurement efforts that require synthesis of numerous factors into one given factor</a:t>
            </a:r>
            <a:br>
              <a:rPr lang="en-GB" sz="4400" dirty="0"/>
            </a:br>
            <a:r>
              <a:rPr lang="en-GB" sz="4400" dirty="0"/>
              <a:t>																</a:t>
            </a:r>
            <a:r>
              <a:rPr lang="en-GB" sz="4400" i="1" dirty="0" err="1"/>
              <a:t>Sainz</a:t>
            </a:r>
            <a:r>
              <a:rPr lang="en-GB" sz="4400" i="1" dirty="0"/>
              <a:t> (1989)</a:t>
            </a:r>
          </a:p>
          <a:p>
            <a:pPr marL="0" indent="0">
              <a:buNone/>
            </a:pPr>
            <a:r>
              <a:rPr lang="en-GB" sz="4400" dirty="0"/>
              <a:t>4 steps of preparing composite indices</a:t>
            </a:r>
          </a:p>
          <a:p>
            <a:r>
              <a:rPr lang="en-GB" sz="4400" dirty="0"/>
              <a:t>Selection</a:t>
            </a:r>
          </a:p>
          <a:p>
            <a:r>
              <a:rPr lang="en-GB" sz="4400" dirty="0"/>
              <a:t>Scaling</a:t>
            </a:r>
          </a:p>
          <a:p>
            <a:r>
              <a:rPr lang="en-GB" sz="4400" dirty="0"/>
              <a:t>Weighting and aggregation</a:t>
            </a:r>
          </a:p>
          <a:p>
            <a:r>
              <a:rPr lang="en-GB" sz="4400" dirty="0"/>
              <a:t>Validation </a:t>
            </a:r>
            <a:br>
              <a:rPr lang="en-GB" sz="4400" dirty="0"/>
            </a:br>
            <a:r>
              <a:rPr lang="en-GB" sz="4400" dirty="0"/>
              <a:t>					    </a:t>
            </a:r>
            <a:r>
              <a:rPr lang="en-GB" sz="4400" i="1" dirty="0"/>
              <a:t>Mc </a:t>
            </a:r>
            <a:r>
              <a:rPr lang="en-GB" sz="4400" i="1" dirty="0" err="1"/>
              <a:t>Granahan</a:t>
            </a:r>
            <a:r>
              <a:rPr lang="en-GB" sz="4400" i="1" dirty="0"/>
              <a:t> et al (1978)</a:t>
            </a:r>
            <a:r>
              <a:rPr lang="en-GB" i="1" dirty="0" smtClean="0"/>
              <a:t/>
            </a:r>
            <a:br>
              <a:rPr lang="en-GB" i="1" dirty="0" smtClean="0"/>
            </a:br>
            <a:endParaRPr lang="en-US" i="1" dirty="0"/>
          </a:p>
        </p:txBody>
      </p:sp>
    </p:spTree>
    <p:extLst>
      <p:ext uri="{BB962C8B-B14F-4D97-AF65-F5344CB8AC3E}">
        <p14:creationId xmlns:p14="http://schemas.microsoft.com/office/powerpoint/2010/main" val="141861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4</a:t>
            </a:fld>
            <a:endParaRPr lang="en-US"/>
          </a:p>
        </p:txBody>
      </p:sp>
      <p:sp>
        <p:nvSpPr>
          <p:cNvPr id="5" name="Title 1"/>
          <p:cNvSpPr txBox="1">
            <a:spLocks/>
          </p:cNvSpPr>
          <p:nvPr/>
        </p:nvSpPr>
        <p:spPr>
          <a:xfrm>
            <a:off x="2057400" y="457200"/>
            <a:ext cx="8305800" cy="969604"/>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3600" dirty="0"/>
              <a:t>Doing Business Index- World Bank </a:t>
            </a:r>
            <a:endParaRPr lang="en-US" sz="3600" dirty="0"/>
          </a:p>
        </p:txBody>
      </p:sp>
      <p:sp>
        <p:nvSpPr>
          <p:cNvPr id="6" name="TextBox 5"/>
          <p:cNvSpPr txBox="1"/>
          <p:nvPr/>
        </p:nvSpPr>
        <p:spPr>
          <a:xfrm>
            <a:off x="2195945" y="1412949"/>
            <a:ext cx="8001000" cy="4154984"/>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Doing Business index analyses laws, regulations and administrative requirements affecting various aspects of private </a:t>
            </a:r>
            <a:r>
              <a:rPr lang="en-GB" dirty="0"/>
              <a:t>enterprise</a:t>
            </a:r>
            <a:r>
              <a:rPr lang="en-GB" dirty="0"/>
              <a:t> </a:t>
            </a:r>
            <a:r>
              <a:rPr lang="en-GB" dirty="0"/>
              <a:t>in 189 countries.</a:t>
            </a:r>
            <a:endParaRPr lang="en-GB" dirty="0"/>
          </a:p>
          <a:p>
            <a:endParaRPr lang="en-GB" dirty="0"/>
          </a:p>
          <a:p>
            <a:pPr marL="285750" indent="-285750">
              <a:buFont typeface="Arial" panose="020B0604020202020204" pitchFamily="34" charset="0"/>
              <a:buChar char="•"/>
            </a:pPr>
            <a:r>
              <a:rPr lang="en-GB" dirty="0"/>
              <a:t>It focuses primarily  on regulations that affect SMEs operating in the largest business city of an economy. The 2015 report however,  also covers the 2</a:t>
            </a:r>
            <a:r>
              <a:rPr lang="en-GB" baseline="30000" dirty="0"/>
              <a:t>nd</a:t>
            </a:r>
            <a:r>
              <a:rPr lang="en-GB" dirty="0"/>
              <a:t> largest business city in countries with a population of over 100 million. </a:t>
            </a:r>
          </a:p>
          <a:p>
            <a:endParaRPr lang="en-GB" dirty="0"/>
          </a:p>
        </p:txBody>
      </p:sp>
    </p:spTree>
    <p:extLst>
      <p:ext uri="{BB962C8B-B14F-4D97-AF65-F5344CB8AC3E}">
        <p14:creationId xmlns:p14="http://schemas.microsoft.com/office/powerpoint/2010/main" val="222051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5</a:t>
            </a:fld>
            <a:endParaRPr lang="en-US"/>
          </a:p>
        </p:txBody>
      </p:sp>
      <p:sp>
        <p:nvSpPr>
          <p:cNvPr id="6" name="TextBox 5"/>
          <p:cNvSpPr txBox="1"/>
          <p:nvPr/>
        </p:nvSpPr>
        <p:spPr>
          <a:xfrm>
            <a:off x="914400" y="88141"/>
            <a:ext cx="4829175" cy="461665"/>
          </a:xfrm>
          <a:prstGeom prst="rect">
            <a:avLst/>
          </a:prstGeom>
          <a:noFill/>
        </p:spPr>
        <p:txBody>
          <a:bodyPr wrap="square" rtlCol="0">
            <a:spAutoFit/>
          </a:bodyPr>
          <a:lstStyle/>
          <a:p>
            <a:pPr algn="ctr"/>
            <a:r>
              <a:rPr lang="en-GB" dirty="0"/>
              <a:t>10 topics, 31 indicators </a:t>
            </a:r>
            <a:endParaRPr lang="en-US" dirty="0"/>
          </a:p>
        </p:txBody>
      </p:sp>
      <p:graphicFrame>
        <p:nvGraphicFramePr>
          <p:cNvPr id="10" name="Content Placeholder 18"/>
          <p:cNvGraphicFramePr>
            <a:graphicFrameLocks noGrp="1"/>
          </p:cNvGraphicFramePr>
          <p:nvPr>
            <p:ph idx="1"/>
            <p:extLst>
              <p:ext uri="{D42A27DB-BD31-4B8C-83A1-F6EECF244321}">
                <p14:modId xmlns:p14="http://schemas.microsoft.com/office/powerpoint/2010/main" val="2324314756"/>
              </p:ext>
            </p:extLst>
          </p:nvPr>
        </p:nvGraphicFramePr>
        <p:xfrm>
          <a:off x="1347786" y="618487"/>
          <a:ext cx="3962401" cy="4849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318973"/>
            <a:ext cx="5229181" cy="2493545"/>
          </a:xfrm>
          <a:prstGeom prst="rect">
            <a:avLst/>
          </a:prstGeom>
        </p:spPr>
      </p:pic>
      <p:sp>
        <p:nvSpPr>
          <p:cNvPr id="12" name="TextBox 11"/>
          <p:cNvSpPr txBox="1"/>
          <p:nvPr/>
        </p:nvSpPr>
        <p:spPr>
          <a:xfrm>
            <a:off x="5943600" y="3043351"/>
            <a:ext cx="5420309" cy="369332"/>
          </a:xfrm>
          <a:prstGeom prst="rect">
            <a:avLst/>
          </a:prstGeom>
          <a:noFill/>
        </p:spPr>
        <p:txBody>
          <a:bodyPr wrap="square" rtlCol="0">
            <a:spAutoFit/>
          </a:bodyPr>
          <a:lstStyle/>
          <a:p>
            <a:r>
              <a:rPr lang="en-GB" sz="1800" dirty="0" smtClean="0"/>
              <a:t>Equal weights across all indicators and sub indices </a:t>
            </a:r>
            <a:endParaRPr lang="en-US" sz="1800" dirty="0"/>
          </a:p>
        </p:txBody>
      </p:sp>
      <p:sp>
        <p:nvSpPr>
          <p:cNvPr id="13" name="Rectangle 12"/>
          <p:cNvSpPr/>
          <p:nvPr/>
        </p:nvSpPr>
        <p:spPr>
          <a:xfrm>
            <a:off x="5929745" y="3664298"/>
            <a:ext cx="6096000" cy="1785104"/>
          </a:xfrm>
          <a:prstGeom prst="rect">
            <a:avLst/>
          </a:prstGeom>
        </p:spPr>
        <p:txBody>
          <a:bodyPr>
            <a:spAutoFit/>
          </a:bodyPr>
          <a:lstStyle/>
          <a:p>
            <a:r>
              <a:rPr lang="en-GB" sz="1800" dirty="0" smtClean="0"/>
              <a:t>This </a:t>
            </a:r>
            <a:r>
              <a:rPr lang="en-GB" sz="1800" dirty="0"/>
              <a:t>year’s report used Distance to Frontier (DTF) scores to benchmark economies with respect to a measure of regulatory best practice- showing the gap between each economy’s performance and the best performance on each </a:t>
            </a:r>
            <a:r>
              <a:rPr lang="en-GB" sz="1800" dirty="0" smtClean="0"/>
              <a:t>indicator</a:t>
            </a:r>
            <a:r>
              <a:rPr lang="en-GB" sz="2000" dirty="0"/>
              <a:t/>
            </a:r>
            <a:br>
              <a:rPr lang="en-GB" sz="2000" dirty="0"/>
            </a:br>
            <a:endParaRPr lang="en-US" sz="2000" dirty="0"/>
          </a:p>
        </p:txBody>
      </p:sp>
      <p:sp>
        <p:nvSpPr>
          <p:cNvPr id="14" name="TextBox 13"/>
          <p:cNvSpPr txBox="1"/>
          <p:nvPr/>
        </p:nvSpPr>
        <p:spPr>
          <a:xfrm>
            <a:off x="6934200" y="5761308"/>
            <a:ext cx="4886909" cy="338554"/>
          </a:xfrm>
          <a:prstGeom prst="rect">
            <a:avLst/>
          </a:prstGeom>
          <a:noFill/>
        </p:spPr>
        <p:txBody>
          <a:bodyPr wrap="square" rtlCol="0">
            <a:spAutoFit/>
          </a:bodyPr>
          <a:lstStyle/>
          <a:p>
            <a:r>
              <a:rPr lang="en-GB" sz="1600" i="1" dirty="0" smtClean="0"/>
              <a:t>Source: World Bank (2015) Doing Business Report</a:t>
            </a:r>
            <a:endParaRPr lang="en-US" sz="1600" i="1" dirty="0"/>
          </a:p>
        </p:txBody>
      </p:sp>
    </p:spTree>
    <p:extLst>
      <p:ext uri="{BB962C8B-B14F-4D97-AF65-F5344CB8AC3E}">
        <p14:creationId xmlns:p14="http://schemas.microsoft.com/office/powerpoint/2010/main" val="297357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6</a:t>
            </a:fld>
            <a:endParaRPr lang="en-US"/>
          </a:p>
        </p:txBody>
      </p:sp>
      <p:sp>
        <p:nvSpPr>
          <p:cNvPr id="3" name="TextBox 2"/>
          <p:cNvSpPr txBox="1"/>
          <p:nvPr/>
        </p:nvSpPr>
        <p:spPr>
          <a:xfrm>
            <a:off x="704376" y="685800"/>
            <a:ext cx="3881438" cy="2123658"/>
          </a:xfrm>
          <a:prstGeom prst="rect">
            <a:avLst/>
          </a:prstGeom>
          <a:noFill/>
        </p:spPr>
        <p:txBody>
          <a:bodyPr wrap="square" rtlCol="0">
            <a:spAutoFit/>
          </a:bodyPr>
          <a:lstStyle/>
          <a:p>
            <a:r>
              <a:rPr lang="en-GB" sz="2200" dirty="0" smtClean="0"/>
              <a:t>Sources of information</a:t>
            </a:r>
          </a:p>
          <a:p>
            <a:pPr marL="285750" indent="-285750">
              <a:buFont typeface="Arial" panose="020B0604020202020204" pitchFamily="34" charset="0"/>
              <a:buChar char="•"/>
            </a:pPr>
            <a:r>
              <a:rPr lang="en-GB" sz="2200" dirty="0" smtClean="0"/>
              <a:t>Relevant laws and regulations</a:t>
            </a:r>
          </a:p>
          <a:p>
            <a:pPr marL="285750" indent="-285750">
              <a:buFont typeface="Arial" panose="020B0604020202020204" pitchFamily="34" charset="0"/>
              <a:buChar char="•"/>
            </a:pPr>
            <a:r>
              <a:rPr lang="en-GB" sz="2200" dirty="0" smtClean="0"/>
              <a:t>DB respondents (experts)</a:t>
            </a:r>
          </a:p>
          <a:p>
            <a:pPr marL="285750" indent="-285750">
              <a:buFont typeface="Arial" panose="020B0604020202020204" pitchFamily="34" charset="0"/>
              <a:buChar char="•"/>
            </a:pPr>
            <a:r>
              <a:rPr lang="en-GB" sz="2200" dirty="0" smtClean="0"/>
              <a:t>Governments of economies</a:t>
            </a:r>
          </a:p>
          <a:p>
            <a:pPr marL="285750" indent="-285750">
              <a:buFont typeface="Arial" panose="020B0604020202020204" pitchFamily="34" charset="0"/>
              <a:buChar char="•"/>
            </a:pPr>
            <a:r>
              <a:rPr lang="en-GB" sz="2200" dirty="0" smtClean="0"/>
              <a:t>WB group regional staff </a:t>
            </a:r>
            <a:br>
              <a:rPr lang="en-GB" sz="2200" dirty="0" smtClean="0"/>
            </a:br>
            <a:endParaRPr lang="en-US" sz="2200" dirty="0"/>
          </a:p>
        </p:txBody>
      </p:sp>
      <p:sp>
        <p:nvSpPr>
          <p:cNvPr id="5" name="TextBox 4"/>
          <p:cNvSpPr txBox="1"/>
          <p:nvPr/>
        </p:nvSpPr>
        <p:spPr>
          <a:xfrm>
            <a:off x="813913" y="3822692"/>
            <a:ext cx="3771901" cy="1446550"/>
          </a:xfrm>
          <a:prstGeom prst="rect">
            <a:avLst/>
          </a:prstGeom>
          <a:noFill/>
        </p:spPr>
        <p:txBody>
          <a:bodyPr wrap="square" rtlCol="0">
            <a:spAutoFit/>
          </a:bodyPr>
          <a:lstStyle/>
          <a:p>
            <a:r>
              <a:rPr lang="en-GB" sz="2200" dirty="0" smtClean="0"/>
              <a:t>Questionnaires are administered to experts: lawyers, business consultants, accountants, freight forwarders </a:t>
            </a:r>
            <a:endParaRPr lang="en-US" sz="2200"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1111260"/>
            <a:ext cx="7256224" cy="4528633"/>
          </a:xfrm>
        </p:spPr>
      </p:pic>
      <p:sp>
        <p:nvSpPr>
          <p:cNvPr id="7" name="TextBox 6"/>
          <p:cNvSpPr txBox="1"/>
          <p:nvPr/>
        </p:nvSpPr>
        <p:spPr>
          <a:xfrm>
            <a:off x="4419600" y="713864"/>
            <a:ext cx="7256224" cy="369332"/>
          </a:xfrm>
          <a:prstGeom prst="rect">
            <a:avLst/>
          </a:prstGeom>
          <a:solidFill>
            <a:schemeClr val="accent1">
              <a:lumMod val="40000"/>
              <a:lumOff val="60000"/>
            </a:schemeClr>
          </a:solidFill>
        </p:spPr>
        <p:txBody>
          <a:bodyPr wrap="square" rtlCol="0">
            <a:spAutoFit/>
          </a:bodyPr>
          <a:lstStyle/>
          <a:p>
            <a:r>
              <a:rPr lang="en-GB" dirty="0" smtClean="0"/>
              <a:t>How many experts does Doing Business consult? </a:t>
            </a:r>
            <a:endParaRPr lang="en-US" dirty="0"/>
          </a:p>
        </p:txBody>
      </p:sp>
    </p:spTree>
    <p:extLst>
      <p:ext uri="{BB962C8B-B14F-4D97-AF65-F5344CB8AC3E}">
        <p14:creationId xmlns:p14="http://schemas.microsoft.com/office/powerpoint/2010/main" val="306521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7</a:t>
            </a:fld>
            <a:endParaRPr lang="en-US"/>
          </a:p>
        </p:txBody>
      </p:sp>
      <p:sp>
        <p:nvSpPr>
          <p:cNvPr id="3" name="Title 1"/>
          <p:cNvSpPr>
            <a:spLocks noGrp="1"/>
          </p:cNvSpPr>
          <p:nvPr>
            <p:ph type="title"/>
          </p:nvPr>
        </p:nvSpPr>
        <p:spPr>
          <a:xfrm>
            <a:off x="357189" y="365125"/>
            <a:ext cx="11515724" cy="1325563"/>
          </a:xfrm>
        </p:spPr>
        <p:txBody>
          <a:bodyPr>
            <a:normAutofit fontScale="90000"/>
          </a:bodyPr>
          <a:lstStyle/>
          <a:p>
            <a:pPr algn="ctr"/>
            <a:r>
              <a:rPr lang="en-GB" sz="3600" dirty="0" smtClean="0"/>
              <a:t>How </a:t>
            </a:r>
            <a:r>
              <a:rPr lang="en-GB" sz="3600" dirty="0"/>
              <a:t>Business is Done in the Developing World: Deals vs </a:t>
            </a:r>
            <a:r>
              <a:rPr lang="en-GB" sz="3600" dirty="0" smtClean="0"/>
              <a:t>Rules</a:t>
            </a:r>
            <a:br>
              <a:rPr lang="en-GB" sz="3600" dirty="0" smtClean="0"/>
            </a:br>
            <a:r>
              <a:rPr lang="en-GB" sz="3600" dirty="0" smtClean="0"/>
              <a:t>					</a:t>
            </a:r>
            <a:r>
              <a:rPr lang="en-GB" sz="3600" dirty="0"/>
              <a:t> </a:t>
            </a:r>
            <a:r>
              <a:rPr lang="en-GB" sz="3600" dirty="0" smtClean="0"/>
              <a:t>                         </a:t>
            </a:r>
            <a:r>
              <a:rPr lang="en-GB" sz="2800" dirty="0" err="1" smtClean="0"/>
              <a:t>Hallward</a:t>
            </a:r>
            <a:r>
              <a:rPr lang="en-GB" sz="2800" dirty="0" smtClean="0"/>
              <a:t> </a:t>
            </a:r>
            <a:r>
              <a:rPr lang="en-GB" sz="2800" dirty="0" err="1" smtClean="0"/>
              <a:t>Driemeir</a:t>
            </a:r>
            <a:r>
              <a:rPr lang="en-GB" sz="2800" dirty="0" smtClean="0"/>
              <a:t> &amp; </a:t>
            </a:r>
            <a:r>
              <a:rPr lang="en-GB" sz="2800" dirty="0" err="1" smtClean="0"/>
              <a:t>Prichett</a:t>
            </a:r>
            <a:r>
              <a:rPr lang="en-GB" sz="2800" dirty="0" smtClean="0"/>
              <a:t> </a:t>
            </a:r>
            <a:endParaRPr lang="en-US" sz="3600" dirty="0"/>
          </a:p>
        </p:txBody>
      </p:sp>
      <p:sp>
        <p:nvSpPr>
          <p:cNvPr id="5" name="Content Placeholder 2"/>
          <p:cNvSpPr>
            <a:spLocks noGrp="1"/>
          </p:cNvSpPr>
          <p:nvPr>
            <p:ph idx="1"/>
          </p:nvPr>
        </p:nvSpPr>
        <p:spPr>
          <a:xfrm>
            <a:off x="814389" y="1724026"/>
            <a:ext cx="10601324" cy="4486275"/>
          </a:xfrm>
        </p:spPr>
        <p:txBody>
          <a:bodyPr>
            <a:normAutofit fontScale="92500" lnSpcReduction="20000"/>
          </a:bodyPr>
          <a:lstStyle/>
          <a:p>
            <a:pPr marL="0" indent="0">
              <a:buNone/>
            </a:pPr>
            <a:r>
              <a:rPr lang="en-GB" sz="3000" dirty="0" smtClean="0"/>
              <a:t>Highlights that DB is based largely on </a:t>
            </a:r>
            <a:r>
              <a:rPr lang="en-GB" sz="3000" i="1" dirty="0" smtClean="0"/>
              <a:t>de jure </a:t>
            </a:r>
            <a:r>
              <a:rPr lang="en-GB" sz="3000" dirty="0" smtClean="0"/>
              <a:t>institutions </a:t>
            </a:r>
          </a:p>
          <a:p>
            <a:pPr marL="0" indent="0">
              <a:buNone/>
            </a:pPr>
            <a:r>
              <a:rPr lang="en-GB" sz="3000" dirty="0" smtClean="0"/>
              <a:t/>
            </a:r>
            <a:br>
              <a:rPr lang="en-GB" sz="3000" dirty="0" smtClean="0"/>
            </a:br>
            <a:r>
              <a:rPr lang="en-GB" sz="3000" dirty="0" smtClean="0"/>
              <a:t>Many developing countries create complex and burdensome legal procedures </a:t>
            </a:r>
            <a:br>
              <a:rPr lang="en-GB" sz="3000" dirty="0" smtClean="0"/>
            </a:br>
            <a:endParaRPr lang="en-GB" sz="3000" dirty="0"/>
          </a:p>
          <a:p>
            <a:pPr marL="0" indent="0">
              <a:buNone/>
            </a:pPr>
            <a:r>
              <a:rPr lang="en-GB" sz="3000" dirty="0" smtClean="0"/>
              <a:t>Chong, La Porta, Lopez-de-</a:t>
            </a:r>
            <a:r>
              <a:rPr lang="en-GB" sz="3000" dirty="0" err="1" smtClean="0"/>
              <a:t>Silanes</a:t>
            </a:r>
            <a:r>
              <a:rPr lang="en-GB" sz="3000" dirty="0" smtClean="0"/>
              <a:t>, and </a:t>
            </a:r>
            <a:r>
              <a:rPr lang="en-GB" sz="3000" dirty="0" err="1" smtClean="0"/>
              <a:t>Shliefer</a:t>
            </a:r>
            <a:r>
              <a:rPr lang="en-GB" sz="3000" dirty="0" smtClean="0"/>
              <a:t> (2014) document that even in relatively straightforward services like handling misaddressed international mail, developing country governments show little to no compliance with their own policies</a:t>
            </a:r>
          </a:p>
          <a:p>
            <a:pPr marL="0" indent="0">
              <a:buNone/>
            </a:pPr>
            <a:endParaRPr lang="en-GB" sz="3000" dirty="0"/>
          </a:p>
          <a:p>
            <a:pPr marL="0" indent="0">
              <a:buNone/>
            </a:pPr>
            <a:r>
              <a:rPr lang="en-GB" sz="3000" dirty="0" smtClean="0"/>
              <a:t>How is business actually done?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330042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8</a:t>
            </a:fld>
            <a:endParaRPr lang="en-US"/>
          </a:p>
        </p:txBody>
      </p:sp>
      <p:sp>
        <p:nvSpPr>
          <p:cNvPr id="3" name="Title 1"/>
          <p:cNvSpPr>
            <a:spLocks noGrp="1"/>
          </p:cNvSpPr>
          <p:nvPr>
            <p:ph type="title"/>
          </p:nvPr>
        </p:nvSpPr>
        <p:spPr>
          <a:xfrm>
            <a:off x="1524000" y="0"/>
            <a:ext cx="9601200" cy="1297305"/>
          </a:xfrm>
        </p:spPr>
        <p:txBody>
          <a:bodyPr>
            <a:noAutofit/>
          </a:bodyPr>
          <a:lstStyle/>
          <a:p>
            <a:pPr algn="ctr"/>
            <a:r>
              <a:rPr lang="en-GB" dirty="0" smtClean="0"/>
              <a:t>Doing Business vs Enterprise surveys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35148794"/>
              </p:ext>
            </p:extLst>
          </p:nvPr>
        </p:nvGraphicFramePr>
        <p:xfrm>
          <a:off x="1181099" y="1066801"/>
          <a:ext cx="10053640" cy="4876241"/>
        </p:xfrm>
        <a:graphic>
          <a:graphicData uri="http://schemas.openxmlformats.org/drawingml/2006/table">
            <a:tbl>
              <a:tblPr bandRow="1">
                <a:tableStyleId>{073A0DAA-6AF3-43AB-8588-CEC1D06C72B9}</a:tableStyleId>
              </a:tblPr>
              <a:tblGrid>
                <a:gridCol w="5026820"/>
                <a:gridCol w="5026820"/>
              </a:tblGrid>
              <a:tr h="532566">
                <a:tc>
                  <a:txBody>
                    <a:bodyPr/>
                    <a:lstStyle/>
                    <a:p>
                      <a:r>
                        <a:rPr lang="en-GB" sz="2000" b="1" dirty="0" smtClean="0"/>
                        <a:t>Doing Business </a:t>
                      </a:r>
                      <a:endParaRPr lang="en-US" sz="2000" b="1" dirty="0">
                        <a:solidFill>
                          <a:schemeClr val="tx1"/>
                        </a:solidFill>
                      </a:endParaRPr>
                    </a:p>
                  </a:txBody>
                  <a:tcPr/>
                </a:tc>
                <a:tc>
                  <a:txBody>
                    <a:bodyPr/>
                    <a:lstStyle/>
                    <a:p>
                      <a:r>
                        <a:rPr lang="en-GB" sz="2000" b="1" dirty="0" smtClean="0"/>
                        <a:t>Enterprise</a:t>
                      </a:r>
                      <a:r>
                        <a:rPr lang="en-GB" sz="2000" b="1" baseline="0" dirty="0" smtClean="0"/>
                        <a:t> Surveys </a:t>
                      </a:r>
                      <a:endParaRPr lang="en-US" sz="2000" b="1" dirty="0">
                        <a:solidFill>
                          <a:schemeClr val="tx1"/>
                        </a:solidFill>
                      </a:endParaRPr>
                    </a:p>
                  </a:txBody>
                  <a:tcPr/>
                </a:tc>
              </a:tr>
              <a:tr h="458790">
                <a:tc>
                  <a:txBody>
                    <a:bodyPr/>
                    <a:lstStyle/>
                    <a:p>
                      <a:r>
                        <a:rPr lang="en-GB" sz="1800" dirty="0" smtClean="0"/>
                        <a:t>189 countries</a:t>
                      </a:r>
                      <a:r>
                        <a:rPr lang="en-GB" sz="1800" baseline="0" dirty="0" smtClean="0"/>
                        <a:t> </a:t>
                      </a:r>
                      <a:endParaRPr lang="en-US" sz="1800" dirty="0"/>
                    </a:p>
                  </a:txBody>
                  <a:tcPr/>
                </a:tc>
                <a:tc>
                  <a:txBody>
                    <a:bodyPr/>
                    <a:lstStyle/>
                    <a:p>
                      <a:r>
                        <a:rPr lang="en-GB" sz="1800" dirty="0" smtClean="0"/>
                        <a:t>135 countries </a:t>
                      </a:r>
                      <a:endParaRPr lang="en-US" sz="1800" dirty="0"/>
                    </a:p>
                  </a:txBody>
                  <a:tcPr/>
                </a:tc>
              </a:tr>
              <a:tr h="458790">
                <a:tc>
                  <a:txBody>
                    <a:bodyPr/>
                    <a:lstStyle/>
                    <a:p>
                      <a:r>
                        <a:rPr lang="en-GB" sz="1800" dirty="0" smtClean="0"/>
                        <a:t>Annually</a:t>
                      </a:r>
                      <a:endParaRPr lang="en-US" sz="1800" dirty="0"/>
                    </a:p>
                  </a:txBody>
                  <a:tcPr/>
                </a:tc>
                <a:tc>
                  <a:txBody>
                    <a:bodyPr/>
                    <a:lstStyle/>
                    <a:p>
                      <a:r>
                        <a:rPr lang="en-GB" sz="1800" dirty="0" smtClean="0"/>
                        <a:t>Occasionally </a:t>
                      </a:r>
                      <a:endParaRPr lang="en-US" sz="1800" dirty="0"/>
                    </a:p>
                  </a:txBody>
                  <a:tcPr/>
                </a:tc>
              </a:tr>
              <a:tr h="825821">
                <a:tc>
                  <a:txBody>
                    <a:bodyPr/>
                    <a:lstStyle/>
                    <a:p>
                      <a:r>
                        <a:rPr lang="en-GB" sz="1800" dirty="0" smtClean="0"/>
                        <a:t>13,752</a:t>
                      </a:r>
                      <a:r>
                        <a:rPr lang="en-GB" sz="1800" baseline="0" dirty="0" smtClean="0"/>
                        <a:t> e</a:t>
                      </a:r>
                      <a:r>
                        <a:rPr lang="en-GB" sz="1800" dirty="0" smtClean="0"/>
                        <a:t>xperts </a:t>
                      </a:r>
                      <a:endParaRPr lang="en-US" sz="1800" dirty="0"/>
                    </a:p>
                  </a:txBody>
                  <a:tcPr/>
                </a:tc>
                <a:tc>
                  <a:txBody>
                    <a:bodyPr/>
                    <a:lstStyle/>
                    <a:p>
                      <a:r>
                        <a:rPr lang="en-GB" sz="1800" dirty="0" smtClean="0"/>
                        <a:t>Random sample of 130,000</a:t>
                      </a:r>
                      <a:r>
                        <a:rPr lang="en-GB" sz="1800" baseline="0" dirty="0" smtClean="0"/>
                        <a:t> f</a:t>
                      </a:r>
                      <a:r>
                        <a:rPr lang="en-GB" sz="1800" dirty="0" smtClean="0"/>
                        <a:t>irms in main urban centres  </a:t>
                      </a:r>
                      <a:endParaRPr lang="en-US" sz="1800" dirty="0"/>
                    </a:p>
                  </a:txBody>
                  <a:tcPr/>
                </a:tc>
              </a:tr>
              <a:tr h="771474">
                <a:tc>
                  <a:txBody>
                    <a:bodyPr/>
                    <a:lstStyle/>
                    <a:p>
                      <a:r>
                        <a:rPr lang="en-GB" sz="1800" dirty="0" smtClean="0"/>
                        <a:t>Questionnaires,</a:t>
                      </a:r>
                      <a:r>
                        <a:rPr lang="en-GB" sz="1800" baseline="0" dirty="0" smtClean="0"/>
                        <a:t> c</a:t>
                      </a:r>
                      <a:r>
                        <a:rPr lang="en-GB" sz="1800" dirty="0" smtClean="0"/>
                        <a:t>onference calls,</a:t>
                      </a:r>
                      <a:r>
                        <a:rPr lang="en-GB" sz="1800" baseline="0" dirty="0" smtClean="0"/>
                        <a:t> </a:t>
                      </a:r>
                      <a:r>
                        <a:rPr lang="en-US" sz="1800" baseline="0" dirty="0" smtClean="0"/>
                        <a:t>written correspondence, visits by the team</a:t>
                      </a:r>
                      <a:endParaRPr lang="en-US" sz="1800" dirty="0"/>
                    </a:p>
                  </a:txBody>
                  <a:tcPr/>
                </a:tc>
                <a:tc>
                  <a:txBody>
                    <a:bodyPr/>
                    <a:lstStyle/>
                    <a:p>
                      <a:r>
                        <a:rPr lang="en-GB" sz="1800" dirty="0" smtClean="0"/>
                        <a:t>Questionnaires</a:t>
                      </a:r>
                      <a:r>
                        <a:rPr lang="en-GB" sz="1800" baseline="0" dirty="0" smtClean="0"/>
                        <a:t> and interviews- standardized since 2005 using same questionnaire and methodology</a:t>
                      </a:r>
                      <a:endParaRPr lang="en-US" sz="1800" dirty="0"/>
                    </a:p>
                  </a:txBody>
                  <a:tcPr/>
                </a:tc>
              </a:tr>
              <a:tr h="876580">
                <a:tc>
                  <a:txBody>
                    <a:bodyPr/>
                    <a:lstStyle/>
                    <a:p>
                      <a:r>
                        <a:rPr lang="en-GB" sz="1800" dirty="0" smtClean="0"/>
                        <a:t>De</a:t>
                      </a:r>
                      <a:r>
                        <a:rPr lang="en-GB" sz="1800" baseline="0" dirty="0" smtClean="0"/>
                        <a:t> jure processes- experts are asked to answer questions assuming that all firms fully comply with the rules &amp; no third party intervention</a:t>
                      </a:r>
                      <a:endParaRPr lang="en-US" sz="1800" dirty="0"/>
                    </a:p>
                  </a:txBody>
                  <a:tcPr/>
                </a:tc>
                <a:tc>
                  <a:txBody>
                    <a:bodyPr/>
                    <a:lstStyle/>
                    <a:p>
                      <a:r>
                        <a:rPr lang="en-GB" sz="1800" dirty="0" smtClean="0"/>
                        <a:t>De facto practice</a:t>
                      </a:r>
                      <a:r>
                        <a:rPr lang="en-GB" sz="1800" baseline="0" dirty="0" smtClean="0"/>
                        <a:t> </a:t>
                      </a:r>
                      <a:br>
                        <a:rPr lang="en-GB" sz="1800" baseline="0" dirty="0" smtClean="0"/>
                      </a:br>
                      <a:r>
                        <a:rPr lang="en-GB" sz="1800" baseline="0" dirty="0" smtClean="0"/>
                        <a:t>Provides reported experiences of firms </a:t>
                      </a:r>
                      <a:endParaRPr lang="en-US" sz="1800" dirty="0"/>
                    </a:p>
                  </a:txBody>
                  <a:tcPr/>
                </a:tc>
              </a:tr>
              <a:tr h="876580">
                <a:tc>
                  <a:txBody>
                    <a:bodyPr/>
                    <a:lstStyle/>
                    <a:p>
                      <a:r>
                        <a:rPr lang="en-GB" sz="1800" dirty="0" smtClean="0"/>
                        <a:t>Estimates</a:t>
                      </a:r>
                      <a:r>
                        <a:rPr lang="en-GB" sz="1800" baseline="0" dirty="0" smtClean="0"/>
                        <a:t> a single number</a:t>
                      </a:r>
                      <a:endParaRPr lang="en-US" sz="1800" dirty="0"/>
                    </a:p>
                  </a:txBody>
                  <a:tcPr/>
                </a:tc>
                <a:tc>
                  <a:txBody>
                    <a:bodyPr/>
                    <a:lstStyle/>
                    <a:p>
                      <a:r>
                        <a:rPr lang="en-GB" sz="1800" dirty="0" smtClean="0"/>
                        <a:t>No precise</a:t>
                      </a:r>
                      <a:r>
                        <a:rPr lang="en-GB" sz="1800" baseline="0" dirty="0" smtClean="0"/>
                        <a:t> records, tend to cluster answers around focal times (e.g.: 7 or 15 days)- creates noise, unsure if upward/downward biased</a:t>
                      </a:r>
                      <a:endParaRPr lang="en-US" sz="1800" dirty="0"/>
                    </a:p>
                  </a:txBody>
                  <a:tcPr/>
                </a:tc>
              </a:tr>
            </a:tbl>
          </a:graphicData>
        </a:graphic>
      </p:graphicFrame>
      <p:sp>
        <p:nvSpPr>
          <p:cNvPr id="6" name="TextBox 5"/>
          <p:cNvSpPr txBox="1"/>
          <p:nvPr/>
        </p:nvSpPr>
        <p:spPr>
          <a:xfrm>
            <a:off x="4029075" y="6200775"/>
            <a:ext cx="7358063" cy="338554"/>
          </a:xfrm>
          <a:prstGeom prst="rect">
            <a:avLst/>
          </a:prstGeom>
          <a:noFill/>
        </p:spPr>
        <p:txBody>
          <a:bodyPr wrap="square" rtlCol="0">
            <a:spAutoFit/>
          </a:bodyPr>
          <a:lstStyle/>
          <a:p>
            <a:r>
              <a:rPr lang="en-GB" sz="1600" i="1" dirty="0" smtClean="0"/>
              <a:t>Sources: Doing Business Report 2015, </a:t>
            </a:r>
            <a:r>
              <a:rPr lang="en-GB" sz="1600" i="1" dirty="0" err="1" smtClean="0"/>
              <a:t>Hallward</a:t>
            </a:r>
            <a:r>
              <a:rPr lang="en-GB" sz="1600" i="1" dirty="0" smtClean="0"/>
              <a:t>- </a:t>
            </a:r>
            <a:r>
              <a:rPr lang="en-GB" sz="1600" i="1" dirty="0" err="1" smtClean="0"/>
              <a:t>Driemeier</a:t>
            </a:r>
            <a:r>
              <a:rPr lang="en-GB" sz="1600" i="1" dirty="0" smtClean="0"/>
              <a:t> &amp; </a:t>
            </a:r>
            <a:r>
              <a:rPr lang="en-GB" sz="1600" i="1" dirty="0" err="1" smtClean="0"/>
              <a:t>Prichett</a:t>
            </a:r>
            <a:r>
              <a:rPr lang="en-GB" sz="1600" i="1" dirty="0" smtClean="0"/>
              <a:t> (2015)</a:t>
            </a:r>
            <a:endParaRPr lang="en-US" sz="1600" i="1" dirty="0"/>
          </a:p>
        </p:txBody>
      </p:sp>
    </p:spTree>
    <p:extLst>
      <p:ext uri="{BB962C8B-B14F-4D97-AF65-F5344CB8AC3E}">
        <p14:creationId xmlns:p14="http://schemas.microsoft.com/office/powerpoint/2010/main" val="291912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C859F-F4F2-4998-AE78-60B4B9EFE30E}" type="slidenum">
              <a:rPr lang="en-US" smtClean="0"/>
              <a:pPr>
                <a:defRPr/>
              </a:pPr>
              <a:t>9</a:t>
            </a:fld>
            <a:endParaRPr lang="en-US"/>
          </a:p>
        </p:txBody>
      </p:sp>
      <p:sp>
        <p:nvSpPr>
          <p:cNvPr id="3" name="Title 1"/>
          <p:cNvSpPr>
            <a:spLocks noGrp="1"/>
          </p:cNvSpPr>
          <p:nvPr>
            <p:ph type="title"/>
          </p:nvPr>
        </p:nvSpPr>
        <p:spPr>
          <a:xfrm>
            <a:off x="914400" y="13855"/>
            <a:ext cx="10515600" cy="1325563"/>
          </a:xfrm>
        </p:spPr>
        <p:txBody>
          <a:bodyPr/>
          <a:lstStyle/>
          <a:p>
            <a:r>
              <a:rPr lang="en-GB" dirty="0" smtClean="0"/>
              <a:t>3 common topics are analysed in the paper</a:t>
            </a:r>
            <a:endParaRPr lang="en-US" dirty="0"/>
          </a:p>
        </p:txBody>
      </p:sp>
      <p:sp>
        <p:nvSpPr>
          <p:cNvPr id="5" name="Content Placeholder 2"/>
          <p:cNvSpPr>
            <a:spLocks noGrp="1"/>
          </p:cNvSpPr>
          <p:nvPr>
            <p:ph idx="1"/>
          </p:nvPr>
        </p:nvSpPr>
        <p:spPr>
          <a:xfrm>
            <a:off x="914400" y="1339418"/>
            <a:ext cx="10515600" cy="4351338"/>
          </a:xfrm>
        </p:spPr>
        <p:txBody>
          <a:bodyPr>
            <a:normAutofit/>
          </a:bodyPr>
          <a:lstStyle/>
          <a:p>
            <a:r>
              <a:rPr lang="en-GB" dirty="0" smtClean="0"/>
              <a:t>Days to get a construction permit</a:t>
            </a:r>
          </a:p>
          <a:p>
            <a:r>
              <a:rPr lang="en-GB" dirty="0" smtClean="0"/>
              <a:t>Days to start a business/get an operating license </a:t>
            </a:r>
          </a:p>
          <a:p>
            <a:r>
              <a:rPr lang="en-GB" dirty="0" smtClean="0"/>
              <a:t>Days to clear imports/customs </a:t>
            </a:r>
            <a:endParaRPr lang="en-US" dirty="0"/>
          </a:p>
        </p:txBody>
      </p:sp>
    </p:spTree>
    <p:extLst>
      <p:ext uri="{BB962C8B-B14F-4D97-AF65-F5344CB8AC3E}">
        <p14:creationId xmlns:p14="http://schemas.microsoft.com/office/powerpoint/2010/main" val="3403977239"/>
      </p:ext>
    </p:extLst>
  </p:cSld>
  <p:clrMapOvr>
    <a:masterClrMapping/>
  </p:clrMapOvr>
</p:sld>
</file>

<file path=ppt/theme/theme1.xml><?xml version="1.0" encoding="utf-8"?>
<a:theme xmlns:a="http://schemas.openxmlformats.org/drawingml/2006/main" name="LIRNEasi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LIRNEasia presentation template</Template>
  <TotalTime>2331</TotalTime>
  <Words>1260</Words>
  <Application>Microsoft Office PowerPoint</Application>
  <PresentationFormat>Widescreen</PresentationFormat>
  <Paragraphs>288</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Iskoola Pota</vt:lpstr>
      <vt:lpstr>LIRNEasia presentation template</vt:lpstr>
      <vt:lpstr>Composite Indices</vt:lpstr>
      <vt:lpstr>PowerPoint Presentation</vt:lpstr>
      <vt:lpstr>What are composite indices?</vt:lpstr>
      <vt:lpstr>PowerPoint Presentation</vt:lpstr>
      <vt:lpstr>PowerPoint Presentation</vt:lpstr>
      <vt:lpstr>PowerPoint Presentation</vt:lpstr>
      <vt:lpstr>How Business is Done in the Developing World: Deals vs Rules                                Hallward Driemeir &amp; Prichett </vt:lpstr>
      <vt:lpstr>Doing Business vs Enterprise surveys</vt:lpstr>
      <vt:lpstr>3 common topics are analysed in the paper</vt:lpstr>
      <vt:lpstr>Questions asked e.g.: re construction permits </vt:lpstr>
      <vt:lpstr>PowerPoint Presentation</vt:lpstr>
      <vt:lpstr>PowerPoint Presentation</vt:lpstr>
      <vt:lpstr>PowerPoint Presentation</vt:lpstr>
      <vt:lpstr>PowerPoint Presentation</vt:lpstr>
      <vt:lpstr>PowerPoint Presentation</vt:lpstr>
      <vt:lpstr>Fast and slow firms within countries </vt:lpstr>
      <vt:lpstr>PowerPoint Presentation</vt:lpstr>
      <vt:lpstr>PowerPoint Presentation</vt:lpstr>
      <vt:lpstr>PowerPoint Presentation</vt:lpstr>
      <vt:lpstr>PowerPoint Presentation</vt:lpstr>
      <vt:lpstr>PowerPoint Presentation</vt:lpstr>
      <vt:lpstr>PowerPoint Presentation</vt:lpstr>
      <vt:lpstr>ICT Development Index-  ITU</vt:lpstr>
      <vt:lpstr>PowerPoint Presentation</vt:lpstr>
      <vt:lpstr>PowerPoint Presentation</vt:lpstr>
      <vt:lpstr>PowerPoint Presentation</vt:lpstr>
      <vt:lpstr>Rankings allow cross country comparisons</vt:lpstr>
      <vt:lpstr>Rankings allow cross country comparisons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SUMUDU</dc:creator>
  <cp:lastModifiedBy>Gayani Hurulle</cp:lastModifiedBy>
  <cp:revision>84</cp:revision>
  <dcterms:created xsi:type="dcterms:W3CDTF">2014-01-15T08:23:33Z</dcterms:created>
  <dcterms:modified xsi:type="dcterms:W3CDTF">2015-09-19T16:31:38Z</dcterms:modified>
</cp:coreProperties>
</file>