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1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85" r:id="rId4"/>
    <p:sldId id="288" r:id="rId5"/>
    <p:sldId id="289" r:id="rId6"/>
    <p:sldId id="287" r:id="rId7"/>
    <p:sldId id="290" r:id="rId8"/>
    <p:sldId id="260" r:id="rId9"/>
    <p:sldId id="261" r:id="rId10"/>
    <p:sldId id="293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0" autoAdjust="0"/>
    <p:restoredTop sz="9466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9382D2-575D-4549-9D46-F50E104F31CE}" type="datetimeFigureOut">
              <a:rPr lang="en-US"/>
              <a:pPr/>
              <a:t>6/17/2016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E8F2AD-CE28-40E4-B049-EA256243F1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63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DCA69B5-A504-40DA-920E-C169E8BF9D92}" type="datetimeFigureOut">
              <a:rPr lang="en-US"/>
              <a:pPr/>
              <a:t>6/17/2016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9FD691F4-709F-41F7-9A24-E8FBD61FAD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0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BA2FE103-A313-4747-A784-A8BBDA203703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34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111D9F-55FB-48E9-8910-2FA91A762ED3}" type="datetime1">
              <a:rPr lang="en-SG"/>
              <a:pPr/>
              <a:t>17/6/2016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F61D9-F708-4887-AFEE-B1DFB01FC9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34619B-FC64-45FE-B57B-D4DD2C9DA952}" type="datetime1">
              <a:rPr lang="en-SG"/>
              <a:pPr/>
              <a:t>17/6/2016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2D735-5FD1-44F9-99A9-623B861385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892354-0D18-40F2-A711-6E8E42D343CE}" type="datetime1">
              <a:rPr lang="en-SG"/>
              <a:pPr/>
              <a:t>17/6/2016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9A0A3-2CCB-4F54-9DED-664FC2EAD4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LIRNEasia\2012-13\IDRC\LIRNEasia-small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172200"/>
            <a:ext cx="16002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9643C3-127C-468D-8D2A-B41FCF8F93BF}" type="datetime1">
              <a:rPr lang="en-SG"/>
              <a:pPr/>
              <a:t>17/6/2016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D979D-1878-46F1-AE88-BCADFF98E7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D9B423-D311-4A74-8BDD-06A038352143}" type="datetime1">
              <a:rPr lang="en-SG"/>
              <a:pPr/>
              <a:t>17/6/2016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870EB-A845-4354-8FB2-C00B357FF0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28ADA9-1A1B-4CCE-8DC7-B704B57CFDBC}" type="datetime1">
              <a:rPr lang="en-SG"/>
              <a:pPr/>
              <a:t>17/6/2016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47F31-19FE-41C1-9602-15B9C98BFF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61636E-BDBF-4D25-B254-377373734676}" type="datetime1">
              <a:rPr lang="en-SG"/>
              <a:pPr/>
              <a:t>17/6/2016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0417C-FA17-4B8F-A34A-F30E9CD4B5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DDA4F8-B953-4A23-9A47-95E5487715B9}" type="datetime1">
              <a:rPr lang="en-SG"/>
              <a:pPr/>
              <a:t>17/6/2016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CAB0B-A43B-46D1-BBAF-10E0CD5500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64D09A-6AF6-44A6-BED1-3DFA99C6EF01}" type="datetime1">
              <a:rPr lang="en-SG"/>
              <a:pPr/>
              <a:t>17/6/2016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3474E-9C3D-4A9C-B853-01152DB2E4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5B116B-7890-41EB-BB56-67C7A3C76738}" type="datetime1">
              <a:rPr lang="en-SG"/>
              <a:pPr/>
              <a:t>17/6/2016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5D09D-CD2C-45C3-BA88-CC5A09804C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C4E1A3-DAD9-4BB0-B683-753CE9BBF17A}" type="datetime1">
              <a:rPr lang="en-SG"/>
              <a:pPr/>
              <a:t>17/6/2016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870ED-888D-4CE7-A4C4-EF093F928F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4DA3E48B-4016-419B-BBF4-44136EA3BE99}" type="datetime1">
              <a:rPr lang="en-SG"/>
              <a:pPr/>
              <a:t>17/6/2016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C3FA03A-2602-4E05-93DB-07C0EB000CA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3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le 10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C00000"/>
                </a:solidFill>
              </a:rPr>
              <a:t>Independent regulation: Why it’s needed for sector growth</a:t>
            </a:r>
            <a:endParaRPr lang="en-US" altLang="en-US" b="1" dirty="0" smtClean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371600"/>
          </a:xfrm>
        </p:spPr>
        <p:txBody>
          <a:bodyPr/>
          <a:lstStyle/>
          <a:p>
            <a:pPr>
              <a:defRPr/>
            </a:pPr>
            <a:r>
              <a:rPr lang="en-US" dirty="0"/>
              <a:t>Rohan Samarajiva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/>
              <a:t>Yangon, </a:t>
            </a:r>
            <a:r>
              <a:rPr lang="en-US" sz="2400" dirty="0" smtClean="0"/>
              <a:t>21 June 2016</a:t>
            </a:r>
            <a:endParaRPr lang="en-US" dirty="0">
              <a:ea typeface="+mn-ea"/>
            </a:endParaRPr>
          </a:p>
        </p:txBody>
      </p:sp>
      <p:grpSp>
        <p:nvGrpSpPr>
          <p:cNvPr id="3075" name="Group 10"/>
          <p:cNvGrpSpPr>
            <a:grpSpLocks/>
          </p:cNvGrpSpPr>
          <p:nvPr/>
        </p:nvGrpSpPr>
        <p:grpSpPr bwMode="auto">
          <a:xfrm>
            <a:off x="557592" y="5943589"/>
            <a:ext cx="7214808" cy="655827"/>
            <a:chOff x="554855" y="6156233"/>
            <a:chExt cx="7139739" cy="656016"/>
          </a:xfrm>
        </p:grpSpPr>
        <p:sp>
          <p:nvSpPr>
            <p:cNvPr id="3077" name="TextBox 5"/>
            <p:cNvSpPr txBox="1">
              <a:spLocks noChangeArrowheads="1"/>
            </p:cNvSpPr>
            <p:nvPr/>
          </p:nvSpPr>
          <p:spPr bwMode="auto">
            <a:xfrm>
              <a:off x="2190707" y="6235343"/>
              <a:ext cx="5503887" cy="36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en-US" sz="900" dirty="0">
                  <a:latin typeface="Calibri" pitchFamily="34" charset="0"/>
                </a:rPr>
                <a:t>This work was carried out with the aid of a grant from the International Development Research Centre, </a:t>
              </a:r>
              <a:r>
                <a:rPr lang="en-US" altLang="en-US" sz="900" dirty="0" smtClean="0">
                  <a:latin typeface="Calibri" pitchFamily="34" charset="0"/>
                </a:rPr>
                <a:t>Canada and the Department for International Development UK.. </a:t>
              </a:r>
              <a:endParaRPr lang="en-US" altLang="en-US" sz="900" dirty="0">
                <a:latin typeface="Calibri" pitchFamily="34" charset="0"/>
              </a:endParaRPr>
            </a:p>
          </p:txBody>
        </p:sp>
        <p:pic>
          <p:nvPicPr>
            <p:cNvPr id="3078" name="Picture 5" descr="Canada_wordmark_red_flag_300 (2)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0784" y="6583584"/>
              <a:ext cx="824824" cy="228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9" name="Picture 6" descr="blu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4855" y="6156233"/>
              <a:ext cx="1484898" cy="320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076" name="Picture 10" descr="D:\LIRNEasia\2012-13\IDRC\LIRNEasia-smaller.png"/>
          <p:cNvPicPr>
            <a:picLocks noChangeAspect="1" noChangeArrowheads="1"/>
          </p:cNvPicPr>
          <p:nvPr/>
        </p:nvPicPr>
        <p:blipFill>
          <a:blip r:embed="rId5" cstate="print"/>
          <a:srcRect l="1772" r="1965" b="4761"/>
          <a:stretch>
            <a:fillRect/>
          </a:stretch>
        </p:blipFill>
        <p:spPr bwMode="auto">
          <a:xfrm>
            <a:off x="2843213" y="4876800"/>
            <a:ext cx="3375025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5867400"/>
            <a:ext cx="895350" cy="942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present arrangement problematic?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Ministry of Transport &amp; Communication is policy maker</a:t>
            </a:r>
          </a:p>
          <a:p>
            <a:r>
              <a:rPr lang="en-US" sz="2800" dirty="0" smtClean="0"/>
              <a:t>It has two ICT-related units under it</a:t>
            </a:r>
          </a:p>
          <a:p>
            <a:pPr lvl="1"/>
            <a:r>
              <a:rPr lang="en-US" sz="2400" dirty="0" smtClean="0"/>
              <a:t>PTD (current regulator)</a:t>
            </a:r>
          </a:p>
          <a:p>
            <a:pPr lvl="1"/>
            <a:r>
              <a:rPr lang="en-US" sz="2400" dirty="0" smtClean="0"/>
              <a:t>MPT, operator (joint venture with KDDI &amp; Sumitomo)</a:t>
            </a:r>
          </a:p>
          <a:p>
            <a:r>
              <a:rPr lang="en-US" sz="2800" dirty="0" smtClean="0"/>
              <a:t>If you are another operator, in competition with MPT, would you think </a:t>
            </a:r>
          </a:p>
          <a:p>
            <a:pPr lvl="1"/>
            <a:r>
              <a:rPr lang="en-US" sz="2400" dirty="0" smtClean="0"/>
              <a:t>Ministry policy making will be fair or biased to MPT?</a:t>
            </a:r>
          </a:p>
          <a:p>
            <a:pPr lvl="1"/>
            <a:r>
              <a:rPr lang="en-US" sz="2400" dirty="0" smtClean="0"/>
              <a:t>PTD regulation will be fair or biased to MPT?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979D-1878-46F1-AE88-BCADFF98E73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63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Independence for regulators?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Does not exist in </a:t>
            </a:r>
            <a:r>
              <a:rPr lang="en-US" sz="2800" dirty="0"/>
              <a:t>all cases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E.g., Chile, Israel, </a:t>
            </a:r>
            <a:r>
              <a:rPr lang="en-US" sz="2400" dirty="0"/>
              <a:t>Nordic countries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But is needed, </a:t>
            </a:r>
            <a:r>
              <a:rPr lang="en-US" sz="2800" dirty="0"/>
              <a:t>when overall governance is poor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Basic (not sole) rationale of regulation in developing countries (=countries with poor governance) is protection of investors from </a:t>
            </a:r>
            <a:r>
              <a:rPr lang="en-US" sz="2800" dirty="0" smtClean="0"/>
              <a:t>administrative expropriation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Analogy: dike to protect island of good governance from ocean of bad </a:t>
            </a:r>
            <a:r>
              <a:rPr lang="en-US" sz="2800" dirty="0" smtClean="0"/>
              <a:t>governance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But it is not enough to build a dike; it must be maintained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77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9753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dikes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4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Necessary </a:t>
            </a:r>
            <a:r>
              <a:rPr lang="en-US" dirty="0" smtClean="0"/>
              <a:t>conditions</a:t>
            </a:r>
            <a:endParaRPr lang="en-US" sz="4800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/>
              <a:t>Specified appointment </a:t>
            </a:r>
            <a:r>
              <a:rPr lang="en-US" sz="2600" dirty="0" smtClean="0"/>
              <a:t>procedures of decision makers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Based on merit/expertise, not solely political loyalty</a:t>
            </a:r>
            <a:endParaRPr lang="en-US" sz="2200" dirty="0"/>
          </a:p>
          <a:p>
            <a:pPr>
              <a:lnSpc>
                <a:spcPct val="90000"/>
              </a:lnSpc>
            </a:pPr>
            <a:r>
              <a:rPr lang="en-US" sz="2600" dirty="0"/>
              <a:t>Removal </a:t>
            </a:r>
            <a:r>
              <a:rPr lang="en-US" sz="2600" dirty="0" smtClean="0"/>
              <a:t>procedures of decision makers</a:t>
            </a:r>
            <a:endParaRPr lang="en-US" sz="26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Hard to remove; </a:t>
            </a:r>
            <a:r>
              <a:rPr lang="en-US" sz="2200" dirty="0" smtClean="0"/>
              <a:t>relatively easy </a:t>
            </a:r>
            <a:r>
              <a:rPr lang="en-US" sz="2200" dirty="0"/>
              <a:t>to appoint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Accountability through transparency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Reporting relationship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“Line” Ministry?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Chief  executive?</a:t>
            </a: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Legislature?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Financial autonomy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Certainty; ability to plan; invest </a:t>
            </a:r>
            <a:r>
              <a:rPr lang="en-US" sz="2200" dirty="0" smtClean="0"/>
              <a:t>in/obtain expertise</a:t>
            </a: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Prevent use as instrument of pressure</a:t>
            </a:r>
          </a:p>
        </p:txBody>
      </p:sp>
    </p:spTree>
    <p:extLst>
      <p:ext uri="{BB962C8B-B14F-4D97-AF65-F5344CB8AC3E}">
        <p14:creationId xmlns:p14="http://schemas.microsoft.com/office/powerpoint/2010/main" val="321809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Sufficient </a:t>
            </a:r>
            <a:r>
              <a:rPr lang="en-US" sz="4000" dirty="0" smtClean="0"/>
              <a:t>condition</a:t>
            </a:r>
            <a:endParaRPr lang="en-US" sz="3400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Legitimacy: </a:t>
            </a:r>
            <a:r>
              <a:rPr lang="en-US" dirty="0" smtClean="0"/>
              <a:t>The </a:t>
            </a:r>
            <a:r>
              <a:rPr lang="en-US" dirty="0"/>
              <a:t>way to win independence</a:t>
            </a:r>
          </a:p>
          <a:p>
            <a:pPr lvl="1"/>
            <a:r>
              <a:rPr lang="en-US" dirty="0"/>
              <a:t>Expertise</a:t>
            </a:r>
          </a:p>
          <a:p>
            <a:pPr lvl="1"/>
            <a:r>
              <a:rPr lang="en-US" dirty="0"/>
              <a:t>Procedural legitimacy</a:t>
            </a:r>
          </a:p>
          <a:p>
            <a:pPr lvl="1"/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Engagement with consumers</a:t>
            </a:r>
            <a:endParaRPr lang="en-US" dirty="0"/>
          </a:p>
          <a:p>
            <a:r>
              <a:rPr lang="en-US" dirty="0"/>
              <a:t>Legitimacy building=dike maintenance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96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legitimacy?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Acceptance of </a:t>
            </a:r>
            <a:r>
              <a:rPr lang="en-US" dirty="0" smtClean="0"/>
              <a:t>existence and authority </a:t>
            </a:r>
            <a:r>
              <a:rPr lang="en-US" dirty="0"/>
              <a:t>of an entity by those who can affect it or are affected by it</a:t>
            </a:r>
          </a:p>
          <a:p>
            <a:r>
              <a:rPr lang="en-US" dirty="0"/>
              <a:t>Distinguished from powers and duties set out in formal legal documents</a:t>
            </a:r>
          </a:p>
          <a:p>
            <a:r>
              <a:rPr lang="en-US" dirty="0"/>
              <a:t>A subjective category that </a:t>
            </a:r>
            <a:r>
              <a:rPr lang="en-US" u="sng" dirty="0"/>
              <a:t>resides in the eyes of others</a:t>
            </a:r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75852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Legitimacy in whose eyes?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Government</a:t>
            </a:r>
          </a:p>
          <a:p>
            <a:pPr lvl="1"/>
            <a:r>
              <a:rPr lang="en-US" sz="2200" dirty="0"/>
              <a:t>“Line” Ministry</a:t>
            </a:r>
          </a:p>
          <a:p>
            <a:pPr lvl="1"/>
            <a:r>
              <a:rPr lang="en-US" sz="2200" dirty="0"/>
              <a:t>President’s/PM’s office</a:t>
            </a:r>
          </a:p>
          <a:p>
            <a:pPr lvl="1"/>
            <a:r>
              <a:rPr lang="en-US" sz="2200" dirty="0"/>
              <a:t>Finance/Industry</a:t>
            </a:r>
          </a:p>
          <a:p>
            <a:pPr lvl="1"/>
            <a:r>
              <a:rPr lang="en-US" sz="2200" dirty="0"/>
              <a:t>Legislature/Judiciary</a:t>
            </a:r>
          </a:p>
          <a:p>
            <a:r>
              <a:rPr lang="en-US" sz="2600" dirty="0" smtClean="0"/>
              <a:t>“Private”</a:t>
            </a:r>
            <a:endParaRPr lang="en-US" sz="2600" dirty="0"/>
          </a:p>
          <a:p>
            <a:pPr lvl="1"/>
            <a:r>
              <a:rPr lang="en-US" sz="2200" dirty="0"/>
              <a:t>Incumbent/new entrants</a:t>
            </a:r>
          </a:p>
          <a:p>
            <a:pPr lvl="1"/>
            <a:r>
              <a:rPr lang="en-US" sz="2200" dirty="0"/>
              <a:t>Public/”opinion leaders</a:t>
            </a:r>
            <a:r>
              <a:rPr lang="en-US" sz="2200" dirty="0" smtClean="0"/>
              <a:t>”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7540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Actors who can </a:t>
            </a:r>
            <a:r>
              <a:rPr lang="en-US" sz="3400" dirty="0" smtClean="0"/>
              <a:t>affect/are affected by a regulatory </a:t>
            </a:r>
            <a:r>
              <a:rPr lang="en-US" sz="3400" dirty="0"/>
              <a:t>agency</a:t>
            </a:r>
            <a:endParaRPr lang="en-SG" sz="3400" dirty="0"/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3489325" y="4146550"/>
            <a:ext cx="2341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Regulatory Agency</a:t>
            </a:r>
            <a:endParaRPr lang="en-SG">
              <a:solidFill>
                <a:schemeClr val="accent2"/>
              </a:solidFill>
            </a:endParaRP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669925" y="2089150"/>
            <a:ext cx="2612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Chief Executive’s </a:t>
            </a:r>
            <a:r>
              <a:rPr lang="en-US" dirty="0"/>
              <a:t>Office</a:t>
            </a:r>
            <a:endParaRPr lang="en-SG" dirty="0"/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2971800" y="31242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Ministry of Finance</a:t>
            </a:r>
            <a:endParaRPr lang="en-SG"/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762000" y="35814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Subject Ministry</a:t>
            </a:r>
            <a:endParaRPr lang="en-SG"/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4403725" y="2012950"/>
            <a:ext cx="131318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Legislature</a:t>
            </a:r>
            <a:endParaRPr lang="en-SG" dirty="0"/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6765925" y="3735388"/>
            <a:ext cx="2144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Attorney General</a:t>
            </a:r>
            <a:endParaRPr lang="en-SG"/>
          </a:p>
        </p:txBody>
      </p:sp>
      <p:sp>
        <p:nvSpPr>
          <p:cNvPr id="78860" name="Text Box 12"/>
          <p:cNvSpPr txBox="1">
            <a:spLocks noChangeArrowheads="1"/>
          </p:cNvSpPr>
          <p:nvPr/>
        </p:nvSpPr>
        <p:spPr bwMode="auto">
          <a:xfrm>
            <a:off x="6613525" y="2317750"/>
            <a:ext cx="1989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Auditor General</a:t>
            </a:r>
            <a:endParaRPr lang="en-SG"/>
          </a:p>
        </p:txBody>
      </p:sp>
      <p:sp>
        <p:nvSpPr>
          <p:cNvPr id="78862" name="Text Box 14"/>
          <p:cNvSpPr txBox="1">
            <a:spLocks noChangeArrowheads="1"/>
          </p:cNvSpPr>
          <p:nvPr/>
        </p:nvSpPr>
        <p:spPr bwMode="auto">
          <a:xfrm>
            <a:off x="822325" y="4679950"/>
            <a:ext cx="210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Incumbent/PSUs</a:t>
            </a:r>
            <a:endParaRPr lang="en-SG"/>
          </a:p>
        </p:txBody>
      </p:sp>
      <p:sp>
        <p:nvSpPr>
          <p:cNvPr id="78863" name="Text Box 15"/>
          <p:cNvSpPr txBox="1">
            <a:spLocks noChangeArrowheads="1"/>
          </p:cNvSpPr>
          <p:nvPr/>
        </p:nvSpPr>
        <p:spPr bwMode="auto">
          <a:xfrm>
            <a:off x="5699125" y="4756150"/>
            <a:ext cx="2198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Private Operators</a:t>
            </a:r>
            <a:endParaRPr lang="en-SG"/>
          </a:p>
        </p:txBody>
      </p:sp>
      <p:sp>
        <p:nvSpPr>
          <p:cNvPr id="78864" name="Text Box 16"/>
          <p:cNvSpPr txBox="1">
            <a:spLocks noChangeArrowheads="1"/>
          </p:cNvSpPr>
          <p:nvPr/>
        </p:nvSpPr>
        <p:spPr bwMode="auto">
          <a:xfrm>
            <a:off x="1965325" y="5441950"/>
            <a:ext cx="3006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Key Civil Society Players</a:t>
            </a:r>
            <a:endParaRPr lang="en-SG"/>
          </a:p>
        </p:txBody>
      </p:sp>
      <p:sp>
        <p:nvSpPr>
          <p:cNvPr id="78865" name="Text Box 17"/>
          <p:cNvSpPr txBox="1">
            <a:spLocks noChangeArrowheads="1"/>
          </p:cNvSpPr>
          <p:nvPr/>
        </p:nvSpPr>
        <p:spPr bwMode="auto">
          <a:xfrm>
            <a:off x="5699125" y="1555750"/>
            <a:ext cx="40644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Appellate </a:t>
            </a:r>
            <a:r>
              <a:rPr lang="en-US" dirty="0" smtClean="0"/>
              <a:t>Authorities, </a:t>
            </a:r>
            <a:r>
              <a:rPr lang="en-US" dirty="0" err="1" smtClean="0"/>
              <a:t>incl</a:t>
            </a:r>
            <a:r>
              <a:rPr lang="en-US" dirty="0" smtClean="0"/>
              <a:t> courts</a:t>
            </a:r>
            <a:endParaRPr lang="en-SG" dirty="0"/>
          </a:p>
        </p:txBody>
      </p:sp>
      <p:sp>
        <p:nvSpPr>
          <p:cNvPr id="78866" name="Text Box 18"/>
          <p:cNvSpPr txBox="1">
            <a:spLocks noChangeArrowheads="1"/>
          </p:cNvSpPr>
          <p:nvPr/>
        </p:nvSpPr>
        <p:spPr bwMode="auto">
          <a:xfrm>
            <a:off x="6842125" y="2927350"/>
            <a:ext cx="708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DFIs</a:t>
            </a:r>
            <a:endParaRPr lang="en-SG"/>
          </a:p>
        </p:txBody>
      </p:sp>
      <p:sp>
        <p:nvSpPr>
          <p:cNvPr id="78867" name="Text Box 19"/>
          <p:cNvSpPr txBox="1">
            <a:spLocks noChangeArrowheads="1"/>
          </p:cNvSpPr>
          <p:nvPr/>
        </p:nvSpPr>
        <p:spPr bwMode="auto">
          <a:xfrm>
            <a:off x="822325" y="2851150"/>
            <a:ext cx="20697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Investors/Advisors</a:t>
            </a:r>
            <a:endParaRPr lang="en-SG" dirty="0"/>
          </a:p>
        </p:txBody>
      </p:sp>
      <p:sp>
        <p:nvSpPr>
          <p:cNvPr id="3" name="TextBox 2"/>
          <p:cNvSpPr txBox="1"/>
          <p:nvPr/>
        </p:nvSpPr>
        <p:spPr>
          <a:xfrm>
            <a:off x="5562600" y="5625306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27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Expertise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Important, but inadequate by itself</a:t>
            </a:r>
          </a:p>
          <a:p>
            <a:pPr lvl="1"/>
            <a:r>
              <a:rPr lang="en-US" dirty="0"/>
              <a:t>Because application of expertise under conditions of imperfect knowledge always involves </a:t>
            </a:r>
            <a:r>
              <a:rPr lang="en-US" dirty="0" smtClean="0"/>
              <a:t>judgment</a:t>
            </a:r>
            <a:endParaRPr lang="en-US" dirty="0"/>
          </a:p>
          <a:p>
            <a:r>
              <a:rPr lang="en-US" dirty="0"/>
              <a:t>No justification for sector regulation without expertise</a:t>
            </a:r>
          </a:p>
        </p:txBody>
      </p:sp>
    </p:spTree>
    <p:extLst>
      <p:ext uri="{BB962C8B-B14F-4D97-AF65-F5344CB8AC3E}">
        <p14:creationId xmlns:p14="http://schemas.microsoft.com/office/powerpoint/2010/main" val="117060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Procedural legitimacy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Legal requirement, in many cases</a:t>
            </a:r>
          </a:p>
          <a:p>
            <a:r>
              <a:rPr lang="en-US" sz="2800" dirty="0" smtClean="0"/>
              <a:t>Essential </a:t>
            </a:r>
            <a:r>
              <a:rPr lang="en-US" sz="2800" dirty="0"/>
              <a:t>ingredient of legitimacy</a:t>
            </a:r>
          </a:p>
          <a:p>
            <a:pPr lvl="1"/>
            <a:r>
              <a:rPr lang="en-US" sz="2400" dirty="0"/>
              <a:t>Reinforces expertise-based claims</a:t>
            </a:r>
          </a:p>
          <a:p>
            <a:pPr lvl="1"/>
            <a:r>
              <a:rPr lang="en-US" sz="2400" dirty="0"/>
              <a:t>Generates new information; improves information quality</a:t>
            </a:r>
          </a:p>
          <a:p>
            <a:pPr lvl="1"/>
            <a:r>
              <a:rPr lang="en-US" sz="2400" dirty="0"/>
              <a:t>Creates conditions for “buy-in” by stakeholders, reducing appeals</a:t>
            </a:r>
          </a:p>
          <a:p>
            <a:pPr lvl="1"/>
            <a:r>
              <a:rPr lang="en-US" sz="2400" dirty="0"/>
              <a:t>“Appeal-proofs” regulatory decisions, increasing likelihood of winning if appealed</a:t>
            </a:r>
          </a:p>
        </p:txBody>
      </p:sp>
    </p:spTree>
    <p:extLst>
      <p:ext uri="{BB962C8B-B14F-4D97-AF65-F5344CB8AC3E}">
        <p14:creationId xmlns:p14="http://schemas.microsoft.com/office/powerpoint/2010/main" val="166197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special about infrastructure?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Affects entire society (or most influential members), therefore politically sensitive</a:t>
            </a:r>
            <a:endParaRPr lang="en-US" sz="2800" dirty="0"/>
          </a:p>
          <a:p>
            <a:r>
              <a:rPr lang="en-US" sz="2800" dirty="0" smtClean="0"/>
              <a:t>Large, lumpy investments that take time to make returns on, therefore, risky for investors</a:t>
            </a:r>
          </a:p>
          <a:p>
            <a:pPr lvl="1"/>
            <a:r>
              <a:rPr lang="en-US" sz="2400" dirty="0" smtClean="0"/>
              <a:t>Will the promises that were made at time investment made be kept?</a:t>
            </a:r>
          </a:p>
          <a:p>
            <a:pPr lvl="1"/>
            <a:r>
              <a:rPr lang="en-US" sz="2400" dirty="0" smtClean="0"/>
              <a:t>Will the people who made the promises be in place throughout?</a:t>
            </a:r>
          </a:p>
          <a:p>
            <a:pPr lvl="1"/>
            <a:r>
              <a:rPr lang="en-US" sz="2400" dirty="0" smtClean="0"/>
              <a:t>Will the political pressures arising from nature of infrastructure services override promises?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979D-1878-46F1-AE88-BCADFF98E73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48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Procedural legitimacy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Legal requirement in many countries</a:t>
            </a:r>
          </a:p>
          <a:p>
            <a:pPr lvl="1"/>
            <a:r>
              <a:rPr lang="en-US" sz="2200" dirty="0"/>
              <a:t>India:  requirement for consultation papers and open houses in TRAI legislation</a:t>
            </a:r>
          </a:p>
          <a:p>
            <a:pPr lvl="1"/>
            <a:r>
              <a:rPr lang="en-US" sz="2200" dirty="0"/>
              <a:t>USA:  Administrative Procedures Act</a:t>
            </a:r>
          </a:p>
          <a:p>
            <a:pPr lvl="1"/>
            <a:r>
              <a:rPr lang="en-US" sz="2200" dirty="0"/>
              <a:t>Sri Lanka:  </a:t>
            </a:r>
          </a:p>
          <a:p>
            <a:pPr lvl="2"/>
            <a:r>
              <a:rPr lang="en-US" sz="2100" dirty="0" smtClean="0"/>
              <a:t>Telecom Regulatory Commission </a:t>
            </a:r>
            <a:r>
              <a:rPr lang="en-US" sz="2100" u="sng" dirty="0"/>
              <a:t>may</a:t>
            </a:r>
            <a:r>
              <a:rPr lang="en-US" sz="2100" dirty="0"/>
              <a:t> hold public hearings and conduct public-notice proceedings</a:t>
            </a:r>
          </a:p>
          <a:p>
            <a:pPr lvl="2"/>
            <a:r>
              <a:rPr lang="en-US" sz="2100" dirty="0" smtClean="0"/>
              <a:t>Public Utilities Commission Act </a:t>
            </a:r>
            <a:r>
              <a:rPr lang="en-US" sz="2100" dirty="0"/>
              <a:t>has both public hearing (formal) and consultation (less formal) provisions</a:t>
            </a:r>
          </a:p>
          <a:p>
            <a:pPr lvl="1"/>
            <a:r>
              <a:rPr lang="en-US" sz="2200" dirty="0"/>
              <a:t>In most countries judiciary will ask whether natural justice/due process principles have been followed in </a:t>
            </a:r>
            <a:r>
              <a:rPr lang="en-US" sz="2200" dirty="0" smtClean="0"/>
              <a:t>considering pleas for review/appeal/writ remedies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8493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Natural-justice </a:t>
            </a:r>
            <a:r>
              <a:rPr lang="en-US" dirty="0"/>
              <a:t>principles</a:t>
            </a:r>
            <a:endParaRPr lang="en-SG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Hear both sides</a:t>
            </a:r>
          </a:p>
          <a:p>
            <a:r>
              <a:rPr lang="en-US" dirty="0"/>
              <a:t>Judge must be unbiased</a:t>
            </a:r>
          </a:p>
          <a:p>
            <a:r>
              <a:rPr lang="en-US" dirty="0"/>
              <a:t>Make </a:t>
            </a:r>
            <a:r>
              <a:rPr lang="en-US" dirty="0" smtClean="0"/>
              <a:t>decision </a:t>
            </a:r>
            <a:r>
              <a:rPr lang="en-US" dirty="0"/>
              <a:t>based on the record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85858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/>
              <a:t>Communication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“How do they know you’re expert/</a:t>
            </a:r>
            <a:br>
              <a:rPr lang="en-US" sz="2400" dirty="0"/>
            </a:br>
            <a:r>
              <a:rPr lang="en-US" sz="2400" dirty="0"/>
              <a:t>procedurally legitimate/ doing good if </a:t>
            </a:r>
            <a:r>
              <a:rPr lang="en-US" sz="2400" dirty="0" smtClean="0"/>
              <a:t>they do not know/you </a:t>
            </a:r>
            <a:r>
              <a:rPr lang="en-US" sz="2400" dirty="0"/>
              <a:t>don’t tell them?”</a:t>
            </a:r>
          </a:p>
          <a:p>
            <a:r>
              <a:rPr lang="en-US" sz="2400" dirty="0"/>
              <a:t>Source of informal power</a:t>
            </a:r>
          </a:p>
          <a:p>
            <a:pPr lvl="1"/>
            <a:r>
              <a:rPr lang="en-US" sz="2000" dirty="0"/>
              <a:t>“Sweet talking,” “jawboning” and “framing”</a:t>
            </a:r>
          </a:p>
          <a:p>
            <a:pPr lvl="1"/>
            <a:r>
              <a:rPr lang="en-US" sz="2000" dirty="0"/>
              <a:t>Affect the symbolic environment of government--the media</a:t>
            </a:r>
          </a:p>
          <a:p>
            <a:pPr lvl="1"/>
            <a:r>
              <a:rPr lang="en-US" sz="2000" dirty="0"/>
              <a:t>Key to public </a:t>
            </a:r>
            <a:r>
              <a:rPr lang="en-US" sz="2000" dirty="0" smtClean="0"/>
              <a:t>support</a:t>
            </a:r>
          </a:p>
          <a:p>
            <a:r>
              <a:rPr lang="en-US" sz="2400" dirty="0" smtClean="0"/>
              <a:t>But many regulators are uncomfortable with public communication</a:t>
            </a:r>
          </a:p>
          <a:p>
            <a:pPr lvl="1"/>
            <a:r>
              <a:rPr lang="en-US" sz="2000" dirty="0" smtClean="0"/>
              <a:t>Because they see themselves in a quasi-judicial role and/or</a:t>
            </a:r>
          </a:p>
          <a:p>
            <a:pPr lvl="1"/>
            <a:r>
              <a:rPr lang="en-US" sz="2000" dirty="0" smtClean="0"/>
              <a:t>Because they do not know how, having come from administrative backgrounds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7031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investment in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credible solution for problem of “will promises be kept?” not provided, risk will be built into business plan, leading to:</a:t>
            </a:r>
          </a:p>
          <a:p>
            <a:pPr lvl="1"/>
            <a:r>
              <a:rPr lang="en-US" dirty="0" smtClean="0"/>
              <a:t>Higher costs to consumers</a:t>
            </a:r>
          </a:p>
          <a:p>
            <a:pPr lvl="1"/>
            <a:r>
              <a:rPr lang="en-US" dirty="0" smtClean="0"/>
              <a:t>Investments that are skewed to short term and quick returns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979D-1878-46F1-AE88-BCADFF98E73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6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best solution:  Ideal </a:t>
            </a:r>
            <a:r>
              <a:rPr lang="en-US" dirty="0" smtClean="0"/>
              <a:t>public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Insulation from day-to-day interference by politicians is </a:t>
            </a:r>
            <a:r>
              <a:rPr lang="en-US" sz="2800" dirty="0" smtClean="0"/>
              <a:t>a basic </a:t>
            </a:r>
            <a:r>
              <a:rPr lang="en-US" sz="2800" dirty="0"/>
              <a:t>element of good public administration practice</a:t>
            </a:r>
          </a:p>
          <a:p>
            <a:r>
              <a:rPr lang="en-US" sz="2800" dirty="0" smtClean="0"/>
              <a:t>Administrative/legal </a:t>
            </a:r>
            <a:r>
              <a:rPr lang="en-US" sz="2800" dirty="0"/>
              <a:t>accountability for </a:t>
            </a:r>
            <a:r>
              <a:rPr lang="en-US" sz="2800" dirty="0" smtClean="0"/>
              <a:t>implementation</a:t>
            </a:r>
            <a:endParaRPr lang="en-US" sz="2600" dirty="0" smtClean="0"/>
          </a:p>
          <a:p>
            <a:pPr lvl="1"/>
            <a:r>
              <a:rPr lang="en-US" sz="2400" dirty="0" smtClean="0"/>
              <a:t>Were the administrative actions within the law (were they “ultra vires?)</a:t>
            </a:r>
          </a:p>
          <a:p>
            <a:pPr lvl="1"/>
            <a:r>
              <a:rPr lang="en-US" sz="2400" dirty="0" smtClean="0"/>
              <a:t>Were they taken following the principles of natural justice?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979D-1878-46F1-AE88-BCADFF98E73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1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forms of accountability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Legislators make laws; are politically accountable to people at elections</a:t>
            </a:r>
          </a:p>
          <a:p>
            <a:r>
              <a:rPr lang="en-US" sz="2800" dirty="0" smtClean="0"/>
              <a:t>Executive makes policy, plans, strategy; is politically accountable either to people directly or through legislature</a:t>
            </a:r>
          </a:p>
          <a:p>
            <a:r>
              <a:rPr lang="en-US" sz="2800" dirty="0" smtClean="0"/>
              <a:t>Administrative service implements laws, policies; accountable for staying within parameters of law/policy/strategy and for following principles of natural justice</a:t>
            </a:r>
          </a:p>
          <a:p>
            <a:pPr lvl="1"/>
            <a:r>
              <a:rPr lang="en-US" sz="2400" dirty="0" smtClean="0"/>
              <a:t>But insulated from day-to-day political interference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979D-1878-46F1-AE88-BCADFF98E73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1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are far from the ideal (or seen as being far)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most developing countries, despite all good intentions (e.g., Art. 121 of Myanmar Constitution prohibiting civil service personnel from becoming MPs), public administration is not immune from political interference</a:t>
            </a:r>
          </a:p>
          <a:p>
            <a:r>
              <a:rPr lang="en-US" dirty="0" smtClean="0"/>
              <a:t>In any case, perception is what matters in attracting investment</a:t>
            </a:r>
          </a:p>
          <a:p>
            <a:pPr lvl="1"/>
            <a:r>
              <a:rPr lang="en-US" dirty="0" smtClean="0"/>
              <a:t>It is perceived that our Ministries/departments do not meet high standards of public administration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979D-1878-46F1-AE88-BCADFF98E73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3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best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Independent, effective regulation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arve out an “island” of higher-quality public administration for the sector to which we wish to attract private investment</a:t>
            </a:r>
          </a:p>
          <a:p>
            <a:pPr lvl="1"/>
            <a:r>
              <a:rPr lang="en-US" dirty="0" smtClean="0"/>
              <a:t>Make sure its qualities are well communicated (need to change perception)</a:t>
            </a:r>
          </a:p>
          <a:p>
            <a:pPr lvl="1"/>
            <a:r>
              <a:rPr lang="en-US" dirty="0" smtClean="0"/>
              <a:t>Appoint the right people so that the perception is continually reinforced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979D-1878-46F1-AE88-BCADFF98E73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34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Minimal definition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400" i="1" dirty="0">
                <a:solidFill>
                  <a:srgbClr val="000000"/>
                </a:solidFill>
              </a:rPr>
              <a:t>The regulatory body </a:t>
            </a:r>
            <a:r>
              <a:rPr lang="en-US" sz="3400" i="1" dirty="0">
                <a:solidFill>
                  <a:srgbClr val="C00000"/>
                </a:solidFill>
              </a:rPr>
              <a:t>is separate from, and not accountable to, any supplier</a:t>
            </a:r>
            <a:r>
              <a:rPr lang="en-US" sz="3400" i="1" dirty="0">
                <a:solidFill>
                  <a:srgbClr val="000000"/>
                </a:solidFill>
              </a:rPr>
              <a:t> [. . . ].  The decisions of and the procedures used by regulators </a:t>
            </a:r>
            <a:r>
              <a:rPr lang="en-US" sz="3400" i="1" dirty="0">
                <a:solidFill>
                  <a:srgbClr val="C00000"/>
                </a:solidFill>
              </a:rPr>
              <a:t>shall be impartial with respect to all market participants</a:t>
            </a:r>
            <a:r>
              <a:rPr lang="en-US" sz="3400" i="1" dirty="0">
                <a:solidFill>
                  <a:srgbClr val="000000"/>
                </a:solidFill>
              </a:rPr>
              <a:t>. 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000000"/>
                </a:solidFill>
              </a:rPr>
              <a:t>Adapted from Fourth Protocol of the GATS, Regulatory Reference Paper, 1997, article </a:t>
            </a:r>
            <a:r>
              <a:rPr lang="en-US" sz="2400" dirty="0" smtClean="0">
                <a:solidFill>
                  <a:srgbClr val="000000"/>
                </a:solidFill>
              </a:rPr>
              <a:t>5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(only international treaty level instrument on infrastructure regulation)</a:t>
            </a:r>
            <a:endParaRPr lang="en-US" sz="3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96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Regulator-government relations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Insulation from day-to-day interference by politicians is basic element of good public administration practice</a:t>
            </a:r>
          </a:p>
          <a:p>
            <a:pPr lvl="1"/>
            <a:r>
              <a:rPr lang="en-US" sz="2200" dirty="0"/>
              <a:t>Political accountability for policy setting</a:t>
            </a:r>
          </a:p>
          <a:p>
            <a:pPr lvl="1"/>
            <a:r>
              <a:rPr lang="en-US" sz="2200" dirty="0" smtClean="0"/>
              <a:t>Administrative/legal </a:t>
            </a:r>
            <a:r>
              <a:rPr lang="en-US" sz="2200" dirty="0"/>
              <a:t>accountability for implementation</a:t>
            </a:r>
          </a:p>
          <a:p>
            <a:r>
              <a:rPr lang="en-US" sz="2600" dirty="0"/>
              <a:t>Additional insulation for some agencies</a:t>
            </a:r>
          </a:p>
          <a:p>
            <a:pPr lvl="1"/>
            <a:r>
              <a:rPr lang="en-US" sz="2200" dirty="0"/>
              <a:t>E.g., Attorney-general; Anti-corruption bodies</a:t>
            </a:r>
          </a:p>
          <a:p>
            <a:pPr lvl="1"/>
            <a:r>
              <a:rPr lang="en-US" sz="2200" dirty="0" smtClean="0"/>
              <a:t>In order to change perceptions that affect investment, necessary to give additional insulation to infrastructure regulatory agencies such as the Myanmar Telecommunications Commission, promised to be established by 8 October 2015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145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RNEasia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LIRNEasia presentation template</Template>
  <TotalTime>920</TotalTime>
  <Words>1048</Words>
  <Application>Microsoft Office PowerPoint</Application>
  <PresentationFormat>On-screen Show (4:3)</PresentationFormat>
  <Paragraphs>148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ＭＳ Ｐゴシック</vt:lpstr>
      <vt:lpstr>Arial</vt:lpstr>
      <vt:lpstr>Calibri</vt:lpstr>
      <vt:lpstr>Wingdings</vt:lpstr>
      <vt:lpstr>LIRNEasia presentation template</vt:lpstr>
      <vt:lpstr>Independent regulation: Why it’s needed for sector growth</vt:lpstr>
      <vt:lpstr>What is special about infrastructure?</vt:lpstr>
      <vt:lpstr>Private investment in infrastructure</vt:lpstr>
      <vt:lpstr>1st best solution:  Ideal public administration</vt:lpstr>
      <vt:lpstr>Different forms of accountability</vt:lpstr>
      <vt:lpstr>We are far from the ideal (or seen as being far)</vt:lpstr>
      <vt:lpstr>2nd best solution</vt:lpstr>
      <vt:lpstr>Minimal definition</vt:lpstr>
      <vt:lpstr>Regulator-government relations</vt:lpstr>
      <vt:lpstr>Why is present arrangement problematic?</vt:lpstr>
      <vt:lpstr>Independence for regulators?</vt:lpstr>
      <vt:lpstr>How dikes work</vt:lpstr>
      <vt:lpstr>Necessary conditions</vt:lpstr>
      <vt:lpstr>Sufficient condition</vt:lpstr>
      <vt:lpstr>What is legitimacy?</vt:lpstr>
      <vt:lpstr>Legitimacy in whose eyes?</vt:lpstr>
      <vt:lpstr>Actors who can affect/are affected by a regulatory agency</vt:lpstr>
      <vt:lpstr>Expertise</vt:lpstr>
      <vt:lpstr>Procedural legitimacy</vt:lpstr>
      <vt:lpstr>Procedural legitimacy</vt:lpstr>
      <vt:lpstr>Natural-justice principles</vt:lpstr>
      <vt:lpstr>Communication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Roshanthi</dc:creator>
  <cp:lastModifiedBy>Rohan Samarajiva</cp:lastModifiedBy>
  <cp:revision>27</cp:revision>
  <dcterms:created xsi:type="dcterms:W3CDTF">2013-11-13T06:16:48Z</dcterms:created>
  <dcterms:modified xsi:type="dcterms:W3CDTF">2016-06-17T12:20:19Z</dcterms:modified>
</cp:coreProperties>
</file>