
<file path=[Content_Types].xml><?xml version="1.0" encoding="utf-8"?>
<Types xmlns="http://schemas.openxmlformats.org/package/2006/content-types">
  <Default Extension="xml" ContentType="application/xml"/>
  <Default Extension="jpeg" ContentType="image/jpeg"/>
  <Default Extension="tiff" ContentType="image/tiff"/>
  <Default Extension="rels" ContentType="application/vnd.openxmlformats-package.relationships+xml"/>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9.xml" ContentType="application/vnd.openxmlformats-officedocument.drawingml.chart+xml"/>
  <Override PartName="/ppt/drawings/drawing1.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notesSlides/notesSlide14.xml" ContentType="application/vnd.openxmlformats-officedocument.presentationml.notesSlide+xml"/>
  <Override PartName="/ppt/charts/chart14.xml" ContentType="application/vnd.openxmlformats-officedocument.drawingml.chart+xml"/>
  <Override PartName="/ppt/drawings/drawing2.xml" ContentType="application/vnd.openxmlformats-officedocument.drawingml.chartshapes+xml"/>
  <Override PartName="/ppt/notesSlides/notesSlide15.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notesSlides/notesSlide16.xml" ContentType="application/vnd.openxmlformats-officedocument.presentationml.notesSlide+xml"/>
  <Override PartName="/ppt/charts/chart17.xml" ContentType="application/vnd.openxmlformats-officedocument.drawingml.chart+xml"/>
  <Override PartName="/ppt/theme/themeOverride1.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8.xml" ContentType="application/vnd.openxmlformats-officedocument.drawingml.chart+xml"/>
  <Override PartName="/ppt/notesSlides/notesSlide19.xml" ContentType="application/vnd.openxmlformats-officedocument.presentationml.notesSlide+xml"/>
  <Override PartName="/ppt/charts/chart19.xml" ContentType="application/vnd.openxmlformats-officedocument.drawingml.chart+xml"/>
  <Override PartName="/ppt/notesSlides/notesSlide20.xml" ContentType="application/vnd.openxmlformats-officedocument.presentationml.notesSlide+xml"/>
  <Override PartName="/ppt/charts/chart20.xml" ContentType="application/vnd.openxmlformats-officedocument.drawingml.chart+xml"/>
  <Override PartName="/ppt/notesSlides/notesSlide21.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notesSlides/notesSlide22.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handoutMasterIdLst>
    <p:handoutMasterId r:id="rId52"/>
  </p:handoutMasterIdLst>
  <p:sldIdLst>
    <p:sldId id="400" r:id="rId2"/>
    <p:sldId id="260" r:id="rId3"/>
    <p:sldId id="261" r:id="rId4"/>
    <p:sldId id="388" r:id="rId5"/>
    <p:sldId id="390" r:id="rId6"/>
    <p:sldId id="391" r:id="rId7"/>
    <p:sldId id="401" r:id="rId8"/>
    <p:sldId id="402" r:id="rId9"/>
    <p:sldId id="386" r:id="rId10"/>
    <p:sldId id="384" r:id="rId11"/>
    <p:sldId id="385" r:id="rId12"/>
    <p:sldId id="389" r:id="rId13"/>
    <p:sldId id="396" r:id="rId14"/>
    <p:sldId id="397" r:id="rId15"/>
    <p:sldId id="398" r:id="rId16"/>
    <p:sldId id="399" r:id="rId17"/>
    <p:sldId id="392" r:id="rId18"/>
    <p:sldId id="279" r:id="rId19"/>
    <p:sldId id="361" r:id="rId20"/>
    <p:sldId id="366" r:id="rId21"/>
    <p:sldId id="362" r:id="rId22"/>
    <p:sldId id="300" r:id="rId23"/>
    <p:sldId id="330" r:id="rId24"/>
    <p:sldId id="394" r:id="rId25"/>
    <p:sldId id="373" r:id="rId26"/>
    <p:sldId id="374" r:id="rId27"/>
    <p:sldId id="395" r:id="rId28"/>
    <p:sldId id="291" r:id="rId29"/>
    <p:sldId id="292" r:id="rId30"/>
    <p:sldId id="297" r:id="rId31"/>
    <p:sldId id="298" r:id="rId32"/>
    <p:sldId id="325" r:id="rId33"/>
    <p:sldId id="313" r:id="rId34"/>
    <p:sldId id="380" r:id="rId35"/>
    <p:sldId id="296" r:id="rId36"/>
    <p:sldId id="335" r:id="rId37"/>
    <p:sldId id="299" r:id="rId38"/>
    <p:sldId id="326" r:id="rId39"/>
    <p:sldId id="304" r:id="rId40"/>
    <p:sldId id="290" r:id="rId41"/>
    <p:sldId id="294" r:id="rId42"/>
    <p:sldId id="403" r:id="rId43"/>
    <p:sldId id="404" r:id="rId44"/>
    <p:sldId id="405" r:id="rId45"/>
    <p:sldId id="406" r:id="rId46"/>
    <p:sldId id="407" r:id="rId47"/>
    <p:sldId id="408" r:id="rId48"/>
    <p:sldId id="409" r:id="rId49"/>
    <p:sldId id="410"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0DA"/>
    <a:srgbClr val="352320"/>
    <a:srgbClr val="6F4E41"/>
    <a:srgbClr val="F4C1B9"/>
    <a:srgbClr val="C08C7A"/>
    <a:srgbClr val="856049"/>
    <a:srgbClr val="956477"/>
    <a:srgbClr val="B37F46"/>
    <a:srgbClr val="CB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9129" autoAdjust="0"/>
  </p:normalViewPr>
  <p:slideViewPr>
    <p:cSldViewPr snapToGrid="0" snapToObjects="1">
      <p:cViewPr>
        <p:scale>
          <a:sx n="100" d="100"/>
          <a:sy n="100" d="100"/>
        </p:scale>
        <p:origin x="-568" y="280"/>
      </p:cViewPr>
      <p:guideLst>
        <p:guide orient="horz" pos="2160"/>
        <p:guide pos="2880"/>
      </p:guideLst>
    </p:cSldViewPr>
  </p:slideViewPr>
  <p:notesTextViewPr>
    <p:cViewPr>
      <p:scale>
        <a:sx n="100" d="100"/>
        <a:sy n="100" d="100"/>
      </p:scale>
      <p:origin x="0" y="0"/>
    </p:cViewPr>
  </p:notesTextViewPr>
  <p:sorterViewPr>
    <p:cViewPr>
      <p:scale>
        <a:sx n="128" d="100"/>
        <a:sy n="128" d="100"/>
      </p:scale>
      <p:origin x="0" y="2616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notesMaster" Target="notesMasters/notesMaster1.xml"/><Relationship Id="rId52" Type="http://schemas.openxmlformats.org/officeDocument/2006/relationships/handoutMaster" Target="handoutMasters/handoutMaster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LIRNEasia02:Documents:LIRNEasia:MM%20BASELINE%20survey%202014_15:analysis:MM%20BASELINE%20DATA%20ANALYSIS.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Macintosh%20HD:Users:LIRNEasia02:Downloads:Analysis%20Expenditure%20Cuts%2023.07.2015.xlsx" TargetMode="External"/><Relationship Id="rId2" Type="http://schemas.openxmlformats.org/officeDocument/2006/relationships/chartUserShapes" Target="../drawings/drawing2.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Sheet6.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Sheet7.xlsx"/></Relationships>
</file>

<file path=ppt/charts/_rels/chart17.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C:\Documents%20and%20Settings\acer\Desktop\mWomen%20pres.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Macintosh%20HD:Users:LIRNEasia02:Documents:LIRNEasia:MM%20joint%20GENDER%20study%202015:presentations:MM%20gender%20study%20additional%20graphs%20for%20presentation.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Documents%20and%20Settings\acer\My%20Documents\99%20TaBOP4\analysis\Data\five%20country%20household\TaBOP4%20prelim%20sample%20analysis.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0.xml.rels><?xml version="1.0" encoding="UTF-8" standalone="yes"?>
<Relationships xmlns="http://schemas.openxmlformats.org/package/2006/relationships"><Relationship Id="rId1" Type="http://schemas.openxmlformats.org/officeDocument/2006/relationships/oleObject" Target="Macintosh%20HD:Users:Gayani:Documents:Myanmar:Endline%20survey:Charts_10.11.2016.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Macintosh%20HD:Users:Gayani:Documents:Myanmar:Endline%20survey:Charts_10.11.2016.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Macintosh%20HD:Users:Gayani:Documents:Myanmar:Endline%20survey:Charts_10.11.2016.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Macintosh%20HD:Users:Gayani:Documents:Myanmar:Endline%20survey:Charts_10.11.2016.xlsx" TargetMode="External"/></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Sheet8.xlsx"/></Relationships>
</file>

<file path=ppt/charts/_rels/chart25.xml.rels><?xml version="1.0" encoding="UTF-8" standalone="yes"?>
<Relationships xmlns="http://schemas.openxmlformats.org/package/2006/relationships"><Relationship Id="rId1" Type="http://schemas.openxmlformats.org/officeDocument/2006/relationships/oleObject" Target="Macintosh%20HD:Users:Gayani:Documents:Myanmar:Endline%20survey:Charts_10.11.2016.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4.xml.rels><?xml version="1.0" encoding="UTF-8" standalone="yes"?>
<Relationships xmlns="http://schemas.openxmlformats.org/package/2006/relationships"><Relationship Id="rId1" Type="http://schemas.openxmlformats.org/officeDocument/2006/relationships/oleObject" Target="file:///C:\Users\TheMaster\Documents\ayesha%202014\MYANMAR%20baselines\analysis\MAY%202015.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LIRNEasia02:Documents:LIRNEasia:MM%20joint%20GENDER%20study%202015:presentations:MM%20gender%20study%20additional%20graphs%20for%20presentation.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Users:LIRNEasia02:Documents:LIRNEasia:MM%20joint%20GENDER%20study%202015:presentations:MM%20gender%20study%20additional%20graphs%20for%20presentation.xlsx" TargetMode="Externa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Sheet5.xlsx"/><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lgn="ctr">
              <a:defRPr/>
            </a:pPr>
            <a:r>
              <a:rPr lang="en-US" sz="1800" b="1" i="0" baseline="0" dirty="0" smtClean="0">
                <a:effectLst/>
              </a:rPr>
              <a:t>Purpose of the last call made or received (% of 15-65 year olds who have used a phone before)   </a:t>
            </a:r>
            <a:endParaRPr lang="en-US" dirty="0">
              <a:effectLst/>
            </a:endParaRPr>
          </a:p>
        </c:rich>
      </c:tx>
      <c:layout/>
      <c:overlay val="0"/>
    </c:title>
    <c:autoTitleDeleted val="0"/>
    <c:plotArea>
      <c:layout/>
      <c:barChart>
        <c:barDir val="col"/>
        <c:grouping val="percentStacked"/>
        <c:varyColors val="0"/>
        <c:ser>
          <c:idx val="0"/>
          <c:order val="0"/>
          <c:tx>
            <c:strRef>
              <c:f>Sheet2!$K$52</c:f>
              <c:strCache>
                <c:ptCount val="1"/>
                <c:pt idx="0">
                  <c:v>Social purposes / keeping in touch</c:v>
                </c:pt>
              </c:strCache>
            </c:strRef>
          </c:tx>
          <c:spPr>
            <a:solidFill>
              <a:srgbClr val="FFFF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(Sheet2!$W$51,Sheet2!$Y$51)</c:f>
              <c:strCache>
                <c:ptCount val="2"/>
                <c:pt idx="0">
                  <c:v>Non-subscriber</c:v>
                </c:pt>
                <c:pt idx="1">
                  <c:v>Mobile subscriber</c:v>
                </c:pt>
              </c:strCache>
            </c:strRef>
          </c:cat>
          <c:val>
            <c:numRef>
              <c:f>(Sheet2!$W$52,Sheet2!$Y$52)</c:f>
              <c:numCache>
                <c:formatCode>0%</c:formatCode>
                <c:ptCount val="2"/>
                <c:pt idx="0">
                  <c:v>0.758</c:v>
                </c:pt>
                <c:pt idx="1">
                  <c:v>0.718</c:v>
                </c:pt>
              </c:numCache>
            </c:numRef>
          </c:val>
        </c:ser>
        <c:ser>
          <c:idx val="1"/>
          <c:order val="1"/>
          <c:tx>
            <c:strRef>
              <c:f>Sheet2!$K$53</c:f>
              <c:strCache>
                <c:ptCount val="1"/>
                <c:pt idx="0">
                  <c:v>Livelihood-related</c:v>
                </c:pt>
              </c:strCache>
            </c:strRef>
          </c:tx>
          <c:spPr>
            <a:solidFill>
              <a:schemeClr val="accent3">
                <a:lumMod val="75000"/>
              </a:schemeClr>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(Sheet2!$W$51,Sheet2!$Y$51)</c:f>
              <c:strCache>
                <c:ptCount val="2"/>
                <c:pt idx="0">
                  <c:v>Non-subscriber</c:v>
                </c:pt>
                <c:pt idx="1">
                  <c:v>Mobile subscriber</c:v>
                </c:pt>
              </c:strCache>
            </c:strRef>
          </c:cat>
          <c:val>
            <c:numRef>
              <c:f>(Sheet2!$W$53,Sheet2!$Y$53)</c:f>
              <c:numCache>
                <c:formatCode>0%</c:formatCode>
                <c:ptCount val="2"/>
                <c:pt idx="0">
                  <c:v>0.13</c:v>
                </c:pt>
                <c:pt idx="1">
                  <c:v>0.21</c:v>
                </c:pt>
              </c:numCache>
            </c:numRef>
          </c:val>
        </c:ser>
        <c:ser>
          <c:idx val="2"/>
          <c:order val="2"/>
          <c:tx>
            <c:strRef>
              <c:f>Sheet2!$K$54</c:f>
              <c:strCache>
                <c:ptCount val="1"/>
                <c:pt idx="0">
                  <c:v>Coordination of some other activity (excluding livelihood)</c:v>
                </c:pt>
              </c:strCache>
            </c:strRef>
          </c:tx>
          <c:spPr>
            <a:solidFill>
              <a:srgbClr val="AFFFFF"/>
            </a:solidFill>
          </c:spPr>
          <c:invertIfNegative val="0"/>
          <c:dLbls>
            <c:delete val="1"/>
          </c:dLbls>
          <c:cat>
            <c:strRef>
              <c:f>(Sheet2!$W$51,Sheet2!$Y$51)</c:f>
              <c:strCache>
                <c:ptCount val="2"/>
                <c:pt idx="0">
                  <c:v>Non-subscriber</c:v>
                </c:pt>
                <c:pt idx="1">
                  <c:v>Mobile subscriber</c:v>
                </c:pt>
              </c:strCache>
            </c:strRef>
          </c:cat>
          <c:val>
            <c:numRef>
              <c:f>(Sheet2!$W$54,Sheet2!$Y$54)</c:f>
              <c:numCache>
                <c:formatCode>0%</c:formatCode>
                <c:ptCount val="2"/>
                <c:pt idx="0">
                  <c:v>0.016</c:v>
                </c:pt>
                <c:pt idx="1">
                  <c:v>0.024</c:v>
                </c:pt>
              </c:numCache>
            </c:numRef>
          </c:val>
        </c:ser>
        <c:ser>
          <c:idx val="3"/>
          <c:order val="3"/>
          <c:tx>
            <c:strRef>
              <c:f>Sheet2!$K$55</c:f>
              <c:strCache>
                <c:ptCount val="1"/>
                <c:pt idx="0">
                  <c:v>Emergency communication</c:v>
                </c:pt>
              </c:strCache>
            </c:strRef>
          </c:tx>
          <c:spPr>
            <a:solidFill>
              <a:srgbClr val="FF0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(Sheet2!$W$51,Sheet2!$Y$51)</c:f>
              <c:strCache>
                <c:ptCount val="2"/>
                <c:pt idx="0">
                  <c:v>Non-subscriber</c:v>
                </c:pt>
                <c:pt idx="1">
                  <c:v>Mobile subscriber</c:v>
                </c:pt>
              </c:strCache>
            </c:strRef>
          </c:cat>
          <c:val>
            <c:numRef>
              <c:f>(Sheet2!$W$55,Sheet2!$Y$55)</c:f>
              <c:numCache>
                <c:formatCode>0%</c:formatCode>
                <c:ptCount val="2"/>
                <c:pt idx="0">
                  <c:v>0.053</c:v>
                </c:pt>
                <c:pt idx="1">
                  <c:v>0.025</c:v>
                </c:pt>
              </c:numCache>
            </c:numRef>
          </c:val>
        </c:ser>
        <c:ser>
          <c:idx val="4"/>
          <c:order val="4"/>
          <c:tx>
            <c:strRef>
              <c:f>Sheet2!$K$56</c:f>
              <c:strCache>
                <c:ptCount val="1"/>
                <c:pt idx="0">
                  <c:v>Other (please specify)</c:v>
                </c:pt>
              </c:strCache>
            </c:strRef>
          </c:tx>
          <c:spPr>
            <a:solidFill>
              <a:schemeClr val="accent2">
                <a:lumMod val="40000"/>
                <a:lumOff val="60000"/>
              </a:schemeClr>
            </a:solidFill>
          </c:spPr>
          <c:invertIfNegative val="0"/>
          <c:dLbls>
            <c:delete val="1"/>
          </c:dLbls>
          <c:cat>
            <c:strRef>
              <c:f>(Sheet2!$W$51,Sheet2!$Y$51)</c:f>
              <c:strCache>
                <c:ptCount val="2"/>
                <c:pt idx="0">
                  <c:v>Non-subscriber</c:v>
                </c:pt>
                <c:pt idx="1">
                  <c:v>Mobile subscriber</c:v>
                </c:pt>
              </c:strCache>
            </c:strRef>
          </c:cat>
          <c:val>
            <c:numRef>
              <c:f>(Sheet2!$W$56,Sheet2!$Y$56)</c:f>
              <c:numCache>
                <c:formatCode>0%</c:formatCode>
                <c:ptCount val="2"/>
                <c:pt idx="0">
                  <c:v>0.043</c:v>
                </c:pt>
                <c:pt idx="1">
                  <c:v>0.023</c:v>
                </c:pt>
              </c:numCache>
            </c:numRef>
          </c:val>
        </c:ser>
        <c:dLbls>
          <c:showLegendKey val="0"/>
          <c:showVal val="1"/>
          <c:showCatName val="0"/>
          <c:showSerName val="0"/>
          <c:showPercent val="0"/>
          <c:showBubbleSize val="0"/>
        </c:dLbls>
        <c:gapWidth val="95"/>
        <c:overlap val="100"/>
        <c:axId val="2145463944"/>
        <c:axId val="2123211192"/>
      </c:barChart>
      <c:catAx>
        <c:axId val="2145463944"/>
        <c:scaling>
          <c:orientation val="minMax"/>
        </c:scaling>
        <c:delete val="0"/>
        <c:axPos val="b"/>
        <c:numFmt formatCode="General" sourceLinked="0"/>
        <c:majorTickMark val="none"/>
        <c:minorTickMark val="none"/>
        <c:tickLblPos val="nextTo"/>
        <c:crossAx val="2123211192"/>
        <c:crosses val="autoZero"/>
        <c:auto val="1"/>
        <c:lblAlgn val="ctr"/>
        <c:lblOffset val="100"/>
        <c:noMultiLvlLbl val="0"/>
      </c:catAx>
      <c:valAx>
        <c:axId val="2123211192"/>
        <c:scaling>
          <c:orientation val="minMax"/>
        </c:scaling>
        <c:delete val="1"/>
        <c:axPos val="l"/>
        <c:numFmt formatCode="0%" sourceLinked="1"/>
        <c:majorTickMark val="out"/>
        <c:minorTickMark val="none"/>
        <c:tickLblPos val="nextTo"/>
        <c:crossAx val="2145463944"/>
        <c:crosses val="autoZero"/>
        <c:crossBetween val="between"/>
      </c:valAx>
    </c:plotArea>
    <c:legend>
      <c:legendPos val="r"/>
      <c:layout>
        <c:manualLayout>
          <c:xMode val="edge"/>
          <c:yMode val="edge"/>
          <c:x val="0.660760936132983"/>
          <c:y val="0.196938976377953"/>
          <c:w val="0.339239130257005"/>
          <c:h val="0.655361998950491"/>
        </c:manualLayout>
      </c:layout>
      <c:overlay val="0"/>
    </c:legend>
    <c:plotVisOnly val="1"/>
    <c:dispBlanksAs val="gap"/>
    <c:showDLblsOverMax val="0"/>
  </c:chart>
  <c:txPr>
    <a:bodyPr/>
    <a:lstStyle/>
    <a:p>
      <a:pPr>
        <a:defRPr sz="16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pPr>
            <a:r>
              <a:rPr lang="en-US" dirty="0"/>
              <a:t>Myanmar </a:t>
            </a:r>
            <a:r>
              <a:rPr lang="en-US" dirty="0" smtClean="0"/>
              <a:t>non</a:t>
            </a:r>
            <a:r>
              <a:rPr lang="en-US" dirty="0"/>
              <a:t>-</a:t>
            </a:r>
            <a:r>
              <a:rPr lang="en-US" dirty="0" smtClean="0"/>
              <a:t>owners </a:t>
            </a:r>
          </a:p>
          <a:p>
            <a:pPr>
              <a:defRPr/>
            </a:pPr>
            <a:r>
              <a:rPr lang="en-US" dirty="0" smtClean="0"/>
              <a:t>(</a:t>
            </a:r>
            <a:r>
              <a:rPr lang="en-US" dirty="0"/>
              <a:t>%)</a:t>
            </a:r>
          </a:p>
        </c:rich>
      </c:tx>
      <c:layout>
        <c:manualLayout>
          <c:xMode val="edge"/>
          <c:yMode val="edge"/>
          <c:x val="0.100266404199475"/>
          <c:y val="0.0833333333333333"/>
        </c:manualLayout>
      </c:layout>
      <c:overlay val="0"/>
    </c:title>
    <c:autoTitleDeleted val="0"/>
    <c:plotArea>
      <c:layout/>
      <c:doughnutChart>
        <c:varyColors val="1"/>
        <c:ser>
          <c:idx val="0"/>
          <c:order val="0"/>
          <c:tx>
            <c:strRef>
              <c:f>Sheet1!$B$1</c:f>
              <c:strCache>
                <c:ptCount val="1"/>
                <c:pt idx="0">
                  <c:v>Male (%)</c:v>
                </c:pt>
              </c:strCache>
            </c:strRef>
          </c:tx>
          <c:dPt>
            <c:idx val="1"/>
            <c:bubble3D val="0"/>
            <c:spPr>
              <a:solidFill>
                <a:schemeClr val="accent4"/>
              </a:solidFill>
            </c:spPr>
          </c:dPt>
          <c:dPt>
            <c:idx val="2"/>
            <c:bubble3D val="0"/>
            <c:spPr>
              <a:solidFill>
                <a:schemeClr val="accent2"/>
              </a:solidFill>
            </c:spPr>
          </c:dPt>
          <c:dPt>
            <c:idx val="3"/>
            <c:bubble3D val="0"/>
            <c:spPr>
              <a:solidFill>
                <a:schemeClr val="tx1">
                  <a:lumMod val="65000"/>
                  <a:lumOff val="35000"/>
                </a:schemeClr>
              </a:solidFill>
            </c:spPr>
          </c:dPt>
          <c:dPt>
            <c:idx val="4"/>
            <c:bubble3D val="0"/>
            <c:spPr>
              <a:solidFill>
                <a:schemeClr val="bg1">
                  <a:lumMod val="50000"/>
                </a:schemeClr>
              </a:solidFill>
            </c:spPr>
          </c:dPt>
          <c:dPt>
            <c:idx val="5"/>
            <c:bubble3D val="0"/>
            <c:spPr>
              <a:solidFill>
                <a:schemeClr val="bg1">
                  <a:lumMod val="65000"/>
                </a:schemeClr>
              </a:solidFill>
            </c:spPr>
          </c:dPt>
          <c:dPt>
            <c:idx val="6"/>
            <c:bubble3D val="0"/>
            <c:spPr>
              <a:solidFill>
                <a:schemeClr val="bg1">
                  <a:lumMod val="75000"/>
                </a:schemeClr>
              </a:solidFill>
            </c:spPr>
          </c:dPt>
          <c:dPt>
            <c:idx val="7"/>
            <c:bubble3D val="0"/>
            <c:spPr>
              <a:solidFill>
                <a:schemeClr val="bg1">
                  <a:lumMod val="85000"/>
                </a:schemeClr>
              </a:solidFill>
            </c:spPr>
          </c:dPt>
          <c:dPt>
            <c:idx val="8"/>
            <c:bubble3D val="0"/>
            <c:spPr>
              <a:solidFill>
                <a:schemeClr val="bg1">
                  <a:lumMod val="95000"/>
                </a:schemeClr>
              </a:solidFill>
            </c:spPr>
          </c:dPt>
          <c:dLbls>
            <c:dLbl>
              <c:idx val="3"/>
              <c:delete val="1"/>
            </c:dLbl>
            <c:dLbl>
              <c:idx val="4"/>
              <c:delete val="1"/>
            </c:dLbl>
            <c:dLbl>
              <c:idx val="5"/>
              <c:delete val="1"/>
            </c:dLbl>
            <c:dLbl>
              <c:idx val="6"/>
              <c:delete val="1"/>
            </c:dLbl>
            <c:dLbl>
              <c:idx val="7"/>
              <c:delete val="1"/>
            </c:dLbl>
            <c:dLbl>
              <c:idx val="8"/>
              <c:delete val="1"/>
            </c:dLbl>
            <c:txPr>
              <a:bodyPr/>
              <a:lstStyle/>
              <a:p>
                <a:pPr>
                  <a:defRPr>
                    <a:solidFill>
                      <a:srgbClr val="FFFFFF"/>
                    </a:solidFill>
                  </a:defRPr>
                </a:pPr>
                <a:endParaRPr lang="en-US"/>
              </a:p>
            </c:txPr>
            <c:showLegendKey val="0"/>
            <c:showVal val="1"/>
            <c:showCatName val="0"/>
            <c:showSerName val="0"/>
            <c:showPercent val="0"/>
            <c:showBubbleSize val="0"/>
            <c:showLeaderLines val="1"/>
          </c:dLbls>
          <c:cat>
            <c:strRef>
              <c:f>Sheet1!$A$2:$A$10</c:f>
              <c:strCache>
                <c:ptCount val="9"/>
                <c:pt idx="0">
                  <c:v>I cannot afford a handset </c:v>
                </c:pt>
                <c:pt idx="1">
                  <c:v>I cannot afford a SIM card</c:v>
                </c:pt>
                <c:pt idx="2">
                  <c:v>I have no use for it / don’t need one</c:v>
                </c:pt>
                <c:pt idx="3">
                  <c:v>I don’t know how to use a mobile/too complicated</c:v>
                </c:pt>
                <c:pt idx="4">
                  <c:v>No mobile coverage where I live</c:v>
                </c:pt>
                <c:pt idx="5">
                  <c:v>My phone is broken </c:v>
                </c:pt>
                <c:pt idx="6">
                  <c:v>No electricity where I live to charge mobile phone</c:v>
                </c:pt>
                <c:pt idx="7">
                  <c:v>My phone got stolen </c:v>
                </c:pt>
                <c:pt idx="8">
                  <c:v>Other </c:v>
                </c:pt>
              </c:strCache>
            </c:strRef>
          </c:cat>
          <c:val>
            <c:numRef>
              <c:f>Sheet1!$B$2:$B$10</c:f>
              <c:numCache>
                <c:formatCode>0%</c:formatCode>
                <c:ptCount val="9"/>
                <c:pt idx="0">
                  <c:v>0.42</c:v>
                </c:pt>
                <c:pt idx="1">
                  <c:v>0.02</c:v>
                </c:pt>
                <c:pt idx="2">
                  <c:v>0.25</c:v>
                </c:pt>
                <c:pt idx="3">
                  <c:v>0.05</c:v>
                </c:pt>
                <c:pt idx="4">
                  <c:v>0.11</c:v>
                </c:pt>
                <c:pt idx="5">
                  <c:v>0.05</c:v>
                </c:pt>
                <c:pt idx="6">
                  <c:v>0.02</c:v>
                </c:pt>
                <c:pt idx="7">
                  <c:v>0.02</c:v>
                </c:pt>
                <c:pt idx="8">
                  <c:v>0.07</c:v>
                </c:pt>
              </c:numCache>
            </c:numRef>
          </c:val>
        </c:ser>
        <c:dLbls>
          <c:showLegendKey val="0"/>
          <c:showVal val="0"/>
          <c:showCatName val="0"/>
          <c:showSerName val="0"/>
          <c:showPercent val="0"/>
          <c:showBubbleSize val="0"/>
          <c:showLeaderLines val="1"/>
        </c:dLbls>
        <c:firstSliceAng val="0"/>
        <c:holeSize val="50"/>
      </c:doughnutChart>
    </c:plotArea>
    <c:legend>
      <c:legendPos val="r"/>
      <c:layout/>
      <c:overlay val="0"/>
    </c:legend>
    <c:plotVisOnly val="1"/>
    <c:dispBlanksAs val="gap"/>
    <c:showDLblsOverMax val="0"/>
  </c:chart>
  <c:txPr>
    <a:bodyPr/>
    <a:lstStyle/>
    <a:p>
      <a:pPr>
        <a:defRPr sz="14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pPr>
            <a:r>
              <a:rPr lang="en-US" dirty="0" smtClean="0"/>
              <a:t>Male non-owners</a:t>
            </a:r>
          </a:p>
          <a:p>
            <a:pPr>
              <a:defRPr/>
            </a:pPr>
            <a:r>
              <a:rPr lang="en-US" dirty="0" smtClean="0"/>
              <a:t> </a:t>
            </a:r>
            <a:r>
              <a:rPr lang="en-US" dirty="0"/>
              <a:t>(%)</a:t>
            </a:r>
          </a:p>
        </c:rich>
      </c:tx>
      <c:layout>
        <c:manualLayout>
          <c:xMode val="edge"/>
          <c:yMode val="edge"/>
          <c:x val="0.124898731408574"/>
          <c:y val="0.055753318427451"/>
        </c:manualLayout>
      </c:layout>
      <c:overlay val="0"/>
    </c:title>
    <c:autoTitleDeleted val="0"/>
    <c:plotArea>
      <c:layout/>
      <c:doughnutChart>
        <c:varyColors val="1"/>
        <c:ser>
          <c:idx val="0"/>
          <c:order val="0"/>
          <c:tx>
            <c:strRef>
              <c:f>Sheet1!$B$1</c:f>
              <c:strCache>
                <c:ptCount val="1"/>
                <c:pt idx="0">
                  <c:v>Male (%)</c:v>
                </c:pt>
              </c:strCache>
            </c:strRef>
          </c:tx>
          <c:dPt>
            <c:idx val="1"/>
            <c:bubble3D val="0"/>
            <c:spPr>
              <a:solidFill>
                <a:schemeClr val="accent4"/>
              </a:solidFill>
            </c:spPr>
          </c:dPt>
          <c:dPt>
            <c:idx val="2"/>
            <c:bubble3D val="0"/>
            <c:spPr>
              <a:solidFill>
                <a:schemeClr val="accent2"/>
              </a:solidFill>
            </c:spPr>
          </c:dPt>
          <c:dPt>
            <c:idx val="3"/>
            <c:bubble3D val="0"/>
            <c:spPr>
              <a:solidFill>
                <a:schemeClr val="tx1">
                  <a:lumMod val="65000"/>
                  <a:lumOff val="35000"/>
                </a:schemeClr>
              </a:solidFill>
            </c:spPr>
          </c:dPt>
          <c:dPt>
            <c:idx val="4"/>
            <c:bubble3D val="0"/>
            <c:spPr>
              <a:solidFill>
                <a:schemeClr val="bg1">
                  <a:lumMod val="50000"/>
                </a:schemeClr>
              </a:solidFill>
            </c:spPr>
          </c:dPt>
          <c:dPt>
            <c:idx val="5"/>
            <c:bubble3D val="0"/>
            <c:spPr>
              <a:solidFill>
                <a:schemeClr val="bg1">
                  <a:lumMod val="65000"/>
                </a:schemeClr>
              </a:solidFill>
            </c:spPr>
          </c:dPt>
          <c:dPt>
            <c:idx val="6"/>
            <c:bubble3D val="0"/>
            <c:spPr>
              <a:solidFill>
                <a:schemeClr val="bg1">
                  <a:lumMod val="75000"/>
                </a:schemeClr>
              </a:solidFill>
            </c:spPr>
          </c:dPt>
          <c:dPt>
            <c:idx val="7"/>
            <c:bubble3D val="0"/>
            <c:spPr>
              <a:solidFill>
                <a:schemeClr val="bg1">
                  <a:lumMod val="85000"/>
                </a:schemeClr>
              </a:solidFill>
            </c:spPr>
          </c:dPt>
          <c:dPt>
            <c:idx val="8"/>
            <c:bubble3D val="0"/>
            <c:spPr>
              <a:solidFill>
                <a:schemeClr val="bg1">
                  <a:lumMod val="95000"/>
                </a:schemeClr>
              </a:solidFill>
            </c:spPr>
          </c:dPt>
          <c:dLbls>
            <c:dLbl>
              <c:idx val="3"/>
              <c:delete val="1"/>
            </c:dLbl>
            <c:dLbl>
              <c:idx val="4"/>
              <c:delete val="1"/>
            </c:dLbl>
            <c:dLbl>
              <c:idx val="5"/>
              <c:delete val="1"/>
            </c:dLbl>
            <c:dLbl>
              <c:idx val="6"/>
              <c:delete val="1"/>
            </c:dLbl>
            <c:dLbl>
              <c:idx val="7"/>
              <c:delete val="1"/>
            </c:dLbl>
            <c:dLbl>
              <c:idx val="8"/>
              <c:delete val="1"/>
            </c:dLbl>
            <c:txPr>
              <a:bodyPr/>
              <a:lstStyle/>
              <a:p>
                <a:pPr>
                  <a:defRPr>
                    <a:solidFill>
                      <a:srgbClr val="FFFFFF"/>
                    </a:solidFill>
                  </a:defRPr>
                </a:pPr>
                <a:endParaRPr lang="en-US"/>
              </a:p>
            </c:txPr>
            <c:showLegendKey val="0"/>
            <c:showVal val="1"/>
            <c:showCatName val="0"/>
            <c:showSerName val="0"/>
            <c:showPercent val="0"/>
            <c:showBubbleSize val="0"/>
            <c:showLeaderLines val="1"/>
          </c:dLbls>
          <c:cat>
            <c:strRef>
              <c:f>Sheet1!$A$2:$A$10</c:f>
              <c:strCache>
                <c:ptCount val="9"/>
                <c:pt idx="0">
                  <c:v>I cannot afford a handset </c:v>
                </c:pt>
                <c:pt idx="1">
                  <c:v>I cannot afford a SIM card</c:v>
                </c:pt>
                <c:pt idx="2">
                  <c:v>I have no use for it / don’t need one</c:v>
                </c:pt>
                <c:pt idx="3">
                  <c:v>I don’t know how to use a mobile/too complicated</c:v>
                </c:pt>
                <c:pt idx="4">
                  <c:v>No mobile coverage where I live</c:v>
                </c:pt>
                <c:pt idx="5">
                  <c:v>My phone is broken </c:v>
                </c:pt>
                <c:pt idx="6">
                  <c:v>No electricity where I live to charge mobile phone</c:v>
                </c:pt>
                <c:pt idx="7">
                  <c:v>My phone got stolen </c:v>
                </c:pt>
                <c:pt idx="8">
                  <c:v>Other </c:v>
                </c:pt>
              </c:strCache>
            </c:strRef>
          </c:cat>
          <c:val>
            <c:numRef>
              <c:f>Sheet1!$B$2:$B$10</c:f>
              <c:numCache>
                <c:formatCode>0%</c:formatCode>
                <c:ptCount val="9"/>
                <c:pt idx="0">
                  <c:v>0.42</c:v>
                </c:pt>
                <c:pt idx="1">
                  <c:v>0.02</c:v>
                </c:pt>
                <c:pt idx="2">
                  <c:v>0.25</c:v>
                </c:pt>
                <c:pt idx="3">
                  <c:v>0.05</c:v>
                </c:pt>
                <c:pt idx="4">
                  <c:v>0.11</c:v>
                </c:pt>
                <c:pt idx="5">
                  <c:v>0.05</c:v>
                </c:pt>
                <c:pt idx="6">
                  <c:v>0.02</c:v>
                </c:pt>
                <c:pt idx="7">
                  <c:v>0.02</c:v>
                </c:pt>
                <c:pt idx="8">
                  <c:v>0.07</c:v>
                </c:pt>
              </c:numCache>
            </c:numRef>
          </c:val>
        </c:ser>
        <c:dLbls>
          <c:showLegendKey val="0"/>
          <c:showVal val="0"/>
          <c:showCatName val="0"/>
          <c:showSerName val="0"/>
          <c:showPercent val="0"/>
          <c:showBubbleSize val="0"/>
          <c:showLeaderLines val="1"/>
        </c:dLbls>
        <c:firstSliceAng val="0"/>
        <c:holeSize val="50"/>
      </c:doughnutChart>
    </c:plotArea>
    <c:legend>
      <c:legendPos val="r"/>
      <c:layout/>
      <c:overlay val="0"/>
    </c:legend>
    <c:plotVisOnly val="1"/>
    <c:dispBlanksAs val="gap"/>
    <c:showDLblsOverMax val="0"/>
  </c:chart>
  <c:spPr>
    <a:solidFill>
      <a:schemeClr val="bg1"/>
    </a:solidFill>
  </c:spPr>
  <c:txPr>
    <a:bodyPr/>
    <a:lstStyle/>
    <a:p>
      <a:pPr>
        <a:defRPr sz="14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hart>
    <c:title>
      <c:tx>
        <c:rich>
          <a:bodyPr/>
          <a:lstStyle/>
          <a:p>
            <a:pPr>
              <a:defRPr/>
            </a:pPr>
            <a:r>
              <a:rPr lang="en-US" dirty="0"/>
              <a:t>Female non-owners </a:t>
            </a:r>
          </a:p>
          <a:p>
            <a:pPr>
              <a:defRPr/>
            </a:pPr>
            <a:r>
              <a:rPr lang="en-US" dirty="0"/>
              <a:t>(%)</a:t>
            </a:r>
          </a:p>
        </c:rich>
      </c:tx>
      <c:layout>
        <c:manualLayout>
          <c:xMode val="edge"/>
          <c:yMode val="edge"/>
          <c:x val="0.299398104897905"/>
          <c:y val="0.0595021276535526"/>
        </c:manualLayout>
      </c:layout>
      <c:overlay val="0"/>
    </c:title>
    <c:autoTitleDeleted val="0"/>
    <c:plotArea>
      <c:layout/>
      <c:doughnutChart>
        <c:varyColors val="1"/>
        <c:ser>
          <c:idx val="0"/>
          <c:order val="0"/>
          <c:tx>
            <c:strRef>
              <c:f>Sheet1!$C$1</c:f>
              <c:strCache>
                <c:ptCount val="1"/>
                <c:pt idx="0">
                  <c:v>Female (%)</c:v>
                </c:pt>
              </c:strCache>
            </c:strRef>
          </c:tx>
          <c:dPt>
            <c:idx val="0"/>
            <c:bubble3D val="0"/>
            <c:spPr>
              <a:solidFill>
                <a:schemeClr val="accent1"/>
              </a:solidFill>
            </c:spPr>
          </c:dPt>
          <c:dPt>
            <c:idx val="1"/>
            <c:bubble3D val="0"/>
            <c:spPr>
              <a:solidFill>
                <a:schemeClr val="accent4"/>
              </a:solidFill>
            </c:spPr>
          </c:dPt>
          <c:dPt>
            <c:idx val="3"/>
            <c:bubble3D val="0"/>
            <c:spPr>
              <a:solidFill>
                <a:schemeClr val="tx1">
                  <a:lumMod val="65000"/>
                  <a:lumOff val="35000"/>
                </a:schemeClr>
              </a:solidFill>
            </c:spPr>
          </c:dPt>
          <c:dPt>
            <c:idx val="4"/>
            <c:bubble3D val="0"/>
            <c:spPr>
              <a:solidFill>
                <a:schemeClr val="bg1">
                  <a:lumMod val="50000"/>
                </a:schemeClr>
              </a:solidFill>
            </c:spPr>
          </c:dPt>
          <c:dPt>
            <c:idx val="5"/>
            <c:bubble3D val="0"/>
            <c:spPr>
              <a:solidFill>
                <a:schemeClr val="bg1">
                  <a:lumMod val="65000"/>
                </a:schemeClr>
              </a:solidFill>
            </c:spPr>
          </c:dPt>
          <c:dPt>
            <c:idx val="6"/>
            <c:bubble3D val="0"/>
            <c:spPr>
              <a:solidFill>
                <a:schemeClr val="bg1">
                  <a:lumMod val="75000"/>
                </a:schemeClr>
              </a:solidFill>
            </c:spPr>
          </c:dPt>
          <c:dPt>
            <c:idx val="7"/>
            <c:bubble3D val="0"/>
            <c:spPr>
              <a:solidFill>
                <a:schemeClr val="bg1">
                  <a:lumMod val="85000"/>
                </a:schemeClr>
              </a:solidFill>
            </c:spPr>
          </c:dPt>
          <c:dPt>
            <c:idx val="8"/>
            <c:bubble3D val="0"/>
            <c:spPr>
              <a:solidFill>
                <a:schemeClr val="bg1">
                  <a:lumMod val="95000"/>
                </a:schemeClr>
              </a:solidFill>
            </c:spPr>
          </c:dPt>
          <c:dLbls>
            <c:dLbl>
              <c:idx val="0"/>
              <c:layout/>
              <c:showLegendKey val="0"/>
              <c:showVal val="1"/>
              <c:showCatName val="0"/>
              <c:showSerName val="0"/>
              <c:showPercent val="0"/>
              <c:showBubbleSize val="0"/>
            </c:dLbl>
            <c:dLbl>
              <c:idx val="1"/>
              <c:layout/>
              <c:showLegendKey val="0"/>
              <c:showVal val="1"/>
              <c:showCatName val="0"/>
              <c:showSerName val="0"/>
              <c:showPercent val="0"/>
              <c:showBubbleSize val="0"/>
            </c:dLbl>
            <c:dLbl>
              <c:idx val="2"/>
              <c:layout/>
              <c:showLegendKey val="0"/>
              <c:showVal val="1"/>
              <c:showCatName val="0"/>
              <c:showSerName val="0"/>
              <c:showPercent val="0"/>
              <c:showBubbleSize val="0"/>
            </c:dLbl>
            <c:txPr>
              <a:bodyPr/>
              <a:lstStyle/>
              <a:p>
                <a:pPr>
                  <a:defRPr>
                    <a:solidFill>
                      <a:srgbClr val="FFFFFF"/>
                    </a:solidFill>
                  </a:defRPr>
                </a:pPr>
                <a:endParaRPr lang="en-US"/>
              </a:p>
            </c:txPr>
            <c:showLegendKey val="0"/>
            <c:showVal val="0"/>
            <c:showCatName val="0"/>
            <c:showSerName val="0"/>
            <c:showPercent val="0"/>
            <c:showBubbleSize val="0"/>
          </c:dLbls>
          <c:cat>
            <c:strRef>
              <c:f>Sheet1!$A$2:$A$10</c:f>
              <c:strCache>
                <c:ptCount val="9"/>
                <c:pt idx="0">
                  <c:v>I cannot afford a handset </c:v>
                </c:pt>
                <c:pt idx="1">
                  <c:v>I cannot afford a SIM card</c:v>
                </c:pt>
                <c:pt idx="2">
                  <c:v>I have no use for it / don’t need one</c:v>
                </c:pt>
                <c:pt idx="3">
                  <c:v>I don’t know how to use a mobile/too complicated</c:v>
                </c:pt>
                <c:pt idx="4">
                  <c:v>No mobile coverage where I live</c:v>
                </c:pt>
                <c:pt idx="5">
                  <c:v>My phone is broken </c:v>
                </c:pt>
                <c:pt idx="6">
                  <c:v>No electricity where I live to charge mobile phone</c:v>
                </c:pt>
                <c:pt idx="7">
                  <c:v>My phone got stolen </c:v>
                </c:pt>
                <c:pt idx="8">
                  <c:v>Other </c:v>
                </c:pt>
              </c:strCache>
            </c:strRef>
          </c:cat>
          <c:val>
            <c:numRef>
              <c:f>Sheet1!$C$2:$C$10</c:f>
              <c:numCache>
                <c:formatCode>0%</c:formatCode>
                <c:ptCount val="9"/>
                <c:pt idx="0">
                  <c:v>0.38</c:v>
                </c:pt>
                <c:pt idx="1">
                  <c:v>0.02</c:v>
                </c:pt>
                <c:pt idx="2">
                  <c:v>0.34</c:v>
                </c:pt>
                <c:pt idx="3">
                  <c:v>0.08</c:v>
                </c:pt>
                <c:pt idx="4">
                  <c:v>0.06</c:v>
                </c:pt>
                <c:pt idx="5">
                  <c:v>0.02</c:v>
                </c:pt>
                <c:pt idx="6">
                  <c:v>0.01</c:v>
                </c:pt>
                <c:pt idx="7">
                  <c:v>0.01</c:v>
                </c:pt>
                <c:pt idx="8">
                  <c:v>0.08</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spPr>
    <a:solidFill>
      <a:schemeClr val="bg1"/>
    </a:solidFill>
  </c:spPr>
  <c:txPr>
    <a:bodyPr/>
    <a:lstStyle/>
    <a:p>
      <a:pPr>
        <a:defRPr sz="14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hart>
    <c:autoTitleDeleted val="1"/>
    <c:plotArea>
      <c:layout/>
      <c:doughnutChart>
        <c:varyColors val="1"/>
        <c:ser>
          <c:idx val="0"/>
          <c:order val="0"/>
          <c:tx>
            <c:strRef>
              <c:f>Sheet1!$C$1</c:f>
              <c:strCache>
                <c:ptCount val="1"/>
                <c:pt idx="0">
                  <c:v>Female (%)</c:v>
                </c:pt>
              </c:strCache>
            </c:strRef>
          </c:tx>
          <c:dPt>
            <c:idx val="0"/>
            <c:bubble3D val="0"/>
            <c:spPr>
              <a:solidFill>
                <a:schemeClr val="accent1"/>
              </a:solidFill>
            </c:spPr>
          </c:dPt>
          <c:dPt>
            <c:idx val="1"/>
            <c:bubble3D val="0"/>
            <c:spPr>
              <a:solidFill>
                <a:schemeClr val="accent4"/>
              </a:solidFill>
            </c:spPr>
          </c:dPt>
          <c:dPt>
            <c:idx val="3"/>
            <c:bubble3D val="0"/>
            <c:spPr>
              <a:solidFill>
                <a:schemeClr val="tx1">
                  <a:lumMod val="65000"/>
                  <a:lumOff val="35000"/>
                </a:schemeClr>
              </a:solidFill>
            </c:spPr>
          </c:dPt>
          <c:dPt>
            <c:idx val="4"/>
            <c:bubble3D val="0"/>
            <c:spPr>
              <a:solidFill>
                <a:schemeClr val="bg1">
                  <a:lumMod val="50000"/>
                </a:schemeClr>
              </a:solidFill>
            </c:spPr>
          </c:dPt>
          <c:dPt>
            <c:idx val="5"/>
            <c:bubble3D val="0"/>
            <c:spPr>
              <a:solidFill>
                <a:schemeClr val="bg1">
                  <a:lumMod val="65000"/>
                </a:schemeClr>
              </a:solidFill>
            </c:spPr>
          </c:dPt>
          <c:dPt>
            <c:idx val="6"/>
            <c:bubble3D val="0"/>
            <c:spPr>
              <a:solidFill>
                <a:schemeClr val="bg1">
                  <a:lumMod val="75000"/>
                </a:schemeClr>
              </a:solidFill>
            </c:spPr>
          </c:dPt>
          <c:dPt>
            <c:idx val="7"/>
            <c:bubble3D val="0"/>
            <c:spPr>
              <a:solidFill>
                <a:schemeClr val="bg1">
                  <a:lumMod val="85000"/>
                </a:schemeClr>
              </a:solidFill>
            </c:spPr>
          </c:dPt>
          <c:dPt>
            <c:idx val="8"/>
            <c:bubble3D val="0"/>
            <c:spPr>
              <a:solidFill>
                <a:schemeClr val="bg1">
                  <a:lumMod val="95000"/>
                </a:schemeClr>
              </a:solidFill>
            </c:spPr>
          </c:dPt>
          <c:dLbls>
            <c:dLbl>
              <c:idx val="0"/>
              <c:layout/>
              <c:showLegendKey val="0"/>
              <c:showVal val="1"/>
              <c:showCatName val="0"/>
              <c:showSerName val="0"/>
              <c:showPercent val="0"/>
              <c:showBubbleSize val="0"/>
            </c:dLbl>
            <c:dLbl>
              <c:idx val="1"/>
              <c:layout/>
              <c:showLegendKey val="0"/>
              <c:showVal val="1"/>
              <c:showCatName val="0"/>
              <c:showSerName val="0"/>
              <c:showPercent val="0"/>
              <c:showBubbleSize val="0"/>
            </c:dLbl>
            <c:dLbl>
              <c:idx val="2"/>
              <c:layout/>
              <c:showLegendKey val="0"/>
              <c:showVal val="1"/>
              <c:showCatName val="0"/>
              <c:showSerName val="0"/>
              <c:showPercent val="0"/>
              <c:showBubbleSize val="0"/>
            </c:dLbl>
            <c:txPr>
              <a:bodyPr/>
              <a:lstStyle/>
              <a:p>
                <a:pPr>
                  <a:defRPr>
                    <a:solidFill>
                      <a:srgbClr val="FFFFFF"/>
                    </a:solidFill>
                  </a:defRPr>
                </a:pPr>
                <a:endParaRPr lang="en-US"/>
              </a:p>
            </c:txPr>
            <c:showLegendKey val="0"/>
            <c:showVal val="0"/>
            <c:showCatName val="0"/>
            <c:showSerName val="0"/>
            <c:showPercent val="0"/>
            <c:showBubbleSize val="0"/>
          </c:dLbls>
          <c:cat>
            <c:strRef>
              <c:f>Sheet1!$A$2:$A$10</c:f>
              <c:strCache>
                <c:ptCount val="9"/>
                <c:pt idx="0">
                  <c:v>I cannot afford a handset </c:v>
                </c:pt>
                <c:pt idx="1">
                  <c:v>I cannot afford a SIM card</c:v>
                </c:pt>
                <c:pt idx="2">
                  <c:v>I have no use for it / don’t need one</c:v>
                </c:pt>
                <c:pt idx="3">
                  <c:v>I don’t know how to use a mobile/too complicated</c:v>
                </c:pt>
                <c:pt idx="4">
                  <c:v>No mobile coverage where I live</c:v>
                </c:pt>
                <c:pt idx="5">
                  <c:v>My phone is broken </c:v>
                </c:pt>
                <c:pt idx="6">
                  <c:v>No electricity where I live to charge mobile phone</c:v>
                </c:pt>
                <c:pt idx="7">
                  <c:v>My phone got stolen </c:v>
                </c:pt>
                <c:pt idx="8">
                  <c:v>Other </c:v>
                </c:pt>
              </c:strCache>
            </c:strRef>
          </c:cat>
          <c:val>
            <c:numRef>
              <c:f>Sheet1!$C$2:$C$10</c:f>
              <c:numCache>
                <c:formatCode>0%</c:formatCode>
                <c:ptCount val="9"/>
                <c:pt idx="0">
                  <c:v>0.38</c:v>
                </c:pt>
                <c:pt idx="1">
                  <c:v>0.02</c:v>
                </c:pt>
                <c:pt idx="2">
                  <c:v>0.34</c:v>
                </c:pt>
                <c:pt idx="3">
                  <c:v>0.08</c:v>
                </c:pt>
                <c:pt idx="4">
                  <c:v>0.06</c:v>
                </c:pt>
                <c:pt idx="5">
                  <c:v>0.02</c:v>
                </c:pt>
                <c:pt idx="6">
                  <c:v>0.01</c:v>
                </c:pt>
                <c:pt idx="7">
                  <c:v>0.01</c:v>
                </c:pt>
                <c:pt idx="8">
                  <c:v>0.08</c:v>
                </c:pt>
              </c:numCache>
            </c:numRef>
          </c:val>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442792237775834"/>
          <c:y val="0.032258064516129"/>
          <c:w val="0.452269451488055"/>
          <c:h val="0.964302544268921"/>
        </c:manualLayout>
      </c:layout>
      <c:overlay val="0"/>
      <c:txPr>
        <a:bodyPr/>
        <a:lstStyle/>
        <a:p>
          <a:pPr>
            <a:defRPr sz="1200"/>
          </a:pPr>
          <a:endParaRPr lang="en-US"/>
        </a:p>
      </c:txPr>
    </c:legend>
    <c:plotVisOnly val="1"/>
    <c:dispBlanksAs val="gap"/>
    <c:showDLblsOverMax val="0"/>
  </c:chart>
  <c:spPr>
    <a:solidFill>
      <a:schemeClr val="bg1"/>
    </a:solidFill>
  </c:spPr>
  <c:txPr>
    <a:bodyPr/>
    <a:lstStyle/>
    <a:p>
      <a:pPr>
        <a:defRPr sz="14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a:t>Total monthly household expenditure (MMK) </a:t>
            </a:r>
          </a:p>
          <a:p>
            <a:pPr>
              <a:defRPr/>
            </a:pPr>
            <a:r>
              <a:rPr lang="en-US" dirty="0"/>
              <a:t>(% of 15-65 population)</a:t>
            </a:r>
          </a:p>
        </c:rich>
      </c:tx>
      <c:layout/>
      <c:overlay val="0"/>
    </c:title>
    <c:autoTitleDeleted val="0"/>
    <c:plotArea>
      <c:layout/>
      <c:barChart>
        <c:barDir val="col"/>
        <c:grouping val="clustered"/>
        <c:varyColors val="0"/>
        <c:ser>
          <c:idx val="0"/>
          <c:order val="0"/>
          <c:spPr>
            <a:solidFill>
              <a:schemeClr val="accent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'Expenditure Cross'!$C$6:$C$10</c:f>
              <c:strCache>
                <c:ptCount val="5"/>
                <c:pt idx="0">
                  <c:v>100,000 or below</c:v>
                </c:pt>
                <c:pt idx="1">
                  <c:v>100,001 - 300,000</c:v>
                </c:pt>
                <c:pt idx="2">
                  <c:v>300,001 - 500,000</c:v>
                </c:pt>
                <c:pt idx="3">
                  <c:v>500001 - 1,000,000</c:v>
                </c:pt>
                <c:pt idx="4">
                  <c:v>More than  1,000,001</c:v>
                </c:pt>
              </c:strCache>
            </c:strRef>
          </c:cat>
          <c:val>
            <c:numRef>
              <c:f>'Expenditure Cross'!$E$6:$E$10</c:f>
              <c:numCache>
                <c:formatCode>0%</c:formatCode>
                <c:ptCount val="5"/>
                <c:pt idx="0">
                  <c:v>0.143</c:v>
                </c:pt>
                <c:pt idx="1">
                  <c:v>0.538</c:v>
                </c:pt>
                <c:pt idx="2">
                  <c:v>0.206</c:v>
                </c:pt>
                <c:pt idx="3">
                  <c:v>0.09</c:v>
                </c:pt>
                <c:pt idx="4">
                  <c:v>0.022</c:v>
                </c:pt>
              </c:numCache>
            </c:numRef>
          </c:val>
        </c:ser>
        <c:dLbls>
          <c:showLegendKey val="0"/>
          <c:showVal val="1"/>
          <c:showCatName val="0"/>
          <c:showSerName val="0"/>
          <c:showPercent val="0"/>
          <c:showBubbleSize val="0"/>
        </c:dLbls>
        <c:gapWidth val="150"/>
        <c:overlap val="-25"/>
        <c:axId val="-2070852280"/>
        <c:axId val="-2136149144"/>
      </c:barChart>
      <c:catAx>
        <c:axId val="-2070852280"/>
        <c:scaling>
          <c:orientation val="minMax"/>
        </c:scaling>
        <c:delete val="0"/>
        <c:axPos val="b"/>
        <c:numFmt formatCode="General" sourceLinked="0"/>
        <c:majorTickMark val="none"/>
        <c:minorTickMark val="none"/>
        <c:tickLblPos val="nextTo"/>
        <c:crossAx val="-2136149144"/>
        <c:crosses val="autoZero"/>
        <c:auto val="1"/>
        <c:lblAlgn val="ctr"/>
        <c:lblOffset val="100"/>
        <c:noMultiLvlLbl val="0"/>
      </c:catAx>
      <c:valAx>
        <c:axId val="-2136149144"/>
        <c:scaling>
          <c:orientation val="minMax"/>
        </c:scaling>
        <c:delete val="1"/>
        <c:axPos val="l"/>
        <c:numFmt formatCode="0%" sourceLinked="1"/>
        <c:majorTickMark val="out"/>
        <c:minorTickMark val="none"/>
        <c:tickLblPos val="nextTo"/>
        <c:crossAx val="-2070852280"/>
        <c:crosses val="autoZero"/>
        <c:crossBetween val="between"/>
      </c:valAx>
    </c:plotArea>
    <c:plotVisOnly val="1"/>
    <c:dispBlanksAs val="gap"/>
    <c:showDLblsOverMax val="0"/>
  </c:chart>
  <c:txPr>
    <a:bodyPr/>
    <a:lstStyle/>
    <a:p>
      <a:pPr>
        <a:defRPr sz="1200"/>
      </a:pPr>
      <a:endParaRPr lang="en-US"/>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hart>
    <c:title>
      <c:layout/>
      <c:overlay val="0"/>
    </c:title>
    <c:autoTitleDeleted val="0"/>
    <c:plotArea>
      <c:layout/>
      <c:doughnutChart>
        <c:varyColors val="1"/>
        <c:ser>
          <c:idx val="0"/>
          <c:order val="0"/>
          <c:tx>
            <c:strRef>
              <c:f>Sheet1!$B$1</c:f>
              <c:strCache>
                <c:ptCount val="1"/>
                <c:pt idx="0">
                  <c:v>Male mobile owners (%)</c:v>
                </c:pt>
              </c:strCache>
            </c:strRef>
          </c:tx>
          <c:dLbls>
            <c:dLbl>
              <c:idx val="0"/>
              <c:spPr/>
              <c:txPr>
                <a:bodyPr/>
                <a:lstStyle/>
                <a:p>
                  <a:pPr>
                    <a:defRPr>
                      <a:solidFill>
                        <a:schemeClr val="bg1"/>
                      </a:solidFill>
                    </a:defRPr>
                  </a:pPr>
                  <a:endParaRPr lang="en-US"/>
                </a:p>
              </c:txPr>
              <c:showLegendKey val="0"/>
              <c:showVal val="0"/>
              <c:showCatName val="1"/>
              <c:showSerName val="0"/>
              <c:showPercent val="1"/>
              <c:showBubbleSize val="0"/>
            </c:dLbl>
            <c:txPr>
              <a:bodyPr/>
              <a:lstStyle/>
              <a:p>
                <a:pPr>
                  <a:defRPr>
                    <a:solidFill>
                      <a:srgbClr val="202222"/>
                    </a:solidFill>
                  </a:defRPr>
                </a:pPr>
                <a:endParaRPr lang="en-US"/>
              </a:p>
            </c:txPr>
            <c:showLegendKey val="0"/>
            <c:showVal val="0"/>
            <c:showCatName val="1"/>
            <c:showSerName val="0"/>
            <c:showPercent val="1"/>
            <c:showBubbleSize val="0"/>
            <c:showLeaderLines val="1"/>
          </c:dLbls>
          <c:cat>
            <c:strRef>
              <c:f>Sheet1!$A$2:$A$3</c:f>
              <c:strCache>
                <c:ptCount val="2"/>
                <c:pt idx="0">
                  <c:v>'Touch phone'</c:v>
                </c:pt>
                <c:pt idx="1">
                  <c:v>'Keypad' phone</c:v>
                </c:pt>
              </c:strCache>
            </c:strRef>
          </c:cat>
          <c:val>
            <c:numRef>
              <c:f>Sheet1!$B$2:$B$3</c:f>
              <c:numCache>
                <c:formatCode>0%</c:formatCode>
                <c:ptCount val="2"/>
                <c:pt idx="0">
                  <c:v>0.65</c:v>
                </c:pt>
                <c:pt idx="1">
                  <c:v>0.37</c:v>
                </c:pt>
              </c:numCache>
            </c:numRef>
          </c:val>
        </c:ser>
        <c:dLbls>
          <c:showLegendKey val="0"/>
          <c:showVal val="0"/>
          <c:showCatName val="1"/>
          <c:showSerName val="0"/>
          <c:showPercent val="1"/>
          <c:showBubbleSize val="0"/>
          <c:showLeaderLines val="1"/>
        </c:dLbls>
        <c:firstSliceAng val="0"/>
        <c:holeSize val="50"/>
      </c:doughnutChart>
    </c:plotArea>
    <c:plotVisOnly val="1"/>
    <c:dispBlanksAs val="gap"/>
    <c:showDLblsOverMax val="0"/>
  </c:chart>
  <c:txPr>
    <a:bodyPr/>
    <a:lstStyle/>
    <a:p>
      <a:pPr>
        <a:defRPr sz="16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hart>
    <c:title>
      <c:layout/>
      <c:overlay val="0"/>
    </c:title>
    <c:autoTitleDeleted val="0"/>
    <c:plotArea>
      <c:layout/>
      <c:doughnutChart>
        <c:varyColors val="1"/>
        <c:ser>
          <c:idx val="0"/>
          <c:order val="0"/>
          <c:tx>
            <c:strRef>
              <c:f>Sheet1!$B$1</c:f>
              <c:strCache>
                <c:ptCount val="1"/>
                <c:pt idx="0">
                  <c:v>Female mobile owners (%)</c:v>
                </c:pt>
              </c:strCache>
            </c:strRef>
          </c:tx>
          <c:dLbls>
            <c:dLbl>
              <c:idx val="1"/>
              <c:spPr/>
              <c:txPr>
                <a:bodyPr/>
                <a:lstStyle/>
                <a:p>
                  <a:pPr>
                    <a:defRPr>
                      <a:solidFill>
                        <a:schemeClr val="accent3"/>
                      </a:solidFill>
                    </a:defRPr>
                  </a:pPr>
                  <a:endParaRPr lang="en-US"/>
                </a:p>
              </c:txPr>
              <c:showLegendKey val="0"/>
              <c:showVal val="0"/>
              <c:showCatName val="1"/>
              <c:showSerName val="0"/>
              <c:showPercent val="1"/>
              <c:showBubbleSize val="0"/>
            </c:dLbl>
            <c:txPr>
              <a:bodyPr/>
              <a:lstStyle/>
              <a:p>
                <a:pPr>
                  <a:defRPr>
                    <a:solidFill>
                      <a:schemeClr val="bg1"/>
                    </a:solidFill>
                  </a:defRPr>
                </a:pPr>
                <a:endParaRPr lang="en-US"/>
              </a:p>
            </c:txPr>
            <c:showLegendKey val="0"/>
            <c:showVal val="0"/>
            <c:showCatName val="1"/>
            <c:showSerName val="0"/>
            <c:showPercent val="1"/>
            <c:showBubbleSize val="0"/>
            <c:showLeaderLines val="1"/>
          </c:dLbls>
          <c:cat>
            <c:strRef>
              <c:f>Sheet1!$A$2:$A$3</c:f>
              <c:strCache>
                <c:ptCount val="2"/>
                <c:pt idx="0">
                  <c:v>'Touch phone'</c:v>
                </c:pt>
                <c:pt idx="1">
                  <c:v>'Keypad' phone</c:v>
                </c:pt>
              </c:strCache>
            </c:strRef>
          </c:cat>
          <c:val>
            <c:numRef>
              <c:f>Sheet1!$B$2:$B$3</c:f>
              <c:numCache>
                <c:formatCode>0%</c:formatCode>
                <c:ptCount val="2"/>
                <c:pt idx="0">
                  <c:v>0.64</c:v>
                </c:pt>
                <c:pt idx="1">
                  <c:v>0.37</c:v>
                </c:pt>
              </c:numCache>
            </c:numRef>
          </c:val>
        </c:ser>
        <c:dLbls>
          <c:showLegendKey val="0"/>
          <c:showVal val="0"/>
          <c:showCatName val="1"/>
          <c:showSerName val="0"/>
          <c:showPercent val="1"/>
          <c:showBubbleSize val="0"/>
          <c:showLeaderLines val="1"/>
        </c:dLbls>
        <c:firstSliceAng val="0"/>
        <c:holeSize val="50"/>
      </c:doughnutChart>
    </c:plotArea>
    <c:plotVisOnly val="1"/>
    <c:dispBlanksAs val="gap"/>
    <c:showDLblsOverMax val="0"/>
  </c:chart>
  <c:txPr>
    <a:bodyPr/>
    <a:lstStyle/>
    <a:p>
      <a:pPr>
        <a:defRPr sz="16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Gender of the decision maker (% of BOP mobile owners), 2008</a:t>
            </a:r>
          </a:p>
        </c:rich>
      </c:tx>
      <c:layout/>
      <c:overlay val="0"/>
    </c:title>
    <c:autoTitleDeleted val="0"/>
    <c:plotArea>
      <c:layout/>
      <c:barChart>
        <c:barDir val="col"/>
        <c:grouping val="percentStacked"/>
        <c:varyColors val="0"/>
        <c:ser>
          <c:idx val="0"/>
          <c:order val="0"/>
          <c:tx>
            <c:strRef>
              <c:f>Sheet1!$A$48</c:f>
              <c:strCache>
                <c:ptCount val="1"/>
                <c:pt idx="0">
                  <c:v>Decision maker male</c:v>
                </c:pt>
              </c:strCache>
            </c:strRef>
          </c:tx>
          <c:spPr>
            <a:solidFill>
              <a:schemeClr val="accent2"/>
            </a:solidFill>
          </c:spPr>
          <c:invertIfNegative val="0"/>
          <c:cat>
            <c:multiLvlStrRef>
              <c:f>Sheet1!$B$46:$M$47</c:f>
              <c:multiLvlStrCache>
                <c:ptCount val="12"/>
                <c:lvl>
                  <c:pt idx="0">
                    <c:v>Male</c:v>
                  </c:pt>
                  <c:pt idx="1">
                    <c:v>Female</c:v>
                  </c:pt>
                  <c:pt idx="2">
                    <c:v>Male</c:v>
                  </c:pt>
                  <c:pt idx="3">
                    <c:v>Female</c:v>
                  </c:pt>
                  <c:pt idx="4">
                    <c:v>Male</c:v>
                  </c:pt>
                  <c:pt idx="5">
                    <c:v>Female</c:v>
                  </c:pt>
                  <c:pt idx="6">
                    <c:v>Male</c:v>
                  </c:pt>
                  <c:pt idx="7">
                    <c:v>Female</c:v>
                  </c:pt>
                  <c:pt idx="8">
                    <c:v>Male</c:v>
                  </c:pt>
                  <c:pt idx="9">
                    <c:v>Female</c:v>
                  </c:pt>
                  <c:pt idx="10">
                    <c:v>Male</c:v>
                  </c:pt>
                  <c:pt idx="11">
                    <c:v>Female</c:v>
                  </c:pt>
                </c:lvl>
                <c:lvl>
                  <c:pt idx="0">
                    <c:v>Bangladesh</c:v>
                  </c:pt>
                  <c:pt idx="2">
                    <c:v>Pakistan</c:v>
                  </c:pt>
                  <c:pt idx="4">
                    <c:v>India</c:v>
                  </c:pt>
                  <c:pt idx="6">
                    <c:v>Sri Lanka</c:v>
                  </c:pt>
                  <c:pt idx="8">
                    <c:v>Philippines</c:v>
                  </c:pt>
                  <c:pt idx="10">
                    <c:v>Thailand</c:v>
                  </c:pt>
                </c:lvl>
              </c:multiLvlStrCache>
            </c:multiLvlStrRef>
          </c:cat>
          <c:val>
            <c:numRef>
              <c:f>Sheet1!$B$48:$M$48</c:f>
              <c:numCache>
                <c:formatCode>0</c:formatCode>
                <c:ptCount val="12"/>
                <c:pt idx="0">
                  <c:v>99.0806199700646</c:v>
                </c:pt>
                <c:pt idx="1">
                  <c:v>17.89194907455922</c:v>
                </c:pt>
                <c:pt idx="2">
                  <c:v>100.0</c:v>
                </c:pt>
                <c:pt idx="3">
                  <c:v>35.091755912239</c:v>
                </c:pt>
                <c:pt idx="4">
                  <c:v>98.52664377662087</c:v>
                </c:pt>
                <c:pt idx="5">
                  <c:v>50.15534077182013</c:v>
                </c:pt>
                <c:pt idx="6">
                  <c:v>94.22866893043356</c:v>
                </c:pt>
                <c:pt idx="7">
                  <c:v>38.97263223746817</c:v>
                </c:pt>
                <c:pt idx="8">
                  <c:v>94.21860829868821</c:v>
                </c:pt>
                <c:pt idx="9">
                  <c:v>10.89746026596401</c:v>
                </c:pt>
                <c:pt idx="10">
                  <c:v>77.15496752826114</c:v>
                </c:pt>
                <c:pt idx="11">
                  <c:v>10.15455310180051</c:v>
                </c:pt>
              </c:numCache>
            </c:numRef>
          </c:val>
        </c:ser>
        <c:ser>
          <c:idx val="1"/>
          <c:order val="1"/>
          <c:tx>
            <c:strRef>
              <c:f>Sheet1!$A$49</c:f>
              <c:strCache>
                <c:ptCount val="1"/>
                <c:pt idx="0">
                  <c:v>Decision maker female</c:v>
                </c:pt>
              </c:strCache>
            </c:strRef>
          </c:tx>
          <c:spPr>
            <a:solidFill>
              <a:srgbClr val="C00000"/>
            </a:solidFill>
          </c:spPr>
          <c:invertIfNegative val="0"/>
          <c:cat>
            <c:multiLvlStrRef>
              <c:f>Sheet1!$B$46:$M$47</c:f>
              <c:multiLvlStrCache>
                <c:ptCount val="12"/>
                <c:lvl>
                  <c:pt idx="0">
                    <c:v>Male</c:v>
                  </c:pt>
                  <c:pt idx="1">
                    <c:v>Female</c:v>
                  </c:pt>
                  <c:pt idx="2">
                    <c:v>Male</c:v>
                  </c:pt>
                  <c:pt idx="3">
                    <c:v>Female</c:v>
                  </c:pt>
                  <c:pt idx="4">
                    <c:v>Male</c:v>
                  </c:pt>
                  <c:pt idx="5">
                    <c:v>Female</c:v>
                  </c:pt>
                  <c:pt idx="6">
                    <c:v>Male</c:v>
                  </c:pt>
                  <c:pt idx="7">
                    <c:v>Female</c:v>
                  </c:pt>
                  <c:pt idx="8">
                    <c:v>Male</c:v>
                  </c:pt>
                  <c:pt idx="9">
                    <c:v>Female</c:v>
                  </c:pt>
                  <c:pt idx="10">
                    <c:v>Male</c:v>
                  </c:pt>
                  <c:pt idx="11">
                    <c:v>Female</c:v>
                  </c:pt>
                </c:lvl>
                <c:lvl>
                  <c:pt idx="0">
                    <c:v>Bangladesh</c:v>
                  </c:pt>
                  <c:pt idx="2">
                    <c:v>Pakistan</c:v>
                  </c:pt>
                  <c:pt idx="4">
                    <c:v>India</c:v>
                  </c:pt>
                  <c:pt idx="6">
                    <c:v>Sri Lanka</c:v>
                  </c:pt>
                  <c:pt idx="8">
                    <c:v>Philippines</c:v>
                  </c:pt>
                  <c:pt idx="10">
                    <c:v>Thailand</c:v>
                  </c:pt>
                </c:lvl>
              </c:multiLvlStrCache>
            </c:multiLvlStrRef>
          </c:cat>
          <c:val>
            <c:numRef>
              <c:f>Sheet1!$B$49:$M$49</c:f>
              <c:numCache>
                <c:formatCode>0</c:formatCode>
                <c:ptCount val="12"/>
                <c:pt idx="0">
                  <c:v>0.919380029934986</c:v>
                </c:pt>
                <c:pt idx="1">
                  <c:v>79.76014546058167</c:v>
                </c:pt>
                <c:pt idx="3">
                  <c:v>64.9082440877612</c:v>
                </c:pt>
                <c:pt idx="4">
                  <c:v>0.634224660024972</c:v>
                </c:pt>
                <c:pt idx="5">
                  <c:v>49.83571615064844</c:v>
                </c:pt>
                <c:pt idx="6">
                  <c:v>5.71044659128451</c:v>
                </c:pt>
                <c:pt idx="7">
                  <c:v>61.02736776253177</c:v>
                </c:pt>
                <c:pt idx="8">
                  <c:v>5.443924229929806</c:v>
                </c:pt>
                <c:pt idx="9">
                  <c:v>89.10253973403564</c:v>
                </c:pt>
                <c:pt idx="10">
                  <c:v>22.84503247173878</c:v>
                </c:pt>
                <c:pt idx="11">
                  <c:v>89.84544689819904</c:v>
                </c:pt>
              </c:numCache>
            </c:numRef>
          </c:val>
        </c:ser>
        <c:ser>
          <c:idx val="2"/>
          <c:order val="2"/>
          <c:tx>
            <c:strRef>
              <c:f>Sheet1!$A$50</c:f>
              <c:strCache>
                <c:ptCount val="1"/>
                <c:pt idx="0">
                  <c:v>Don't know</c:v>
                </c:pt>
              </c:strCache>
            </c:strRef>
          </c:tx>
          <c:spPr>
            <a:solidFill>
              <a:schemeClr val="bg1">
                <a:lumMod val="95000"/>
              </a:schemeClr>
            </a:solidFill>
          </c:spPr>
          <c:invertIfNegative val="0"/>
          <c:cat>
            <c:multiLvlStrRef>
              <c:f>Sheet1!$B$46:$M$47</c:f>
              <c:multiLvlStrCache>
                <c:ptCount val="12"/>
                <c:lvl>
                  <c:pt idx="0">
                    <c:v>Male</c:v>
                  </c:pt>
                  <c:pt idx="1">
                    <c:v>Female</c:v>
                  </c:pt>
                  <c:pt idx="2">
                    <c:v>Male</c:v>
                  </c:pt>
                  <c:pt idx="3">
                    <c:v>Female</c:v>
                  </c:pt>
                  <c:pt idx="4">
                    <c:v>Male</c:v>
                  </c:pt>
                  <c:pt idx="5">
                    <c:v>Female</c:v>
                  </c:pt>
                  <c:pt idx="6">
                    <c:v>Male</c:v>
                  </c:pt>
                  <c:pt idx="7">
                    <c:v>Female</c:v>
                  </c:pt>
                  <c:pt idx="8">
                    <c:v>Male</c:v>
                  </c:pt>
                  <c:pt idx="9">
                    <c:v>Female</c:v>
                  </c:pt>
                  <c:pt idx="10">
                    <c:v>Male</c:v>
                  </c:pt>
                  <c:pt idx="11">
                    <c:v>Female</c:v>
                  </c:pt>
                </c:lvl>
                <c:lvl>
                  <c:pt idx="0">
                    <c:v>Bangladesh</c:v>
                  </c:pt>
                  <c:pt idx="2">
                    <c:v>Pakistan</c:v>
                  </c:pt>
                  <c:pt idx="4">
                    <c:v>India</c:v>
                  </c:pt>
                  <c:pt idx="6">
                    <c:v>Sri Lanka</c:v>
                  </c:pt>
                  <c:pt idx="8">
                    <c:v>Philippines</c:v>
                  </c:pt>
                  <c:pt idx="10">
                    <c:v>Thailand</c:v>
                  </c:pt>
                </c:lvl>
              </c:multiLvlStrCache>
            </c:multiLvlStrRef>
          </c:cat>
          <c:val>
            <c:numRef>
              <c:f>Sheet1!$B$50:$M$50</c:f>
              <c:numCache>
                <c:formatCode>0</c:formatCode>
                <c:ptCount val="12"/>
                <c:pt idx="1">
                  <c:v>2.347905464859403</c:v>
                </c:pt>
                <c:pt idx="4">
                  <c:v>0.839131563353667</c:v>
                </c:pt>
              </c:numCache>
            </c:numRef>
          </c:val>
        </c:ser>
        <c:dLbls>
          <c:showLegendKey val="0"/>
          <c:showVal val="1"/>
          <c:showCatName val="0"/>
          <c:showSerName val="0"/>
          <c:showPercent val="0"/>
          <c:showBubbleSize val="0"/>
        </c:dLbls>
        <c:gapWidth val="95"/>
        <c:overlap val="100"/>
        <c:axId val="-2136355192"/>
        <c:axId val="-2136365640"/>
      </c:barChart>
      <c:catAx>
        <c:axId val="-2136355192"/>
        <c:scaling>
          <c:orientation val="minMax"/>
        </c:scaling>
        <c:delete val="0"/>
        <c:axPos val="b"/>
        <c:majorTickMark val="none"/>
        <c:minorTickMark val="none"/>
        <c:tickLblPos val="nextTo"/>
        <c:crossAx val="-2136365640"/>
        <c:crosses val="autoZero"/>
        <c:auto val="1"/>
        <c:lblAlgn val="ctr"/>
        <c:lblOffset val="100"/>
        <c:noMultiLvlLbl val="0"/>
      </c:catAx>
      <c:valAx>
        <c:axId val="-2136365640"/>
        <c:scaling>
          <c:orientation val="minMax"/>
        </c:scaling>
        <c:delete val="1"/>
        <c:axPos val="l"/>
        <c:numFmt formatCode="0%" sourceLinked="1"/>
        <c:majorTickMark val="out"/>
        <c:minorTickMark val="none"/>
        <c:tickLblPos val="none"/>
        <c:crossAx val="-2136355192"/>
        <c:crosses val="autoZero"/>
        <c:crossBetween val="between"/>
      </c:valAx>
    </c:plotArea>
    <c:legend>
      <c:legendPos val="t"/>
      <c:layout/>
      <c:overlay val="0"/>
    </c:legend>
    <c:plotVisOnly val="1"/>
    <c:dispBlanksAs val="gap"/>
    <c:showDLblsOverMax val="0"/>
  </c:chart>
  <c:spPr>
    <a:solidFill>
      <a:srgbClr val="FFFFFF"/>
    </a:solidFill>
    <a:ln>
      <a:noFill/>
    </a:ln>
  </c:spPr>
  <c:txPr>
    <a:bodyPr/>
    <a:lstStyle/>
    <a:p>
      <a:pPr>
        <a:defRPr sz="1200"/>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lgn="l">
              <a:defRPr sz="1600">
                <a:latin typeface="Avenir Book"/>
                <a:cs typeface="Avenir Book"/>
              </a:defRPr>
            </a:pPr>
            <a:r>
              <a:rPr lang="en-US" sz="1600" dirty="0" smtClean="0">
                <a:latin typeface="Avenir Book"/>
                <a:cs typeface="Avenir Book"/>
              </a:rPr>
              <a:t>Main reason</a:t>
            </a:r>
            <a:r>
              <a:rPr lang="en-US" sz="1600" baseline="0" dirty="0" smtClean="0">
                <a:latin typeface="Avenir Book"/>
                <a:cs typeface="Avenir Book"/>
              </a:rPr>
              <a:t> for not owning a mobile </a:t>
            </a:r>
          </a:p>
          <a:p>
            <a:pPr algn="l">
              <a:defRPr sz="1600">
                <a:latin typeface="Avenir Book"/>
                <a:cs typeface="Avenir Book"/>
              </a:defRPr>
            </a:pPr>
            <a:r>
              <a:rPr lang="en-US" sz="1200" baseline="0" dirty="0" smtClean="0">
                <a:latin typeface="Avenir Book"/>
                <a:cs typeface="Avenir Book"/>
              </a:rPr>
              <a:t>% of non-owners</a:t>
            </a:r>
            <a:endParaRPr lang="en-US" sz="1200" dirty="0">
              <a:latin typeface="Avenir Book"/>
              <a:cs typeface="Avenir Book"/>
            </a:endParaRPr>
          </a:p>
        </c:rich>
      </c:tx>
      <c:layout>
        <c:manualLayout>
          <c:xMode val="edge"/>
          <c:yMode val="edge"/>
          <c:x val="0.0178403109447385"/>
          <c:y val="0.0301422222386309"/>
        </c:manualLayout>
      </c:layout>
      <c:overlay val="0"/>
    </c:title>
    <c:autoTitleDeleted val="0"/>
    <c:plotArea>
      <c:layout/>
      <c:barChart>
        <c:barDir val="col"/>
        <c:grouping val="percentStacked"/>
        <c:varyColors val="0"/>
        <c:ser>
          <c:idx val="0"/>
          <c:order val="0"/>
          <c:tx>
            <c:strRef>
              <c:f>Sheet3!$B$64</c:f>
              <c:strCache>
                <c:ptCount val="1"/>
                <c:pt idx="0">
                  <c:v>Can't afford it (handset or SIM)</c:v>
                </c:pt>
              </c:strCache>
            </c:strRef>
          </c:tx>
          <c:invertIfNegative val="0"/>
          <c:dLbls>
            <c:txPr>
              <a:bodyPr/>
              <a:lstStyle/>
              <a:p>
                <a:pPr>
                  <a:defRPr>
                    <a:solidFill>
                      <a:srgbClr val="FFFFFF"/>
                    </a:solidFill>
                  </a:defRPr>
                </a:pPr>
                <a:endParaRPr lang="en-US"/>
              </a:p>
            </c:txPr>
            <c:showLegendKey val="0"/>
            <c:showVal val="1"/>
            <c:showCatName val="0"/>
            <c:showSerName val="0"/>
            <c:showPercent val="0"/>
            <c:showBubbleSize val="0"/>
            <c:showLeaderLines val="0"/>
          </c:dLbls>
          <c:cat>
            <c:multiLvlStrRef>
              <c:f>Sheet3!$C$62:$H$63</c:f>
              <c:multiLvlStrCache>
                <c:ptCount val="6"/>
                <c:lvl>
                  <c:pt idx="0">
                    <c:v>Male</c:v>
                  </c:pt>
                  <c:pt idx="1">
                    <c:v>Female</c:v>
                  </c:pt>
                  <c:pt idx="2">
                    <c:v>Total</c:v>
                  </c:pt>
                  <c:pt idx="3">
                    <c:v>Male</c:v>
                  </c:pt>
                  <c:pt idx="4">
                    <c:v>Female</c:v>
                  </c:pt>
                  <c:pt idx="5">
                    <c:v>Total</c:v>
                  </c:pt>
                </c:lvl>
                <c:lvl>
                  <c:pt idx="0">
                    <c:v>No handset in the household</c:v>
                  </c:pt>
                  <c:pt idx="3">
                    <c:v>At least one other handset in the household</c:v>
                  </c:pt>
                </c:lvl>
              </c:multiLvlStrCache>
            </c:multiLvlStrRef>
          </c:cat>
          <c:val>
            <c:numRef>
              <c:f>Sheet3!$C$64:$H$64</c:f>
              <c:numCache>
                <c:formatCode>0%</c:formatCode>
                <c:ptCount val="6"/>
                <c:pt idx="0">
                  <c:v>0.541</c:v>
                </c:pt>
                <c:pt idx="1">
                  <c:v>0.563</c:v>
                </c:pt>
                <c:pt idx="2">
                  <c:v>0.553</c:v>
                </c:pt>
                <c:pt idx="3">
                  <c:v>0.298</c:v>
                </c:pt>
                <c:pt idx="4">
                  <c:v>0.26</c:v>
                </c:pt>
                <c:pt idx="5">
                  <c:v>0.273</c:v>
                </c:pt>
              </c:numCache>
            </c:numRef>
          </c:val>
        </c:ser>
        <c:ser>
          <c:idx val="1"/>
          <c:order val="1"/>
          <c:tx>
            <c:strRef>
              <c:f>Sheet3!$B$65</c:f>
              <c:strCache>
                <c:ptCount val="1"/>
                <c:pt idx="0">
                  <c:v>Don't need it</c:v>
                </c:pt>
              </c:strCache>
            </c:strRef>
          </c:tx>
          <c:invertIfNegative val="0"/>
          <c:dLbls>
            <c:txPr>
              <a:bodyPr/>
              <a:lstStyle/>
              <a:p>
                <a:pPr>
                  <a:defRPr>
                    <a:solidFill>
                      <a:srgbClr val="FFFFFF"/>
                    </a:solidFill>
                  </a:defRPr>
                </a:pPr>
                <a:endParaRPr lang="en-US"/>
              </a:p>
            </c:txPr>
            <c:showLegendKey val="0"/>
            <c:showVal val="1"/>
            <c:showCatName val="0"/>
            <c:showSerName val="0"/>
            <c:showPercent val="0"/>
            <c:showBubbleSize val="0"/>
            <c:showLeaderLines val="0"/>
          </c:dLbls>
          <c:cat>
            <c:multiLvlStrRef>
              <c:f>Sheet3!$C$62:$H$63</c:f>
              <c:multiLvlStrCache>
                <c:ptCount val="6"/>
                <c:lvl>
                  <c:pt idx="0">
                    <c:v>Male</c:v>
                  </c:pt>
                  <c:pt idx="1">
                    <c:v>Female</c:v>
                  </c:pt>
                  <c:pt idx="2">
                    <c:v>Total</c:v>
                  </c:pt>
                  <c:pt idx="3">
                    <c:v>Male</c:v>
                  </c:pt>
                  <c:pt idx="4">
                    <c:v>Female</c:v>
                  </c:pt>
                  <c:pt idx="5">
                    <c:v>Total</c:v>
                  </c:pt>
                </c:lvl>
                <c:lvl>
                  <c:pt idx="0">
                    <c:v>No handset in the household</c:v>
                  </c:pt>
                  <c:pt idx="3">
                    <c:v>At least one other handset in the household</c:v>
                  </c:pt>
                </c:lvl>
              </c:multiLvlStrCache>
            </c:multiLvlStrRef>
          </c:cat>
          <c:val>
            <c:numRef>
              <c:f>Sheet3!$C$65:$H$65</c:f>
              <c:numCache>
                <c:formatCode>0%</c:formatCode>
                <c:ptCount val="6"/>
                <c:pt idx="0">
                  <c:v>0.189</c:v>
                </c:pt>
                <c:pt idx="1">
                  <c:v>0.193</c:v>
                </c:pt>
                <c:pt idx="2">
                  <c:v>0.191</c:v>
                </c:pt>
                <c:pt idx="3">
                  <c:v>0.337</c:v>
                </c:pt>
                <c:pt idx="4">
                  <c:v>0.46</c:v>
                </c:pt>
                <c:pt idx="5">
                  <c:v>0.419</c:v>
                </c:pt>
              </c:numCache>
            </c:numRef>
          </c:val>
        </c:ser>
        <c:ser>
          <c:idx val="2"/>
          <c:order val="2"/>
          <c:tx>
            <c:strRef>
              <c:f>Sheet3!$B$66</c:f>
              <c:strCache>
                <c:ptCount val="1"/>
                <c:pt idx="0">
                  <c:v>Other</c:v>
                </c:pt>
              </c:strCache>
            </c:strRef>
          </c:tx>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multiLvlStrRef>
              <c:f>Sheet3!$C$62:$H$63</c:f>
              <c:multiLvlStrCache>
                <c:ptCount val="6"/>
                <c:lvl>
                  <c:pt idx="0">
                    <c:v>Male</c:v>
                  </c:pt>
                  <c:pt idx="1">
                    <c:v>Female</c:v>
                  </c:pt>
                  <c:pt idx="2">
                    <c:v>Total</c:v>
                  </c:pt>
                  <c:pt idx="3">
                    <c:v>Male</c:v>
                  </c:pt>
                  <c:pt idx="4">
                    <c:v>Female</c:v>
                  </c:pt>
                  <c:pt idx="5">
                    <c:v>Total</c:v>
                  </c:pt>
                </c:lvl>
                <c:lvl>
                  <c:pt idx="0">
                    <c:v>No handset in the household</c:v>
                  </c:pt>
                  <c:pt idx="3">
                    <c:v>At least one other handset in the household</c:v>
                  </c:pt>
                </c:lvl>
              </c:multiLvlStrCache>
            </c:multiLvlStrRef>
          </c:cat>
          <c:val>
            <c:numRef>
              <c:f>Sheet3!$C$66:$H$66</c:f>
              <c:numCache>
                <c:formatCode>0%</c:formatCode>
                <c:ptCount val="6"/>
                <c:pt idx="0">
                  <c:v>0.271</c:v>
                </c:pt>
                <c:pt idx="1">
                  <c:v>0.244</c:v>
                </c:pt>
                <c:pt idx="2">
                  <c:v>0.256</c:v>
                </c:pt>
                <c:pt idx="3">
                  <c:v>0.365</c:v>
                </c:pt>
                <c:pt idx="4">
                  <c:v>0.28</c:v>
                </c:pt>
                <c:pt idx="5">
                  <c:v>0.308</c:v>
                </c:pt>
              </c:numCache>
            </c:numRef>
          </c:val>
        </c:ser>
        <c:dLbls>
          <c:showLegendKey val="0"/>
          <c:showVal val="1"/>
          <c:showCatName val="0"/>
          <c:showSerName val="0"/>
          <c:showPercent val="0"/>
          <c:showBubbleSize val="0"/>
        </c:dLbls>
        <c:gapWidth val="95"/>
        <c:overlap val="100"/>
        <c:axId val="-2136805976"/>
        <c:axId val="-2136818904"/>
      </c:barChart>
      <c:catAx>
        <c:axId val="-2136805976"/>
        <c:scaling>
          <c:orientation val="minMax"/>
        </c:scaling>
        <c:delete val="0"/>
        <c:axPos val="b"/>
        <c:majorTickMark val="none"/>
        <c:minorTickMark val="none"/>
        <c:tickLblPos val="nextTo"/>
        <c:txPr>
          <a:bodyPr/>
          <a:lstStyle/>
          <a:p>
            <a:pPr>
              <a:defRPr sz="1600"/>
            </a:pPr>
            <a:endParaRPr lang="en-US"/>
          </a:p>
        </c:txPr>
        <c:crossAx val="-2136818904"/>
        <c:crosses val="autoZero"/>
        <c:auto val="1"/>
        <c:lblAlgn val="ctr"/>
        <c:lblOffset val="100"/>
        <c:noMultiLvlLbl val="0"/>
      </c:catAx>
      <c:valAx>
        <c:axId val="-2136818904"/>
        <c:scaling>
          <c:orientation val="minMax"/>
        </c:scaling>
        <c:delete val="1"/>
        <c:axPos val="l"/>
        <c:numFmt formatCode="0%" sourceLinked="1"/>
        <c:majorTickMark val="out"/>
        <c:minorTickMark val="none"/>
        <c:tickLblPos val="nextTo"/>
        <c:crossAx val="-2136805976"/>
        <c:crosses val="autoZero"/>
        <c:crossBetween val="between"/>
      </c:valAx>
    </c:plotArea>
    <c:legend>
      <c:legendPos val="t"/>
      <c:layout/>
      <c:overlay val="0"/>
    </c:legend>
    <c:plotVisOnly val="1"/>
    <c:dispBlanksAs val="gap"/>
    <c:showDLblsOverMax val="0"/>
  </c:chart>
  <c:txPr>
    <a:bodyPr/>
    <a:lstStyle/>
    <a:p>
      <a:pPr>
        <a:defRPr sz="12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a:lstStyle/>
          <a:p>
            <a:pPr>
              <a:defRPr/>
            </a:pPr>
            <a:r>
              <a:rPr lang="en-US" dirty="0"/>
              <a:t>Primary reason for not owning a phone (% of BOP non-owner teleusers)</a:t>
            </a:r>
          </a:p>
        </c:rich>
      </c:tx>
      <c:layout/>
      <c:overlay val="0"/>
    </c:title>
    <c:autoTitleDeleted val="0"/>
    <c:plotArea>
      <c:layout/>
      <c:barChart>
        <c:barDir val="col"/>
        <c:grouping val="percentStacked"/>
        <c:varyColors val="0"/>
        <c:ser>
          <c:idx val="0"/>
          <c:order val="0"/>
          <c:tx>
            <c:strRef>
              <c:f>Gender!$C$938</c:f>
              <c:strCache>
                <c:ptCount val="1"/>
                <c:pt idx="0">
                  <c:v>Affordability</c:v>
                </c:pt>
              </c:strCache>
            </c:strRef>
          </c:tx>
          <c:invertIfNegative val="0"/>
          <c:cat>
            <c:multiLvlStrRef>
              <c:f>Gender!$D$936:$M$937</c:f>
              <c:multiLvlStrCache>
                <c:ptCount val="10"/>
                <c:lvl>
                  <c:pt idx="0">
                    <c:v>Male</c:v>
                  </c:pt>
                  <c:pt idx="1">
                    <c:v>Female</c:v>
                  </c:pt>
                  <c:pt idx="2">
                    <c:v>Male</c:v>
                  </c:pt>
                  <c:pt idx="3">
                    <c:v>Female</c:v>
                  </c:pt>
                  <c:pt idx="4">
                    <c:v>Male</c:v>
                  </c:pt>
                  <c:pt idx="5">
                    <c:v>Female</c:v>
                  </c:pt>
                  <c:pt idx="6">
                    <c:v>Male</c:v>
                  </c:pt>
                  <c:pt idx="7">
                    <c:v>Female</c:v>
                  </c:pt>
                  <c:pt idx="8">
                    <c:v>Male</c:v>
                  </c:pt>
                  <c:pt idx="9">
                    <c:v>Female</c:v>
                  </c:pt>
                </c:lvl>
                <c:lvl>
                  <c:pt idx="0">
                    <c:v>Bangladesh</c:v>
                  </c:pt>
                  <c:pt idx="2">
                    <c:v>Pakistan</c:v>
                  </c:pt>
                  <c:pt idx="4">
                    <c:v>India</c:v>
                  </c:pt>
                  <c:pt idx="6">
                    <c:v>Sri Lanka</c:v>
                  </c:pt>
                  <c:pt idx="8">
                    <c:v>Thailand</c:v>
                  </c:pt>
                </c:lvl>
              </c:multiLvlStrCache>
            </c:multiLvlStrRef>
          </c:cat>
          <c:val>
            <c:numRef>
              <c:f>Gender!$D$938:$M$938</c:f>
              <c:numCache>
                <c:formatCode>0%</c:formatCode>
                <c:ptCount val="10"/>
                <c:pt idx="0">
                  <c:v>0.624626010284417</c:v>
                </c:pt>
                <c:pt idx="1">
                  <c:v>0.447847004992814</c:v>
                </c:pt>
                <c:pt idx="2">
                  <c:v>0.715807637768355</c:v>
                </c:pt>
                <c:pt idx="3">
                  <c:v>0.571375064398954</c:v>
                </c:pt>
                <c:pt idx="4">
                  <c:v>0.658669633513914</c:v>
                </c:pt>
                <c:pt idx="5">
                  <c:v>0.519034571072157</c:v>
                </c:pt>
                <c:pt idx="6">
                  <c:v>0.30609594009977</c:v>
                </c:pt>
                <c:pt idx="7">
                  <c:v>0.434396234785359</c:v>
                </c:pt>
                <c:pt idx="8">
                  <c:v>0.041855553930302</c:v>
                </c:pt>
                <c:pt idx="9">
                  <c:v>0.2374610730505</c:v>
                </c:pt>
              </c:numCache>
            </c:numRef>
          </c:val>
        </c:ser>
        <c:ser>
          <c:idx val="1"/>
          <c:order val="1"/>
          <c:tx>
            <c:strRef>
              <c:f>Gender!$C$939</c:f>
              <c:strCache>
                <c:ptCount val="1"/>
                <c:pt idx="0">
                  <c:v>Don't see a need for it</c:v>
                </c:pt>
              </c:strCache>
            </c:strRef>
          </c:tx>
          <c:spPr>
            <a:solidFill>
              <a:srgbClr val="CB0000"/>
            </a:solidFill>
          </c:spPr>
          <c:invertIfNegative val="0"/>
          <c:cat>
            <c:multiLvlStrRef>
              <c:f>Gender!$D$936:$M$937</c:f>
              <c:multiLvlStrCache>
                <c:ptCount val="10"/>
                <c:lvl>
                  <c:pt idx="0">
                    <c:v>Male</c:v>
                  </c:pt>
                  <c:pt idx="1">
                    <c:v>Female</c:v>
                  </c:pt>
                  <c:pt idx="2">
                    <c:v>Male</c:v>
                  </c:pt>
                  <c:pt idx="3">
                    <c:v>Female</c:v>
                  </c:pt>
                  <c:pt idx="4">
                    <c:v>Male</c:v>
                  </c:pt>
                  <c:pt idx="5">
                    <c:v>Female</c:v>
                  </c:pt>
                  <c:pt idx="6">
                    <c:v>Male</c:v>
                  </c:pt>
                  <c:pt idx="7">
                    <c:v>Female</c:v>
                  </c:pt>
                  <c:pt idx="8">
                    <c:v>Male</c:v>
                  </c:pt>
                  <c:pt idx="9">
                    <c:v>Female</c:v>
                  </c:pt>
                </c:lvl>
                <c:lvl>
                  <c:pt idx="0">
                    <c:v>Bangladesh</c:v>
                  </c:pt>
                  <c:pt idx="2">
                    <c:v>Pakistan</c:v>
                  </c:pt>
                  <c:pt idx="4">
                    <c:v>India</c:v>
                  </c:pt>
                  <c:pt idx="6">
                    <c:v>Sri Lanka</c:v>
                  </c:pt>
                  <c:pt idx="8">
                    <c:v>Thailand</c:v>
                  </c:pt>
                </c:lvl>
              </c:multiLvlStrCache>
            </c:multiLvlStrRef>
          </c:cat>
          <c:val>
            <c:numRef>
              <c:f>Gender!$D$939:$M$939</c:f>
              <c:numCache>
                <c:formatCode>0%</c:formatCode>
                <c:ptCount val="10"/>
                <c:pt idx="0">
                  <c:v>0.368714560451403</c:v>
                </c:pt>
                <c:pt idx="1">
                  <c:v>0.514102636297634</c:v>
                </c:pt>
                <c:pt idx="2">
                  <c:v>0.232965521043389</c:v>
                </c:pt>
                <c:pt idx="3">
                  <c:v>0.241961827105169</c:v>
                </c:pt>
                <c:pt idx="4">
                  <c:v>0.30161148652981</c:v>
                </c:pt>
                <c:pt idx="5">
                  <c:v>0.43761324143872</c:v>
                </c:pt>
                <c:pt idx="6">
                  <c:v>0.69390405990023</c:v>
                </c:pt>
                <c:pt idx="7">
                  <c:v>0.516635421195006</c:v>
                </c:pt>
                <c:pt idx="8">
                  <c:v>0.958144446069699</c:v>
                </c:pt>
                <c:pt idx="9">
                  <c:v>0.742326549382067</c:v>
                </c:pt>
              </c:numCache>
            </c:numRef>
          </c:val>
        </c:ser>
        <c:ser>
          <c:idx val="2"/>
          <c:order val="2"/>
          <c:tx>
            <c:strRef>
              <c:f>Gender!$C$940</c:f>
              <c:strCache>
                <c:ptCount val="1"/>
                <c:pt idx="0">
                  <c:v>Restrictions from other people</c:v>
                </c:pt>
              </c:strCache>
            </c:strRef>
          </c:tx>
          <c:invertIfNegative val="0"/>
          <c:cat>
            <c:multiLvlStrRef>
              <c:f>Gender!$D$936:$M$937</c:f>
              <c:multiLvlStrCache>
                <c:ptCount val="10"/>
                <c:lvl>
                  <c:pt idx="0">
                    <c:v>Male</c:v>
                  </c:pt>
                  <c:pt idx="1">
                    <c:v>Female</c:v>
                  </c:pt>
                  <c:pt idx="2">
                    <c:v>Male</c:v>
                  </c:pt>
                  <c:pt idx="3">
                    <c:v>Female</c:v>
                  </c:pt>
                  <c:pt idx="4">
                    <c:v>Male</c:v>
                  </c:pt>
                  <c:pt idx="5">
                    <c:v>Female</c:v>
                  </c:pt>
                  <c:pt idx="6">
                    <c:v>Male</c:v>
                  </c:pt>
                  <c:pt idx="7">
                    <c:v>Female</c:v>
                  </c:pt>
                  <c:pt idx="8">
                    <c:v>Male</c:v>
                  </c:pt>
                  <c:pt idx="9">
                    <c:v>Female</c:v>
                  </c:pt>
                </c:lvl>
                <c:lvl>
                  <c:pt idx="0">
                    <c:v>Bangladesh</c:v>
                  </c:pt>
                  <c:pt idx="2">
                    <c:v>Pakistan</c:v>
                  </c:pt>
                  <c:pt idx="4">
                    <c:v>India</c:v>
                  </c:pt>
                  <c:pt idx="6">
                    <c:v>Sri Lanka</c:v>
                  </c:pt>
                  <c:pt idx="8">
                    <c:v>Thailand</c:v>
                  </c:pt>
                </c:lvl>
              </c:multiLvlStrCache>
            </c:multiLvlStrRef>
          </c:cat>
          <c:val>
            <c:numRef>
              <c:f>Gender!$D$940:$M$940</c:f>
              <c:numCache>
                <c:formatCode>0%</c:formatCode>
                <c:ptCount val="10"/>
                <c:pt idx="0">
                  <c:v>0.0062979446883182</c:v>
                </c:pt>
                <c:pt idx="1">
                  <c:v>0.036366388483516</c:v>
                </c:pt>
                <c:pt idx="2">
                  <c:v>0.0512268411882561</c:v>
                </c:pt>
                <c:pt idx="3">
                  <c:v>0.182369840785435</c:v>
                </c:pt>
                <c:pt idx="4">
                  <c:v>0.0044442999253029</c:v>
                </c:pt>
                <c:pt idx="5">
                  <c:v>0.00790324518608285</c:v>
                </c:pt>
                <c:pt idx="6">
                  <c:v>0.0</c:v>
                </c:pt>
                <c:pt idx="7">
                  <c:v>0.0489683440196361</c:v>
                </c:pt>
                <c:pt idx="8">
                  <c:v>0.0</c:v>
                </c:pt>
                <c:pt idx="9">
                  <c:v>0.0202123775674332</c:v>
                </c:pt>
              </c:numCache>
            </c:numRef>
          </c:val>
        </c:ser>
        <c:ser>
          <c:idx val="3"/>
          <c:order val="3"/>
          <c:tx>
            <c:strRef>
              <c:f>Gender!$C$941</c:f>
              <c:strCache>
                <c:ptCount val="1"/>
                <c:pt idx="0">
                  <c:v>Service not available in my area</c:v>
                </c:pt>
              </c:strCache>
            </c:strRef>
          </c:tx>
          <c:invertIfNegative val="0"/>
          <c:cat>
            <c:multiLvlStrRef>
              <c:f>Gender!$D$936:$M$937</c:f>
              <c:multiLvlStrCache>
                <c:ptCount val="10"/>
                <c:lvl>
                  <c:pt idx="0">
                    <c:v>Male</c:v>
                  </c:pt>
                  <c:pt idx="1">
                    <c:v>Female</c:v>
                  </c:pt>
                  <c:pt idx="2">
                    <c:v>Male</c:v>
                  </c:pt>
                  <c:pt idx="3">
                    <c:v>Female</c:v>
                  </c:pt>
                  <c:pt idx="4">
                    <c:v>Male</c:v>
                  </c:pt>
                  <c:pt idx="5">
                    <c:v>Female</c:v>
                  </c:pt>
                  <c:pt idx="6">
                    <c:v>Male</c:v>
                  </c:pt>
                  <c:pt idx="7">
                    <c:v>Female</c:v>
                  </c:pt>
                  <c:pt idx="8">
                    <c:v>Male</c:v>
                  </c:pt>
                  <c:pt idx="9">
                    <c:v>Female</c:v>
                  </c:pt>
                </c:lvl>
                <c:lvl>
                  <c:pt idx="0">
                    <c:v>Bangladesh</c:v>
                  </c:pt>
                  <c:pt idx="2">
                    <c:v>Pakistan</c:v>
                  </c:pt>
                  <c:pt idx="4">
                    <c:v>India</c:v>
                  </c:pt>
                  <c:pt idx="6">
                    <c:v>Sri Lanka</c:v>
                  </c:pt>
                  <c:pt idx="8">
                    <c:v>Thailand</c:v>
                  </c:pt>
                </c:lvl>
              </c:multiLvlStrCache>
            </c:multiLvlStrRef>
          </c:cat>
          <c:val>
            <c:numRef>
              <c:f>Gender!$D$941:$M$941</c:f>
              <c:numCache>
                <c:formatCode>0%</c:formatCode>
                <c:ptCount val="10"/>
                <c:pt idx="0">
                  <c:v>0.0</c:v>
                </c:pt>
                <c:pt idx="1">
                  <c:v>0.0</c:v>
                </c:pt>
                <c:pt idx="2">
                  <c:v>0.0</c:v>
                </c:pt>
                <c:pt idx="3">
                  <c:v>0.00429326771044209</c:v>
                </c:pt>
                <c:pt idx="4">
                  <c:v>0.0185885287307743</c:v>
                </c:pt>
                <c:pt idx="5">
                  <c:v>0.016773037073923</c:v>
                </c:pt>
                <c:pt idx="6">
                  <c:v>0.0</c:v>
                </c:pt>
                <c:pt idx="7">
                  <c:v>0.0</c:v>
                </c:pt>
                <c:pt idx="8">
                  <c:v>0.0</c:v>
                </c:pt>
                <c:pt idx="9">
                  <c:v>0.0</c:v>
                </c:pt>
              </c:numCache>
            </c:numRef>
          </c:val>
        </c:ser>
        <c:ser>
          <c:idx val="4"/>
          <c:order val="4"/>
          <c:tx>
            <c:strRef>
              <c:f>Gender!$C$942</c:f>
              <c:strCache>
                <c:ptCount val="1"/>
                <c:pt idx="0">
                  <c:v>Other</c:v>
                </c:pt>
              </c:strCache>
            </c:strRef>
          </c:tx>
          <c:invertIfNegative val="0"/>
          <c:cat>
            <c:multiLvlStrRef>
              <c:f>Gender!$D$936:$M$937</c:f>
              <c:multiLvlStrCache>
                <c:ptCount val="10"/>
                <c:lvl>
                  <c:pt idx="0">
                    <c:v>Male</c:v>
                  </c:pt>
                  <c:pt idx="1">
                    <c:v>Female</c:v>
                  </c:pt>
                  <c:pt idx="2">
                    <c:v>Male</c:v>
                  </c:pt>
                  <c:pt idx="3">
                    <c:v>Female</c:v>
                  </c:pt>
                  <c:pt idx="4">
                    <c:v>Male</c:v>
                  </c:pt>
                  <c:pt idx="5">
                    <c:v>Female</c:v>
                  </c:pt>
                  <c:pt idx="6">
                    <c:v>Male</c:v>
                  </c:pt>
                  <c:pt idx="7">
                    <c:v>Female</c:v>
                  </c:pt>
                  <c:pt idx="8">
                    <c:v>Male</c:v>
                  </c:pt>
                  <c:pt idx="9">
                    <c:v>Female</c:v>
                  </c:pt>
                </c:lvl>
                <c:lvl>
                  <c:pt idx="0">
                    <c:v>Bangladesh</c:v>
                  </c:pt>
                  <c:pt idx="2">
                    <c:v>Pakistan</c:v>
                  </c:pt>
                  <c:pt idx="4">
                    <c:v>India</c:v>
                  </c:pt>
                  <c:pt idx="6">
                    <c:v>Sri Lanka</c:v>
                  </c:pt>
                  <c:pt idx="8">
                    <c:v>Thailand</c:v>
                  </c:pt>
                </c:lvl>
              </c:multiLvlStrCache>
            </c:multiLvlStrRef>
          </c:cat>
          <c:val>
            <c:numRef>
              <c:f>Gender!$D$942:$M$942</c:f>
              <c:numCache>
                <c:formatCode>0%</c:formatCode>
                <c:ptCount val="10"/>
                <c:pt idx="0">
                  <c:v>0.000361484575863549</c:v>
                </c:pt>
                <c:pt idx="1">
                  <c:v>0.00168397022603299</c:v>
                </c:pt>
                <c:pt idx="2">
                  <c:v>0.0</c:v>
                </c:pt>
                <c:pt idx="3">
                  <c:v>0.0</c:v>
                </c:pt>
                <c:pt idx="4">
                  <c:v>0.0166860513002006</c:v>
                </c:pt>
                <c:pt idx="5">
                  <c:v>0.0186759052291179</c:v>
                </c:pt>
                <c:pt idx="6">
                  <c:v>0.0</c:v>
                </c:pt>
                <c:pt idx="7">
                  <c:v>0.0</c:v>
                </c:pt>
                <c:pt idx="8">
                  <c:v>0.0</c:v>
                </c:pt>
                <c:pt idx="9">
                  <c:v>0.0</c:v>
                </c:pt>
              </c:numCache>
            </c:numRef>
          </c:val>
        </c:ser>
        <c:dLbls>
          <c:showLegendKey val="0"/>
          <c:showVal val="0"/>
          <c:showCatName val="0"/>
          <c:showSerName val="0"/>
          <c:showPercent val="0"/>
          <c:showBubbleSize val="0"/>
        </c:dLbls>
        <c:gapWidth val="75"/>
        <c:overlap val="100"/>
        <c:axId val="2048713624"/>
        <c:axId val="2048856824"/>
      </c:barChart>
      <c:catAx>
        <c:axId val="2048713624"/>
        <c:scaling>
          <c:orientation val="minMax"/>
        </c:scaling>
        <c:delete val="0"/>
        <c:axPos val="b"/>
        <c:majorTickMark val="none"/>
        <c:minorTickMark val="none"/>
        <c:tickLblPos val="nextTo"/>
        <c:crossAx val="2048856824"/>
        <c:crosses val="autoZero"/>
        <c:auto val="1"/>
        <c:lblAlgn val="ctr"/>
        <c:lblOffset val="100"/>
        <c:noMultiLvlLbl val="0"/>
      </c:catAx>
      <c:valAx>
        <c:axId val="2048856824"/>
        <c:scaling>
          <c:orientation val="minMax"/>
        </c:scaling>
        <c:delete val="0"/>
        <c:axPos val="l"/>
        <c:majorGridlines/>
        <c:numFmt formatCode="0%" sourceLinked="1"/>
        <c:majorTickMark val="none"/>
        <c:minorTickMark val="none"/>
        <c:tickLblPos val="nextTo"/>
        <c:crossAx val="2048713624"/>
        <c:crosses val="autoZero"/>
        <c:crossBetween val="between"/>
      </c:valAx>
    </c:plotArea>
    <c:legend>
      <c:legendPos val="r"/>
      <c:layout/>
      <c:overlay val="0"/>
    </c:legend>
    <c:plotVisOnly val="1"/>
    <c:dispBlanksAs val="gap"/>
    <c:showDLblsOverMax val="0"/>
  </c:chart>
  <c:txPr>
    <a:bodyPr/>
    <a:lstStyle/>
    <a:p>
      <a:pPr>
        <a:defRPr sz="12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95786770818568"/>
          <c:y val="0.181042048529103"/>
          <c:w val="0.608890559094966"/>
          <c:h val="0.624735760835252"/>
        </c:manualLayout>
      </c:layout>
      <c:barChart>
        <c:barDir val="col"/>
        <c:grouping val="stacked"/>
        <c:varyColors val="0"/>
        <c:ser>
          <c:idx val="0"/>
          <c:order val="0"/>
          <c:tx>
            <c:strRef>
              <c:f>Sheet1!$A$2</c:f>
              <c:strCache>
                <c:ptCount val="1"/>
                <c:pt idx="0">
                  <c:v>Social purposes / keeping in touch</c:v>
                </c:pt>
              </c:strCache>
            </c:strRef>
          </c:tx>
          <c:spPr>
            <a:solidFill>
              <a:srgbClr val="FFFF00"/>
            </a:solidFill>
          </c:spPr>
          <c:invertIfNegative val="0"/>
          <c:dLbls>
            <c:showLegendKey val="0"/>
            <c:showVal val="1"/>
            <c:showCatName val="0"/>
            <c:showSerName val="0"/>
            <c:showPercent val="0"/>
            <c:showBubbleSize val="0"/>
            <c:showLeaderLines val="0"/>
          </c:dLbls>
          <c:cat>
            <c:strRef>
              <c:f>Sheet1!$B$1:$C$1</c:f>
              <c:strCache>
                <c:ptCount val="2"/>
                <c:pt idx="0">
                  <c:v>Non - Owners</c:v>
                </c:pt>
                <c:pt idx="1">
                  <c:v>Owners </c:v>
                </c:pt>
              </c:strCache>
            </c:strRef>
          </c:cat>
          <c:val>
            <c:numRef>
              <c:f>Sheet1!$B$2:$C$2</c:f>
              <c:numCache>
                <c:formatCode>0%</c:formatCode>
                <c:ptCount val="2"/>
                <c:pt idx="0">
                  <c:v>0.791</c:v>
                </c:pt>
                <c:pt idx="1">
                  <c:v>0.791</c:v>
                </c:pt>
              </c:numCache>
            </c:numRef>
          </c:val>
        </c:ser>
        <c:ser>
          <c:idx val="1"/>
          <c:order val="1"/>
          <c:tx>
            <c:strRef>
              <c:f>Sheet1!$A$3</c:f>
              <c:strCache>
                <c:ptCount val="1"/>
                <c:pt idx="0">
                  <c:v>Livelihood-related</c:v>
                </c:pt>
              </c:strCache>
            </c:strRef>
          </c:tx>
          <c:spPr>
            <a:solidFill>
              <a:schemeClr val="accent3"/>
            </a:solidFill>
          </c:spPr>
          <c:invertIfNegative val="0"/>
          <c:dLbls>
            <c:txPr>
              <a:bodyPr/>
              <a:lstStyle/>
              <a:p>
                <a:pPr>
                  <a:defRPr>
                    <a:solidFill>
                      <a:srgbClr val="FFFFFF"/>
                    </a:solidFill>
                  </a:defRPr>
                </a:pPr>
                <a:endParaRPr lang="en-US"/>
              </a:p>
            </c:txPr>
            <c:showLegendKey val="0"/>
            <c:showVal val="1"/>
            <c:showCatName val="0"/>
            <c:showSerName val="0"/>
            <c:showPercent val="0"/>
            <c:showBubbleSize val="0"/>
            <c:showLeaderLines val="0"/>
          </c:dLbls>
          <c:cat>
            <c:strRef>
              <c:f>Sheet1!$B$1:$C$1</c:f>
              <c:strCache>
                <c:ptCount val="2"/>
                <c:pt idx="0">
                  <c:v>Non - Owners</c:v>
                </c:pt>
                <c:pt idx="1">
                  <c:v>Owners </c:v>
                </c:pt>
              </c:strCache>
            </c:strRef>
          </c:cat>
          <c:val>
            <c:numRef>
              <c:f>Sheet1!$B$3:$C$3</c:f>
              <c:numCache>
                <c:formatCode>0%</c:formatCode>
                <c:ptCount val="2"/>
                <c:pt idx="0">
                  <c:v>0.097</c:v>
                </c:pt>
                <c:pt idx="1">
                  <c:v>0.136</c:v>
                </c:pt>
              </c:numCache>
            </c:numRef>
          </c:val>
        </c:ser>
        <c:ser>
          <c:idx val="2"/>
          <c:order val="2"/>
          <c:tx>
            <c:strRef>
              <c:f>Sheet1!$A$4</c:f>
              <c:strCache>
                <c:ptCount val="1"/>
                <c:pt idx="0">
                  <c:v>Coordination of some other activity (excluding livelihood)</c:v>
                </c:pt>
              </c:strCache>
            </c:strRef>
          </c:tx>
          <c:spPr>
            <a:solidFill>
              <a:srgbClr val="AFFFFF"/>
            </a:solidFill>
          </c:spPr>
          <c:invertIfNegative val="0"/>
          <c:cat>
            <c:strRef>
              <c:f>Sheet1!$B$1:$C$1</c:f>
              <c:strCache>
                <c:ptCount val="2"/>
                <c:pt idx="0">
                  <c:v>Non - Owners</c:v>
                </c:pt>
                <c:pt idx="1">
                  <c:v>Owners </c:v>
                </c:pt>
              </c:strCache>
            </c:strRef>
          </c:cat>
          <c:val>
            <c:numRef>
              <c:f>Sheet1!$B$4:$C$4</c:f>
              <c:numCache>
                <c:formatCode>0%</c:formatCode>
                <c:ptCount val="2"/>
                <c:pt idx="0">
                  <c:v>0.012</c:v>
                </c:pt>
                <c:pt idx="1">
                  <c:v>0.02</c:v>
                </c:pt>
              </c:numCache>
            </c:numRef>
          </c:val>
        </c:ser>
        <c:ser>
          <c:idx val="3"/>
          <c:order val="3"/>
          <c:tx>
            <c:strRef>
              <c:f>Sheet1!$A$5</c:f>
              <c:strCache>
                <c:ptCount val="1"/>
                <c:pt idx="0">
                  <c:v>Emergency communication</c:v>
                </c:pt>
              </c:strCache>
            </c:strRef>
          </c:tx>
          <c:spPr>
            <a:solidFill>
              <a:srgbClr val="FF0000"/>
            </a:solidFill>
          </c:spPr>
          <c:invertIfNegative val="0"/>
          <c:cat>
            <c:strRef>
              <c:f>Sheet1!$B$1:$C$1</c:f>
              <c:strCache>
                <c:ptCount val="2"/>
                <c:pt idx="0">
                  <c:v>Non - Owners</c:v>
                </c:pt>
                <c:pt idx="1">
                  <c:v>Owners </c:v>
                </c:pt>
              </c:strCache>
            </c:strRef>
          </c:cat>
          <c:val>
            <c:numRef>
              <c:f>Sheet1!$B$5:$C$5</c:f>
              <c:numCache>
                <c:formatCode>0%</c:formatCode>
                <c:ptCount val="2"/>
                <c:pt idx="0">
                  <c:v>0.05</c:v>
                </c:pt>
                <c:pt idx="1">
                  <c:v>0.03</c:v>
                </c:pt>
              </c:numCache>
            </c:numRef>
          </c:val>
        </c:ser>
        <c:ser>
          <c:idx val="4"/>
          <c:order val="4"/>
          <c:tx>
            <c:strRef>
              <c:f>Sheet1!$A$6</c:f>
              <c:strCache>
                <c:ptCount val="1"/>
                <c:pt idx="0">
                  <c:v>Other Reasons </c:v>
                </c:pt>
              </c:strCache>
            </c:strRef>
          </c:tx>
          <c:spPr>
            <a:solidFill>
              <a:schemeClr val="accent6"/>
            </a:solidFill>
          </c:spPr>
          <c:invertIfNegative val="0"/>
          <c:dLbls>
            <c:showLegendKey val="0"/>
            <c:showVal val="1"/>
            <c:showCatName val="0"/>
            <c:showSerName val="0"/>
            <c:showPercent val="0"/>
            <c:showBubbleSize val="0"/>
            <c:showLeaderLines val="0"/>
          </c:dLbls>
          <c:cat>
            <c:strRef>
              <c:f>Sheet1!$B$1:$C$1</c:f>
              <c:strCache>
                <c:ptCount val="2"/>
                <c:pt idx="0">
                  <c:v>Non - Owners</c:v>
                </c:pt>
                <c:pt idx="1">
                  <c:v>Owners </c:v>
                </c:pt>
              </c:strCache>
            </c:strRef>
          </c:cat>
          <c:val>
            <c:numRef>
              <c:f>Sheet1!$B$6:$C$6</c:f>
              <c:numCache>
                <c:formatCode>0%</c:formatCode>
                <c:ptCount val="2"/>
                <c:pt idx="0">
                  <c:v>0.049</c:v>
                </c:pt>
                <c:pt idx="1">
                  <c:v>0.023</c:v>
                </c:pt>
              </c:numCache>
            </c:numRef>
          </c:val>
        </c:ser>
        <c:dLbls>
          <c:showLegendKey val="0"/>
          <c:showVal val="0"/>
          <c:showCatName val="0"/>
          <c:showSerName val="0"/>
          <c:showPercent val="0"/>
          <c:showBubbleSize val="0"/>
        </c:dLbls>
        <c:gapWidth val="150"/>
        <c:overlap val="100"/>
        <c:axId val="-2071713528"/>
        <c:axId val="-2071585192"/>
      </c:barChart>
      <c:catAx>
        <c:axId val="-2071713528"/>
        <c:scaling>
          <c:orientation val="minMax"/>
        </c:scaling>
        <c:delete val="0"/>
        <c:axPos val="b"/>
        <c:majorTickMark val="out"/>
        <c:minorTickMark val="none"/>
        <c:tickLblPos val="nextTo"/>
        <c:crossAx val="-2071585192"/>
        <c:crosses val="autoZero"/>
        <c:auto val="1"/>
        <c:lblAlgn val="ctr"/>
        <c:lblOffset val="100"/>
        <c:noMultiLvlLbl val="0"/>
      </c:catAx>
      <c:valAx>
        <c:axId val="-2071585192"/>
        <c:scaling>
          <c:orientation val="minMax"/>
          <c:max val="1.0"/>
        </c:scaling>
        <c:delete val="1"/>
        <c:axPos val="l"/>
        <c:numFmt formatCode="0%" sourceLinked="1"/>
        <c:majorTickMark val="out"/>
        <c:minorTickMark val="none"/>
        <c:tickLblPos val="nextTo"/>
        <c:crossAx val="-207171352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barChart>
        <c:barDir val="col"/>
        <c:grouping val="stacked"/>
        <c:varyColors val="0"/>
        <c:ser>
          <c:idx val="0"/>
          <c:order val="0"/>
          <c:tx>
            <c:strRef>
              <c:f>'Use phone'!$P$15</c:f>
              <c:strCache>
                <c:ptCount val="1"/>
                <c:pt idx="0">
                  <c:v>In the last hour</c:v>
                </c:pt>
              </c:strCache>
            </c:strRef>
          </c:tx>
          <c:invertIfNegative val="0"/>
          <c:cat>
            <c:strRef>
              <c:f>'Use phone'!$Q$14:$R$14</c:f>
              <c:strCache>
                <c:ptCount val="2"/>
                <c:pt idx="0">
                  <c:v>Male</c:v>
                </c:pt>
                <c:pt idx="1">
                  <c:v>Female</c:v>
                </c:pt>
              </c:strCache>
            </c:strRef>
          </c:cat>
          <c:val>
            <c:numRef>
              <c:f>'Use phone'!$Q$15:$R$15</c:f>
              <c:numCache>
                <c:formatCode>General</c:formatCode>
                <c:ptCount val="2"/>
                <c:pt idx="0">
                  <c:v>18.9</c:v>
                </c:pt>
                <c:pt idx="1">
                  <c:v>14.7</c:v>
                </c:pt>
              </c:numCache>
            </c:numRef>
          </c:val>
        </c:ser>
        <c:ser>
          <c:idx val="1"/>
          <c:order val="1"/>
          <c:tx>
            <c:strRef>
              <c:f>'Use phone'!$P$16</c:f>
              <c:strCache>
                <c:ptCount val="1"/>
                <c:pt idx="0">
                  <c:v>Earlier today</c:v>
                </c:pt>
              </c:strCache>
            </c:strRef>
          </c:tx>
          <c:invertIfNegative val="0"/>
          <c:cat>
            <c:strRef>
              <c:f>'Use phone'!$Q$14:$R$14</c:f>
              <c:strCache>
                <c:ptCount val="2"/>
                <c:pt idx="0">
                  <c:v>Male</c:v>
                </c:pt>
                <c:pt idx="1">
                  <c:v>Female</c:v>
                </c:pt>
              </c:strCache>
            </c:strRef>
          </c:cat>
          <c:val>
            <c:numRef>
              <c:f>'Use phone'!$Q$16:$R$16</c:f>
              <c:numCache>
                <c:formatCode>General</c:formatCode>
                <c:ptCount val="2"/>
                <c:pt idx="0">
                  <c:v>31.7</c:v>
                </c:pt>
                <c:pt idx="1">
                  <c:v>26.6</c:v>
                </c:pt>
              </c:numCache>
            </c:numRef>
          </c:val>
        </c:ser>
        <c:ser>
          <c:idx val="2"/>
          <c:order val="2"/>
          <c:tx>
            <c:strRef>
              <c:f>'Use phone'!$P$17</c:f>
              <c:strCache>
                <c:ptCount val="1"/>
                <c:pt idx="0">
                  <c:v>Yesterday</c:v>
                </c:pt>
              </c:strCache>
            </c:strRef>
          </c:tx>
          <c:invertIfNegative val="0"/>
          <c:cat>
            <c:strRef>
              <c:f>'Use phone'!$Q$14:$R$14</c:f>
              <c:strCache>
                <c:ptCount val="2"/>
                <c:pt idx="0">
                  <c:v>Male</c:v>
                </c:pt>
                <c:pt idx="1">
                  <c:v>Female</c:v>
                </c:pt>
              </c:strCache>
            </c:strRef>
          </c:cat>
          <c:val>
            <c:numRef>
              <c:f>'Use phone'!$Q$17:$R$17</c:f>
              <c:numCache>
                <c:formatCode>General</c:formatCode>
                <c:ptCount val="2"/>
                <c:pt idx="0">
                  <c:v>23.4</c:v>
                </c:pt>
                <c:pt idx="1">
                  <c:v>22.4</c:v>
                </c:pt>
              </c:numCache>
            </c:numRef>
          </c:val>
        </c:ser>
        <c:ser>
          <c:idx val="3"/>
          <c:order val="3"/>
          <c:tx>
            <c:strRef>
              <c:f>'Use phone'!$P$18</c:f>
              <c:strCache>
                <c:ptCount val="1"/>
                <c:pt idx="0">
                  <c:v>During the last week</c:v>
                </c:pt>
              </c:strCache>
            </c:strRef>
          </c:tx>
          <c:invertIfNegative val="0"/>
          <c:cat>
            <c:strRef>
              <c:f>'Use phone'!$Q$14:$R$14</c:f>
              <c:strCache>
                <c:ptCount val="2"/>
                <c:pt idx="0">
                  <c:v>Male</c:v>
                </c:pt>
                <c:pt idx="1">
                  <c:v>Female</c:v>
                </c:pt>
              </c:strCache>
            </c:strRef>
          </c:cat>
          <c:val>
            <c:numRef>
              <c:f>'Use phone'!$Q$18:$R$18</c:f>
              <c:numCache>
                <c:formatCode>General</c:formatCode>
                <c:ptCount val="2"/>
                <c:pt idx="0">
                  <c:v>10.9</c:v>
                </c:pt>
                <c:pt idx="1">
                  <c:v>15.4</c:v>
                </c:pt>
              </c:numCache>
            </c:numRef>
          </c:val>
        </c:ser>
        <c:ser>
          <c:idx val="4"/>
          <c:order val="4"/>
          <c:tx>
            <c:strRef>
              <c:f>'Use phone'!$P$19</c:f>
              <c:strCache>
                <c:ptCount val="1"/>
                <c:pt idx="0">
                  <c:v>During the last month</c:v>
                </c:pt>
              </c:strCache>
            </c:strRef>
          </c:tx>
          <c:invertIfNegative val="0"/>
          <c:cat>
            <c:strRef>
              <c:f>'Use phone'!$Q$14:$R$14</c:f>
              <c:strCache>
                <c:ptCount val="2"/>
                <c:pt idx="0">
                  <c:v>Male</c:v>
                </c:pt>
                <c:pt idx="1">
                  <c:v>Female</c:v>
                </c:pt>
              </c:strCache>
            </c:strRef>
          </c:cat>
          <c:val>
            <c:numRef>
              <c:f>'Use phone'!$Q$19:$R$19</c:f>
              <c:numCache>
                <c:formatCode>General</c:formatCode>
                <c:ptCount val="2"/>
                <c:pt idx="0">
                  <c:v>4.9</c:v>
                </c:pt>
                <c:pt idx="1">
                  <c:v>5.5</c:v>
                </c:pt>
              </c:numCache>
            </c:numRef>
          </c:val>
        </c:ser>
        <c:ser>
          <c:idx val="5"/>
          <c:order val="5"/>
          <c:tx>
            <c:strRef>
              <c:f>'Use phone'!$P$20</c:f>
              <c:strCache>
                <c:ptCount val="1"/>
                <c:pt idx="0">
                  <c:v>During the last year</c:v>
                </c:pt>
              </c:strCache>
            </c:strRef>
          </c:tx>
          <c:invertIfNegative val="0"/>
          <c:cat>
            <c:strRef>
              <c:f>'Use phone'!$Q$14:$R$14</c:f>
              <c:strCache>
                <c:ptCount val="2"/>
                <c:pt idx="0">
                  <c:v>Male</c:v>
                </c:pt>
                <c:pt idx="1">
                  <c:v>Female</c:v>
                </c:pt>
              </c:strCache>
            </c:strRef>
          </c:cat>
          <c:val>
            <c:numRef>
              <c:f>'Use phone'!$Q$20:$R$20</c:f>
              <c:numCache>
                <c:formatCode>General</c:formatCode>
                <c:ptCount val="2"/>
                <c:pt idx="0">
                  <c:v>0.5</c:v>
                </c:pt>
                <c:pt idx="1">
                  <c:v>0.6</c:v>
                </c:pt>
              </c:numCache>
            </c:numRef>
          </c:val>
        </c:ser>
        <c:ser>
          <c:idx val="6"/>
          <c:order val="6"/>
          <c:tx>
            <c:strRef>
              <c:f>'Use phone'!$P$21</c:f>
              <c:strCache>
                <c:ptCount val="1"/>
                <c:pt idx="0">
                  <c:v>Can't remember </c:v>
                </c:pt>
              </c:strCache>
            </c:strRef>
          </c:tx>
          <c:invertIfNegative val="0"/>
          <c:cat>
            <c:strRef>
              <c:f>'Use phone'!$Q$14:$R$14</c:f>
              <c:strCache>
                <c:ptCount val="2"/>
                <c:pt idx="0">
                  <c:v>Male</c:v>
                </c:pt>
                <c:pt idx="1">
                  <c:v>Female</c:v>
                </c:pt>
              </c:strCache>
            </c:strRef>
          </c:cat>
          <c:val>
            <c:numRef>
              <c:f>'Use phone'!$Q$21:$R$21</c:f>
              <c:numCache>
                <c:formatCode>General</c:formatCode>
                <c:ptCount val="2"/>
                <c:pt idx="0">
                  <c:v>3.2</c:v>
                </c:pt>
                <c:pt idx="1">
                  <c:v>5.3</c:v>
                </c:pt>
              </c:numCache>
            </c:numRef>
          </c:val>
        </c:ser>
        <c:ser>
          <c:idx val="7"/>
          <c:order val="7"/>
          <c:tx>
            <c:strRef>
              <c:f>'Use phone'!$P$22</c:f>
              <c:strCache>
                <c:ptCount val="1"/>
                <c:pt idx="0">
                  <c:v>Never </c:v>
                </c:pt>
              </c:strCache>
            </c:strRef>
          </c:tx>
          <c:spPr>
            <a:solidFill>
              <a:schemeClr val="bg1">
                <a:lumMod val="75000"/>
              </a:schemeClr>
            </a:solidFill>
          </c:spPr>
          <c:invertIfNegative val="0"/>
          <c:cat>
            <c:strRef>
              <c:f>'Use phone'!$Q$14:$R$14</c:f>
              <c:strCache>
                <c:ptCount val="2"/>
                <c:pt idx="0">
                  <c:v>Male</c:v>
                </c:pt>
                <c:pt idx="1">
                  <c:v>Female</c:v>
                </c:pt>
              </c:strCache>
            </c:strRef>
          </c:cat>
          <c:val>
            <c:numRef>
              <c:f>'Use phone'!$Q$22:$R$22</c:f>
              <c:numCache>
                <c:formatCode>General</c:formatCode>
                <c:ptCount val="2"/>
                <c:pt idx="0">
                  <c:v>6.3</c:v>
                </c:pt>
                <c:pt idx="1">
                  <c:v>9.5</c:v>
                </c:pt>
              </c:numCache>
            </c:numRef>
          </c:val>
        </c:ser>
        <c:dLbls>
          <c:dLblPos val="inEnd"/>
          <c:showLegendKey val="0"/>
          <c:showVal val="1"/>
          <c:showCatName val="0"/>
          <c:showSerName val="0"/>
          <c:showPercent val="0"/>
          <c:showBubbleSize val="0"/>
        </c:dLbls>
        <c:gapWidth val="150"/>
        <c:overlap val="100"/>
        <c:axId val="-2069273256"/>
        <c:axId val="-2069449432"/>
      </c:barChart>
      <c:catAx>
        <c:axId val="-2069273256"/>
        <c:scaling>
          <c:orientation val="minMax"/>
        </c:scaling>
        <c:delete val="0"/>
        <c:axPos val="b"/>
        <c:majorTickMark val="out"/>
        <c:minorTickMark val="none"/>
        <c:tickLblPos val="nextTo"/>
        <c:crossAx val="-2069449432"/>
        <c:crosses val="autoZero"/>
        <c:auto val="1"/>
        <c:lblAlgn val="ctr"/>
        <c:lblOffset val="100"/>
        <c:noMultiLvlLbl val="0"/>
      </c:catAx>
      <c:valAx>
        <c:axId val="-2069449432"/>
        <c:scaling>
          <c:orientation val="minMax"/>
          <c:max val="100.0"/>
        </c:scaling>
        <c:delete val="0"/>
        <c:axPos val="l"/>
        <c:majorGridlines/>
        <c:title>
          <c:tx>
            <c:rich>
              <a:bodyPr rot="-5400000" vert="horz"/>
              <a:lstStyle/>
              <a:p>
                <a:pPr>
                  <a:defRPr/>
                </a:pPr>
                <a:r>
                  <a:rPr lang="en-US"/>
                  <a:t>%</a:t>
                </a:r>
              </a:p>
            </c:rich>
          </c:tx>
          <c:layout/>
          <c:overlay val="0"/>
        </c:title>
        <c:numFmt formatCode="General" sourceLinked="1"/>
        <c:majorTickMark val="out"/>
        <c:minorTickMark val="none"/>
        <c:tickLblPos val="nextTo"/>
        <c:crossAx val="-2069273256"/>
        <c:crosses val="autoZero"/>
        <c:crossBetween val="between"/>
      </c:valAx>
    </c:plotArea>
    <c:legend>
      <c:legendPos val="r"/>
      <c:layout/>
      <c:overlay val="0"/>
      <c:txPr>
        <a:bodyPr/>
        <a:lstStyle/>
        <a:p>
          <a:pPr>
            <a:defRPr sz="1400"/>
          </a:pPr>
          <a:endParaRPr lang="en-US"/>
        </a:p>
      </c:txPr>
    </c:legend>
    <c:plotVisOnly val="1"/>
    <c:dispBlanksAs val="gap"/>
    <c:showDLblsOverMax val="0"/>
  </c:chart>
  <c:txPr>
    <a:bodyPr/>
    <a:lstStyle/>
    <a:p>
      <a:pPr>
        <a:defRPr sz="12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stacked"/>
        <c:varyColors val="0"/>
        <c:ser>
          <c:idx val="0"/>
          <c:order val="0"/>
          <c:tx>
            <c:strRef>
              <c:f>'Use phone'!$A$17</c:f>
              <c:strCache>
                <c:ptCount val="1"/>
                <c:pt idx="0">
                  <c:v>In the last hour</c:v>
                </c:pt>
              </c:strCache>
            </c:strRef>
          </c:tx>
          <c:invertIfNegative val="0"/>
          <c:dLbls>
            <c:showLegendKey val="0"/>
            <c:showVal val="1"/>
            <c:showCatName val="0"/>
            <c:showSerName val="0"/>
            <c:showPercent val="0"/>
            <c:showBubbleSize val="0"/>
            <c:showLeaderLines val="0"/>
          </c:dLbls>
          <c:cat>
            <c:multiLvlStrRef>
              <c:f>'Use phone'!$B$15:$E$16</c:f>
              <c:multiLvlStrCache>
                <c:ptCount val="4"/>
                <c:lvl>
                  <c:pt idx="0">
                    <c:v>Male</c:v>
                  </c:pt>
                  <c:pt idx="1">
                    <c:v>Female</c:v>
                  </c:pt>
                  <c:pt idx="2">
                    <c:v>Male</c:v>
                  </c:pt>
                  <c:pt idx="3">
                    <c:v>Female</c:v>
                  </c:pt>
                </c:lvl>
                <c:lvl>
                  <c:pt idx="0">
                    <c:v>2015</c:v>
                  </c:pt>
                  <c:pt idx="2">
                    <c:v>2016</c:v>
                  </c:pt>
                </c:lvl>
              </c:multiLvlStrCache>
            </c:multiLvlStrRef>
          </c:cat>
          <c:val>
            <c:numRef>
              <c:f>'Use phone'!$B$17:$E$17</c:f>
              <c:numCache>
                <c:formatCode>General</c:formatCode>
                <c:ptCount val="4"/>
                <c:pt idx="0">
                  <c:v>10.0</c:v>
                </c:pt>
                <c:pt idx="1">
                  <c:v>7.0</c:v>
                </c:pt>
                <c:pt idx="2">
                  <c:v>18.9</c:v>
                </c:pt>
                <c:pt idx="3">
                  <c:v>14.7</c:v>
                </c:pt>
              </c:numCache>
            </c:numRef>
          </c:val>
        </c:ser>
        <c:ser>
          <c:idx val="1"/>
          <c:order val="1"/>
          <c:tx>
            <c:strRef>
              <c:f>'Use phone'!$A$18</c:f>
              <c:strCache>
                <c:ptCount val="1"/>
                <c:pt idx="0">
                  <c:v>Earlier today</c:v>
                </c:pt>
              </c:strCache>
            </c:strRef>
          </c:tx>
          <c:invertIfNegative val="0"/>
          <c:dLbls>
            <c:showLegendKey val="0"/>
            <c:showVal val="1"/>
            <c:showCatName val="0"/>
            <c:showSerName val="0"/>
            <c:showPercent val="0"/>
            <c:showBubbleSize val="0"/>
            <c:showLeaderLines val="0"/>
          </c:dLbls>
          <c:cat>
            <c:multiLvlStrRef>
              <c:f>'Use phone'!$B$15:$E$16</c:f>
              <c:multiLvlStrCache>
                <c:ptCount val="4"/>
                <c:lvl>
                  <c:pt idx="0">
                    <c:v>Male</c:v>
                  </c:pt>
                  <c:pt idx="1">
                    <c:v>Female</c:v>
                  </c:pt>
                  <c:pt idx="2">
                    <c:v>Male</c:v>
                  </c:pt>
                  <c:pt idx="3">
                    <c:v>Female</c:v>
                  </c:pt>
                </c:lvl>
                <c:lvl>
                  <c:pt idx="0">
                    <c:v>2015</c:v>
                  </c:pt>
                  <c:pt idx="2">
                    <c:v>2016</c:v>
                  </c:pt>
                </c:lvl>
              </c:multiLvlStrCache>
            </c:multiLvlStrRef>
          </c:cat>
          <c:val>
            <c:numRef>
              <c:f>'Use phone'!$B$18:$E$18</c:f>
              <c:numCache>
                <c:formatCode>General</c:formatCode>
                <c:ptCount val="4"/>
                <c:pt idx="0">
                  <c:v>23.0</c:v>
                </c:pt>
                <c:pt idx="1">
                  <c:v>18.0</c:v>
                </c:pt>
                <c:pt idx="2">
                  <c:v>31.7</c:v>
                </c:pt>
                <c:pt idx="3">
                  <c:v>26.6</c:v>
                </c:pt>
              </c:numCache>
            </c:numRef>
          </c:val>
        </c:ser>
        <c:ser>
          <c:idx val="2"/>
          <c:order val="2"/>
          <c:tx>
            <c:strRef>
              <c:f>'Use phone'!$A$19</c:f>
              <c:strCache>
                <c:ptCount val="1"/>
                <c:pt idx="0">
                  <c:v>Yesterday</c:v>
                </c:pt>
              </c:strCache>
            </c:strRef>
          </c:tx>
          <c:invertIfNegative val="0"/>
          <c:dLbls>
            <c:showLegendKey val="0"/>
            <c:showVal val="1"/>
            <c:showCatName val="0"/>
            <c:showSerName val="0"/>
            <c:showPercent val="0"/>
            <c:showBubbleSize val="0"/>
            <c:showLeaderLines val="0"/>
          </c:dLbls>
          <c:cat>
            <c:multiLvlStrRef>
              <c:f>'Use phone'!$B$15:$E$16</c:f>
              <c:multiLvlStrCache>
                <c:ptCount val="4"/>
                <c:lvl>
                  <c:pt idx="0">
                    <c:v>Male</c:v>
                  </c:pt>
                  <c:pt idx="1">
                    <c:v>Female</c:v>
                  </c:pt>
                  <c:pt idx="2">
                    <c:v>Male</c:v>
                  </c:pt>
                  <c:pt idx="3">
                    <c:v>Female</c:v>
                  </c:pt>
                </c:lvl>
                <c:lvl>
                  <c:pt idx="0">
                    <c:v>2015</c:v>
                  </c:pt>
                  <c:pt idx="2">
                    <c:v>2016</c:v>
                  </c:pt>
                </c:lvl>
              </c:multiLvlStrCache>
            </c:multiLvlStrRef>
          </c:cat>
          <c:val>
            <c:numRef>
              <c:f>'Use phone'!$B$19:$E$19</c:f>
              <c:numCache>
                <c:formatCode>General</c:formatCode>
                <c:ptCount val="4"/>
                <c:pt idx="0">
                  <c:v>16.0</c:v>
                </c:pt>
                <c:pt idx="1">
                  <c:v>16.0</c:v>
                </c:pt>
                <c:pt idx="2">
                  <c:v>23.4</c:v>
                </c:pt>
                <c:pt idx="3">
                  <c:v>22.4</c:v>
                </c:pt>
              </c:numCache>
            </c:numRef>
          </c:val>
        </c:ser>
        <c:ser>
          <c:idx val="3"/>
          <c:order val="3"/>
          <c:tx>
            <c:strRef>
              <c:f>'Use phone'!$A$20</c:f>
              <c:strCache>
                <c:ptCount val="1"/>
                <c:pt idx="0">
                  <c:v>During the last week</c:v>
                </c:pt>
              </c:strCache>
            </c:strRef>
          </c:tx>
          <c:invertIfNegative val="0"/>
          <c:dLbls>
            <c:showLegendKey val="0"/>
            <c:showVal val="1"/>
            <c:showCatName val="0"/>
            <c:showSerName val="0"/>
            <c:showPercent val="0"/>
            <c:showBubbleSize val="0"/>
            <c:showLeaderLines val="0"/>
          </c:dLbls>
          <c:cat>
            <c:multiLvlStrRef>
              <c:f>'Use phone'!$B$15:$E$16</c:f>
              <c:multiLvlStrCache>
                <c:ptCount val="4"/>
                <c:lvl>
                  <c:pt idx="0">
                    <c:v>Male</c:v>
                  </c:pt>
                  <c:pt idx="1">
                    <c:v>Female</c:v>
                  </c:pt>
                  <c:pt idx="2">
                    <c:v>Male</c:v>
                  </c:pt>
                  <c:pt idx="3">
                    <c:v>Female</c:v>
                  </c:pt>
                </c:lvl>
                <c:lvl>
                  <c:pt idx="0">
                    <c:v>2015</c:v>
                  </c:pt>
                  <c:pt idx="2">
                    <c:v>2016</c:v>
                  </c:pt>
                </c:lvl>
              </c:multiLvlStrCache>
            </c:multiLvlStrRef>
          </c:cat>
          <c:val>
            <c:numRef>
              <c:f>'Use phone'!$B$20:$E$20</c:f>
              <c:numCache>
                <c:formatCode>General</c:formatCode>
                <c:ptCount val="4"/>
                <c:pt idx="0">
                  <c:v>10.0</c:v>
                </c:pt>
                <c:pt idx="1">
                  <c:v>11.0</c:v>
                </c:pt>
                <c:pt idx="2">
                  <c:v>10.9</c:v>
                </c:pt>
                <c:pt idx="3">
                  <c:v>15.4</c:v>
                </c:pt>
              </c:numCache>
            </c:numRef>
          </c:val>
        </c:ser>
        <c:ser>
          <c:idx val="4"/>
          <c:order val="4"/>
          <c:tx>
            <c:strRef>
              <c:f>'Use phone'!$A$21</c:f>
              <c:strCache>
                <c:ptCount val="1"/>
                <c:pt idx="0">
                  <c:v>During the last month</c:v>
                </c:pt>
              </c:strCache>
            </c:strRef>
          </c:tx>
          <c:invertIfNegative val="0"/>
          <c:dLbls>
            <c:showLegendKey val="0"/>
            <c:showVal val="1"/>
            <c:showCatName val="0"/>
            <c:showSerName val="0"/>
            <c:showPercent val="0"/>
            <c:showBubbleSize val="0"/>
            <c:showLeaderLines val="0"/>
          </c:dLbls>
          <c:cat>
            <c:multiLvlStrRef>
              <c:f>'Use phone'!$B$15:$E$16</c:f>
              <c:multiLvlStrCache>
                <c:ptCount val="4"/>
                <c:lvl>
                  <c:pt idx="0">
                    <c:v>Male</c:v>
                  </c:pt>
                  <c:pt idx="1">
                    <c:v>Female</c:v>
                  </c:pt>
                  <c:pt idx="2">
                    <c:v>Male</c:v>
                  </c:pt>
                  <c:pt idx="3">
                    <c:v>Female</c:v>
                  </c:pt>
                </c:lvl>
                <c:lvl>
                  <c:pt idx="0">
                    <c:v>2015</c:v>
                  </c:pt>
                  <c:pt idx="2">
                    <c:v>2016</c:v>
                  </c:pt>
                </c:lvl>
              </c:multiLvlStrCache>
            </c:multiLvlStrRef>
          </c:cat>
          <c:val>
            <c:numRef>
              <c:f>'Use phone'!$B$21:$E$21</c:f>
              <c:numCache>
                <c:formatCode>General</c:formatCode>
                <c:ptCount val="4"/>
                <c:pt idx="0">
                  <c:v>6.0</c:v>
                </c:pt>
                <c:pt idx="1">
                  <c:v>7.0</c:v>
                </c:pt>
                <c:pt idx="2">
                  <c:v>4.9</c:v>
                </c:pt>
                <c:pt idx="3">
                  <c:v>5.5</c:v>
                </c:pt>
              </c:numCache>
            </c:numRef>
          </c:val>
        </c:ser>
        <c:ser>
          <c:idx val="5"/>
          <c:order val="5"/>
          <c:tx>
            <c:strRef>
              <c:f>'Use phone'!$A$22</c:f>
              <c:strCache>
                <c:ptCount val="1"/>
                <c:pt idx="0">
                  <c:v>During the last year</c:v>
                </c:pt>
              </c:strCache>
            </c:strRef>
          </c:tx>
          <c:invertIfNegative val="0"/>
          <c:cat>
            <c:multiLvlStrRef>
              <c:f>'Use phone'!$B$15:$E$16</c:f>
              <c:multiLvlStrCache>
                <c:ptCount val="4"/>
                <c:lvl>
                  <c:pt idx="0">
                    <c:v>Male</c:v>
                  </c:pt>
                  <c:pt idx="1">
                    <c:v>Female</c:v>
                  </c:pt>
                  <c:pt idx="2">
                    <c:v>Male</c:v>
                  </c:pt>
                  <c:pt idx="3">
                    <c:v>Female</c:v>
                  </c:pt>
                </c:lvl>
                <c:lvl>
                  <c:pt idx="0">
                    <c:v>2015</c:v>
                  </c:pt>
                  <c:pt idx="2">
                    <c:v>2016</c:v>
                  </c:pt>
                </c:lvl>
              </c:multiLvlStrCache>
            </c:multiLvlStrRef>
          </c:cat>
          <c:val>
            <c:numRef>
              <c:f>'Use phone'!$B$22:$E$22</c:f>
              <c:numCache>
                <c:formatCode>General</c:formatCode>
                <c:ptCount val="4"/>
                <c:pt idx="0">
                  <c:v>0.0</c:v>
                </c:pt>
                <c:pt idx="1">
                  <c:v>0.0</c:v>
                </c:pt>
                <c:pt idx="2">
                  <c:v>0.5</c:v>
                </c:pt>
                <c:pt idx="3">
                  <c:v>0.6</c:v>
                </c:pt>
              </c:numCache>
            </c:numRef>
          </c:val>
        </c:ser>
        <c:ser>
          <c:idx val="6"/>
          <c:order val="6"/>
          <c:tx>
            <c:strRef>
              <c:f>'Use phone'!$A$23</c:f>
              <c:strCache>
                <c:ptCount val="1"/>
                <c:pt idx="0">
                  <c:v>Can't remember </c:v>
                </c:pt>
              </c:strCache>
            </c:strRef>
          </c:tx>
          <c:invertIfNegative val="0"/>
          <c:dLbls>
            <c:showLegendKey val="0"/>
            <c:showVal val="1"/>
            <c:showCatName val="0"/>
            <c:showSerName val="0"/>
            <c:showPercent val="0"/>
            <c:showBubbleSize val="0"/>
            <c:showLeaderLines val="0"/>
          </c:dLbls>
          <c:cat>
            <c:multiLvlStrRef>
              <c:f>'Use phone'!$B$15:$E$16</c:f>
              <c:multiLvlStrCache>
                <c:ptCount val="4"/>
                <c:lvl>
                  <c:pt idx="0">
                    <c:v>Male</c:v>
                  </c:pt>
                  <c:pt idx="1">
                    <c:v>Female</c:v>
                  </c:pt>
                  <c:pt idx="2">
                    <c:v>Male</c:v>
                  </c:pt>
                  <c:pt idx="3">
                    <c:v>Female</c:v>
                  </c:pt>
                </c:lvl>
                <c:lvl>
                  <c:pt idx="0">
                    <c:v>2015</c:v>
                  </c:pt>
                  <c:pt idx="2">
                    <c:v>2016</c:v>
                  </c:pt>
                </c:lvl>
              </c:multiLvlStrCache>
            </c:multiLvlStrRef>
          </c:cat>
          <c:val>
            <c:numRef>
              <c:f>'Use phone'!$B$23:$E$23</c:f>
              <c:numCache>
                <c:formatCode>General</c:formatCode>
                <c:ptCount val="4"/>
                <c:pt idx="0">
                  <c:v>6.0</c:v>
                </c:pt>
                <c:pt idx="1">
                  <c:v>8.0</c:v>
                </c:pt>
                <c:pt idx="2">
                  <c:v>3.2</c:v>
                </c:pt>
                <c:pt idx="3">
                  <c:v>5.3</c:v>
                </c:pt>
              </c:numCache>
            </c:numRef>
          </c:val>
        </c:ser>
        <c:ser>
          <c:idx val="7"/>
          <c:order val="7"/>
          <c:tx>
            <c:strRef>
              <c:f>'Use phone'!$A$24</c:f>
              <c:strCache>
                <c:ptCount val="1"/>
                <c:pt idx="0">
                  <c:v>Never </c:v>
                </c:pt>
              </c:strCache>
            </c:strRef>
          </c:tx>
          <c:spPr>
            <a:solidFill>
              <a:schemeClr val="bg1">
                <a:lumMod val="65000"/>
              </a:schemeClr>
            </a:solidFill>
          </c:spPr>
          <c:invertIfNegative val="0"/>
          <c:dLbls>
            <c:showLegendKey val="0"/>
            <c:showVal val="1"/>
            <c:showCatName val="0"/>
            <c:showSerName val="0"/>
            <c:showPercent val="0"/>
            <c:showBubbleSize val="0"/>
            <c:showLeaderLines val="0"/>
          </c:dLbls>
          <c:cat>
            <c:multiLvlStrRef>
              <c:f>'Use phone'!$B$15:$E$16</c:f>
              <c:multiLvlStrCache>
                <c:ptCount val="4"/>
                <c:lvl>
                  <c:pt idx="0">
                    <c:v>Male</c:v>
                  </c:pt>
                  <c:pt idx="1">
                    <c:v>Female</c:v>
                  </c:pt>
                  <c:pt idx="2">
                    <c:v>Male</c:v>
                  </c:pt>
                  <c:pt idx="3">
                    <c:v>Female</c:v>
                  </c:pt>
                </c:lvl>
                <c:lvl>
                  <c:pt idx="0">
                    <c:v>2015</c:v>
                  </c:pt>
                  <c:pt idx="2">
                    <c:v>2016</c:v>
                  </c:pt>
                </c:lvl>
              </c:multiLvlStrCache>
            </c:multiLvlStrRef>
          </c:cat>
          <c:val>
            <c:numRef>
              <c:f>'Use phone'!$B$24:$E$24</c:f>
              <c:numCache>
                <c:formatCode>General</c:formatCode>
                <c:ptCount val="4"/>
                <c:pt idx="0">
                  <c:v>28.0</c:v>
                </c:pt>
                <c:pt idx="1">
                  <c:v>33.0</c:v>
                </c:pt>
                <c:pt idx="2">
                  <c:v>6.3</c:v>
                </c:pt>
                <c:pt idx="3">
                  <c:v>9.5</c:v>
                </c:pt>
              </c:numCache>
            </c:numRef>
          </c:val>
        </c:ser>
        <c:dLbls>
          <c:showLegendKey val="0"/>
          <c:showVal val="0"/>
          <c:showCatName val="0"/>
          <c:showSerName val="0"/>
          <c:showPercent val="0"/>
          <c:showBubbleSize val="0"/>
        </c:dLbls>
        <c:gapWidth val="55"/>
        <c:overlap val="100"/>
        <c:axId val="-2136829656"/>
        <c:axId val="2139743928"/>
      </c:barChart>
      <c:catAx>
        <c:axId val="-2136829656"/>
        <c:scaling>
          <c:orientation val="minMax"/>
        </c:scaling>
        <c:delete val="0"/>
        <c:axPos val="b"/>
        <c:majorTickMark val="none"/>
        <c:minorTickMark val="none"/>
        <c:tickLblPos val="nextTo"/>
        <c:crossAx val="2139743928"/>
        <c:crosses val="autoZero"/>
        <c:auto val="1"/>
        <c:lblAlgn val="ctr"/>
        <c:lblOffset val="100"/>
        <c:noMultiLvlLbl val="0"/>
      </c:catAx>
      <c:valAx>
        <c:axId val="2139743928"/>
        <c:scaling>
          <c:orientation val="minMax"/>
          <c:max val="100.0"/>
        </c:scaling>
        <c:delete val="0"/>
        <c:axPos val="l"/>
        <c:majorGridlines/>
        <c:numFmt formatCode="General" sourceLinked="1"/>
        <c:majorTickMark val="none"/>
        <c:minorTickMark val="none"/>
        <c:tickLblPos val="nextTo"/>
        <c:crossAx val="-2136829656"/>
        <c:crosses val="autoZero"/>
        <c:crossBetween val="between"/>
      </c:valAx>
    </c:plotArea>
    <c:legend>
      <c:legendPos val="r"/>
      <c:layout/>
      <c:overlay val="0"/>
      <c:txPr>
        <a:bodyPr/>
        <a:lstStyle/>
        <a:p>
          <a:pPr>
            <a:defRPr sz="1400"/>
          </a:pPr>
          <a:endParaRPr lang="en-US"/>
        </a:p>
      </c:txPr>
    </c:legend>
    <c:plotVisOnly val="1"/>
    <c:dispBlanksAs val="gap"/>
    <c:showDLblsOverMax val="0"/>
  </c:chart>
  <c:txPr>
    <a:bodyPr/>
    <a:lstStyle/>
    <a:p>
      <a:pPr>
        <a:defRPr sz="105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600"/>
            </a:pPr>
            <a:r>
              <a:rPr lang="en-US" sz="1600" dirty="0"/>
              <a:t>Mobile </a:t>
            </a:r>
            <a:r>
              <a:rPr lang="en-US" sz="1600" dirty="0" err="1" smtClean="0"/>
              <a:t>sowners</a:t>
            </a:r>
            <a:r>
              <a:rPr lang="en-US" sz="1600" dirty="0" smtClean="0"/>
              <a:t> (% of 15-65 Myanmar population)</a:t>
            </a:r>
            <a:endParaRPr lang="en-US" sz="1600" dirty="0"/>
          </a:p>
        </c:rich>
      </c:tx>
      <c:layout/>
      <c:overlay val="0"/>
    </c:title>
    <c:autoTitleDeleted val="0"/>
    <c:plotArea>
      <c:layout/>
      <c:barChart>
        <c:barDir val="col"/>
        <c:grouping val="clustered"/>
        <c:varyColors val="0"/>
        <c:ser>
          <c:idx val="0"/>
          <c:order val="0"/>
          <c:tx>
            <c:strRef>
              <c:f>'Status of phone own'!$E$5</c:f>
              <c:strCache>
                <c:ptCount val="1"/>
                <c:pt idx="0">
                  <c:v>Mobile subscriber</c:v>
                </c:pt>
              </c:strCache>
            </c:strRef>
          </c:tx>
          <c:spPr>
            <a:solidFill>
              <a:schemeClr val="accent2"/>
            </a:solidFill>
          </c:spPr>
          <c:invertIfNegative val="0"/>
          <c:dLbls>
            <c:dLblPos val="inEnd"/>
            <c:showLegendKey val="0"/>
            <c:showVal val="1"/>
            <c:showCatName val="0"/>
            <c:showSerName val="0"/>
            <c:showPercent val="0"/>
            <c:showBubbleSize val="0"/>
            <c:showLeaderLines val="0"/>
          </c:dLbls>
          <c:cat>
            <c:strRef>
              <c:f>'Status of phone own'!$D$6:$D$7</c:f>
              <c:strCache>
                <c:ptCount val="2"/>
                <c:pt idx="0">
                  <c:v>Male</c:v>
                </c:pt>
                <c:pt idx="1">
                  <c:v>Female</c:v>
                </c:pt>
              </c:strCache>
            </c:strRef>
          </c:cat>
          <c:val>
            <c:numRef>
              <c:f>'Status of phone own'!$E$6:$E$7</c:f>
              <c:numCache>
                <c:formatCode>General</c:formatCode>
                <c:ptCount val="2"/>
                <c:pt idx="0">
                  <c:v>76.9</c:v>
                </c:pt>
                <c:pt idx="1">
                  <c:v>57.9</c:v>
                </c:pt>
              </c:numCache>
            </c:numRef>
          </c:val>
        </c:ser>
        <c:dLbls>
          <c:showLegendKey val="0"/>
          <c:showVal val="0"/>
          <c:showCatName val="0"/>
          <c:showSerName val="0"/>
          <c:showPercent val="0"/>
          <c:showBubbleSize val="0"/>
        </c:dLbls>
        <c:gapWidth val="150"/>
        <c:axId val="-2069386504"/>
        <c:axId val="-2069395848"/>
      </c:barChart>
      <c:catAx>
        <c:axId val="-2069386504"/>
        <c:scaling>
          <c:orientation val="minMax"/>
        </c:scaling>
        <c:delete val="0"/>
        <c:axPos val="b"/>
        <c:majorTickMark val="out"/>
        <c:minorTickMark val="none"/>
        <c:tickLblPos val="nextTo"/>
        <c:crossAx val="-2069395848"/>
        <c:crosses val="autoZero"/>
        <c:auto val="1"/>
        <c:lblAlgn val="ctr"/>
        <c:lblOffset val="100"/>
        <c:noMultiLvlLbl val="0"/>
      </c:catAx>
      <c:valAx>
        <c:axId val="-2069395848"/>
        <c:scaling>
          <c:orientation val="minMax"/>
        </c:scaling>
        <c:delete val="0"/>
        <c:axPos val="l"/>
        <c:majorGridlines/>
        <c:title>
          <c:tx>
            <c:rich>
              <a:bodyPr rot="-5400000" vert="horz"/>
              <a:lstStyle/>
              <a:p>
                <a:pPr>
                  <a:defRPr/>
                </a:pPr>
                <a:r>
                  <a:rPr lang="en-US" dirty="0" smtClean="0"/>
                  <a:t>%</a:t>
                </a:r>
                <a:endParaRPr lang="en-US" dirty="0"/>
              </a:p>
            </c:rich>
          </c:tx>
          <c:layout>
            <c:manualLayout>
              <c:xMode val="edge"/>
              <c:yMode val="edge"/>
              <c:x val="0.0478018026495319"/>
              <c:y val="0.456938565782519"/>
            </c:manualLayout>
          </c:layout>
          <c:overlay val="0"/>
        </c:title>
        <c:numFmt formatCode="General" sourceLinked="1"/>
        <c:majorTickMark val="out"/>
        <c:minorTickMark val="none"/>
        <c:tickLblPos val="nextTo"/>
        <c:crossAx val="-2069386504"/>
        <c:crosses val="autoZero"/>
        <c:crossBetween val="between"/>
      </c:valAx>
    </c:plotArea>
    <c:plotVisOnly val="1"/>
    <c:dispBlanksAs val="gap"/>
    <c:showDLblsOverMax val="0"/>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Mobile subscribers (% of 15-65 Myanmar population)</a:t>
            </a:r>
          </a:p>
        </c:rich>
      </c:tx>
      <c:layout/>
      <c:overlay val="0"/>
    </c:title>
    <c:autoTitleDeleted val="0"/>
    <c:plotArea>
      <c:layout/>
      <c:barChart>
        <c:barDir val="col"/>
        <c:grouping val="clustered"/>
        <c:varyColors val="0"/>
        <c:ser>
          <c:idx val="0"/>
          <c:order val="0"/>
          <c:tx>
            <c:strRef>
              <c:f>'Status of phone own'!$C$34</c:f>
              <c:strCache>
                <c:ptCount val="1"/>
                <c:pt idx="0">
                  <c:v>Male</c:v>
                </c:pt>
              </c:strCache>
            </c:strRef>
          </c:tx>
          <c:invertIfNegative val="0"/>
          <c:dLbls>
            <c:showLegendKey val="0"/>
            <c:showVal val="1"/>
            <c:showCatName val="0"/>
            <c:showSerName val="0"/>
            <c:showPercent val="0"/>
            <c:showBubbleSize val="0"/>
            <c:showLeaderLines val="0"/>
          </c:dLbls>
          <c:cat>
            <c:numRef>
              <c:f>'Status of phone own'!$D$33:$E$33</c:f>
              <c:numCache>
                <c:formatCode>General</c:formatCode>
                <c:ptCount val="2"/>
                <c:pt idx="0">
                  <c:v>2015.0</c:v>
                </c:pt>
                <c:pt idx="1">
                  <c:v>2016.0</c:v>
                </c:pt>
              </c:numCache>
            </c:numRef>
          </c:cat>
          <c:val>
            <c:numRef>
              <c:f>'Status of phone own'!$D$34:$E$34</c:f>
              <c:numCache>
                <c:formatCode>0</c:formatCode>
                <c:ptCount val="2"/>
                <c:pt idx="0" formatCode="General">
                  <c:v>47.0</c:v>
                </c:pt>
                <c:pt idx="1">
                  <c:v>76.9</c:v>
                </c:pt>
              </c:numCache>
            </c:numRef>
          </c:val>
        </c:ser>
        <c:ser>
          <c:idx val="1"/>
          <c:order val="1"/>
          <c:tx>
            <c:strRef>
              <c:f>'Status of phone own'!$C$35</c:f>
              <c:strCache>
                <c:ptCount val="1"/>
                <c:pt idx="0">
                  <c:v>Female</c:v>
                </c:pt>
              </c:strCache>
            </c:strRef>
          </c:tx>
          <c:invertIfNegative val="0"/>
          <c:dLbls>
            <c:showLegendKey val="0"/>
            <c:showVal val="1"/>
            <c:showCatName val="0"/>
            <c:showSerName val="0"/>
            <c:showPercent val="0"/>
            <c:showBubbleSize val="0"/>
            <c:showLeaderLines val="0"/>
          </c:dLbls>
          <c:cat>
            <c:numRef>
              <c:f>'Status of phone own'!$D$33:$E$33</c:f>
              <c:numCache>
                <c:formatCode>General</c:formatCode>
                <c:ptCount val="2"/>
                <c:pt idx="0">
                  <c:v>2015.0</c:v>
                </c:pt>
                <c:pt idx="1">
                  <c:v>2016.0</c:v>
                </c:pt>
              </c:numCache>
            </c:numRef>
          </c:cat>
          <c:val>
            <c:numRef>
              <c:f>'Status of phone own'!$D$35:$E$35</c:f>
              <c:numCache>
                <c:formatCode>0</c:formatCode>
                <c:ptCount val="2"/>
                <c:pt idx="0" formatCode="General">
                  <c:v>33.0</c:v>
                </c:pt>
                <c:pt idx="1">
                  <c:v>57.9</c:v>
                </c:pt>
              </c:numCache>
            </c:numRef>
          </c:val>
        </c:ser>
        <c:dLbls>
          <c:showLegendKey val="0"/>
          <c:showVal val="0"/>
          <c:showCatName val="0"/>
          <c:showSerName val="0"/>
          <c:showPercent val="0"/>
          <c:showBubbleSize val="0"/>
        </c:dLbls>
        <c:gapWidth val="75"/>
        <c:overlap val="-25"/>
        <c:axId val="2139749320"/>
        <c:axId val="2139213656"/>
      </c:barChart>
      <c:catAx>
        <c:axId val="2139749320"/>
        <c:scaling>
          <c:orientation val="minMax"/>
        </c:scaling>
        <c:delete val="0"/>
        <c:axPos val="b"/>
        <c:numFmt formatCode="General" sourceLinked="1"/>
        <c:majorTickMark val="none"/>
        <c:minorTickMark val="none"/>
        <c:tickLblPos val="nextTo"/>
        <c:crossAx val="2139213656"/>
        <c:crosses val="autoZero"/>
        <c:auto val="1"/>
        <c:lblAlgn val="ctr"/>
        <c:lblOffset val="100"/>
        <c:noMultiLvlLbl val="0"/>
      </c:catAx>
      <c:valAx>
        <c:axId val="2139213656"/>
        <c:scaling>
          <c:orientation val="minMax"/>
        </c:scaling>
        <c:delete val="0"/>
        <c:axPos val="l"/>
        <c:majorGridlines/>
        <c:numFmt formatCode="General" sourceLinked="1"/>
        <c:majorTickMark val="none"/>
        <c:minorTickMark val="none"/>
        <c:tickLblPos val="nextTo"/>
        <c:crossAx val="2139749320"/>
        <c:crosses val="autoZero"/>
        <c:crossBetween val="between"/>
      </c:valAx>
    </c:plotArea>
    <c:legend>
      <c:legendPos val="b"/>
      <c:layout/>
      <c:overlay val="0"/>
    </c:legend>
    <c:plotVisOnly val="1"/>
    <c:dispBlanksAs val="gap"/>
    <c:showDLblsOverMax val="0"/>
  </c:chart>
  <c:txPr>
    <a:bodyPr/>
    <a:lstStyle/>
    <a:p>
      <a:pPr>
        <a:defRPr sz="14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layout/>
      <c:overlay val="0"/>
    </c:title>
    <c:autoTitleDeleted val="0"/>
    <c:plotArea>
      <c:layout/>
      <c:barChart>
        <c:barDir val="col"/>
        <c:grouping val="clustered"/>
        <c:varyColors val="0"/>
        <c:ser>
          <c:idx val="0"/>
          <c:order val="0"/>
          <c:tx>
            <c:strRef>
              <c:f>Sheet1!$B$1</c:f>
              <c:strCache>
                <c:ptCount val="1"/>
                <c:pt idx="0">
                  <c:v>Smartphone ownership (% of mobile subscribers)</c:v>
                </c:pt>
              </c:strCache>
            </c:strRef>
          </c:tx>
          <c:invertIfNegative val="0"/>
          <c:dPt>
            <c:idx val="0"/>
            <c:invertIfNegative val="0"/>
            <c:bubble3D val="0"/>
            <c:spPr>
              <a:solidFill>
                <a:schemeClr val="tx2">
                  <a:lumMod val="60000"/>
                  <a:lumOff val="40000"/>
                </a:schemeClr>
              </a:solidFill>
            </c:spPr>
          </c:dPt>
          <c:cat>
            <c:strRef>
              <c:f>Sheet1!$A$2:$A$3</c:f>
              <c:strCache>
                <c:ptCount val="2"/>
                <c:pt idx="0">
                  <c:v>Male</c:v>
                </c:pt>
                <c:pt idx="1">
                  <c:v>Female </c:v>
                </c:pt>
              </c:strCache>
            </c:strRef>
          </c:cat>
          <c:val>
            <c:numRef>
              <c:f>Sheet1!$B$2:$B$3</c:f>
              <c:numCache>
                <c:formatCode>General</c:formatCode>
                <c:ptCount val="2"/>
                <c:pt idx="0">
                  <c:v>78.4</c:v>
                </c:pt>
                <c:pt idx="1">
                  <c:v>77.3</c:v>
                </c:pt>
              </c:numCache>
            </c:numRef>
          </c:val>
        </c:ser>
        <c:dLbls>
          <c:dLblPos val="outEnd"/>
          <c:showLegendKey val="0"/>
          <c:showVal val="1"/>
          <c:showCatName val="0"/>
          <c:showSerName val="0"/>
          <c:showPercent val="0"/>
          <c:showBubbleSize val="0"/>
        </c:dLbls>
        <c:gapWidth val="150"/>
        <c:axId val="-2070389832"/>
        <c:axId val="2113461656"/>
      </c:barChart>
      <c:catAx>
        <c:axId val="-2070389832"/>
        <c:scaling>
          <c:orientation val="minMax"/>
        </c:scaling>
        <c:delete val="0"/>
        <c:axPos val="b"/>
        <c:majorTickMark val="out"/>
        <c:minorTickMark val="none"/>
        <c:tickLblPos val="nextTo"/>
        <c:crossAx val="2113461656"/>
        <c:crosses val="autoZero"/>
        <c:auto val="1"/>
        <c:lblAlgn val="ctr"/>
        <c:lblOffset val="100"/>
        <c:noMultiLvlLbl val="0"/>
      </c:catAx>
      <c:valAx>
        <c:axId val="2113461656"/>
        <c:scaling>
          <c:orientation val="minMax"/>
          <c:max val="100.0"/>
          <c:min val="0.0"/>
        </c:scaling>
        <c:delete val="0"/>
        <c:axPos val="l"/>
        <c:majorGridlines/>
        <c:numFmt formatCode="General" sourceLinked="1"/>
        <c:majorTickMark val="out"/>
        <c:minorTickMark val="none"/>
        <c:tickLblPos val="nextTo"/>
        <c:txPr>
          <a:bodyPr/>
          <a:lstStyle/>
          <a:p>
            <a:pPr>
              <a:defRPr sz="1400"/>
            </a:pPr>
            <a:endParaRPr lang="en-US"/>
          </a:p>
        </c:txPr>
        <c:crossAx val="-2070389832"/>
        <c:crosses val="autoZero"/>
        <c:crossBetween val="between"/>
        <c:majorUnit val="20.0"/>
      </c:valAx>
    </c:plotArea>
    <c:plotVisOnly val="1"/>
    <c:dispBlanksAs val="gap"/>
    <c:showDLblsOverMax val="0"/>
  </c:chart>
  <c:txPr>
    <a:bodyPr/>
    <a:lstStyle/>
    <a:p>
      <a:pPr>
        <a:defRPr sz="16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Digital</a:t>
            </a:r>
            <a:r>
              <a:rPr lang="en-US" baseline="0" dirty="0" smtClean="0"/>
              <a:t> skills (% of mobile handset owners who can perform the task by themselves)</a:t>
            </a:r>
            <a:endParaRPr lang="en-US" dirty="0"/>
          </a:p>
        </c:rich>
      </c:tx>
      <c:layout/>
      <c:overlay val="0"/>
    </c:title>
    <c:autoTitleDeleted val="0"/>
    <c:plotArea>
      <c:layout/>
      <c:barChart>
        <c:barDir val="col"/>
        <c:grouping val="clustered"/>
        <c:varyColors val="0"/>
        <c:ser>
          <c:idx val="0"/>
          <c:order val="0"/>
          <c:tx>
            <c:strRef>
              <c:f>'Digital literacy'!$B$1</c:f>
              <c:strCache>
                <c:ptCount val="1"/>
                <c:pt idx="0">
                  <c:v>Male</c:v>
                </c:pt>
              </c:strCache>
            </c:strRef>
          </c:tx>
          <c:invertIfNegative val="0"/>
          <c:dLbls>
            <c:numFmt formatCode="#,##0" sourceLinked="0"/>
            <c:dLblPos val="outEnd"/>
            <c:showLegendKey val="0"/>
            <c:showVal val="1"/>
            <c:showCatName val="0"/>
            <c:showSerName val="0"/>
            <c:showPercent val="0"/>
            <c:showBubbleSize val="0"/>
            <c:showLeaderLines val="0"/>
          </c:dLbls>
          <c:cat>
            <c:strRef>
              <c:f>'Digital literacy'!$A$2:$A$6</c:f>
              <c:strCache>
                <c:ptCount val="5"/>
                <c:pt idx="0">
                  <c:v>Search for information or other content on the Internet/online</c:v>
                </c:pt>
                <c:pt idx="1">
                  <c:v>Install an application (‘app’)</c:v>
                </c:pt>
                <c:pt idx="2">
                  <c:v>Create log-in details (user)  and a password to use a particular service or website. </c:v>
                </c:pt>
                <c:pt idx="3">
                  <c:v>Locate and adjust settings on an application or service</c:v>
                </c:pt>
                <c:pt idx="4">
                  <c:v>Post any information on the Internet/Online.  </c:v>
                </c:pt>
              </c:strCache>
            </c:strRef>
          </c:cat>
          <c:val>
            <c:numRef>
              <c:f>'Digital literacy'!$B$2:$B$6</c:f>
              <c:numCache>
                <c:formatCode>General</c:formatCode>
                <c:ptCount val="5"/>
                <c:pt idx="0">
                  <c:v>24.1</c:v>
                </c:pt>
                <c:pt idx="1">
                  <c:v>24.6</c:v>
                </c:pt>
                <c:pt idx="2">
                  <c:v>19.6</c:v>
                </c:pt>
                <c:pt idx="3">
                  <c:v>24.2</c:v>
                </c:pt>
                <c:pt idx="4">
                  <c:v>23.2</c:v>
                </c:pt>
              </c:numCache>
            </c:numRef>
          </c:val>
        </c:ser>
        <c:ser>
          <c:idx val="1"/>
          <c:order val="1"/>
          <c:tx>
            <c:strRef>
              <c:f>'Digital literacy'!$C$1</c:f>
              <c:strCache>
                <c:ptCount val="1"/>
                <c:pt idx="0">
                  <c:v>Female</c:v>
                </c:pt>
              </c:strCache>
            </c:strRef>
          </c:tx>
          <c:invertIfNegative val="0"/>
          <c:dLbls>
            <c:numFmt formatCode="#,##0" sourceLinked="0"/>
            <c:dLblPos val="outEnd"/>
            <c:showLegendKey val="0"/>
            <c:showVal val="1"/>
            <c:showCatName val="0"/>
            <c:showSerName val="0"/>
            <c:showPercent val="0"/>
            <c:showBubbleSize val="0"/>
            <c:showLeaderLines val="0"/>
          </c:dLbls>
          <c:cat>
            <c:strRef>
              <c:f>'Digital literacy'!$A$2:$A$6</c:f>
              <c:strCache>
                <c:ptCount val="5"/>
                <c:pt idx="0">
                  <c:v>Search for information or other content on the Internet/online</c:v>
                </c:pt>
                <c:pt idx="1">
                  <c:v>Install an application (‘app’)</c:v>
                </c:pt>
                <c:pt idx="2">
                  <c:v>Create log-in details (user)  and a password to use a particular service or website. </c:v>
                </c:pt>
                <c:pt idx="3">
                  <c:v>Locate and adjust settings on an application or service</c:v>
                </c:pt>
                <c:pt idx="4">
                  <c:v>Post any information on the Internet/Online.  </c:v>
                </c:pt>
              </c:strCache>
            </c:strRef>
          </c:cat>
          <c:val>
            <c:numRef>
              <c:f>'Digital literacy'!$C$2:$C$6</c:f>
              <c:numCache>
                <c:formatCode>General</c:formatCode>
                <c:ptCount val="5"/>
                <c:pt idx="0">
                  <c:v>18.5</c:v>
                </c:pt>
                <c:pt idx="1">
                  <c:v>15.9</c:v>
                </c:pt>
                <c:pt idx="2">
                  <c:v>14.5</c:v>
                </c:pt>
                <c:pt idx="3">
                  <c:v>12.6</c:v>
                </c:pt>
                <c:pt idx="4">
                  <c:v>17.5</c:v>
                </c:pt>
              </c:numCache>
            </c:numRef>
          </c:val>
        </c:ser>
        <c:dLbls>
          <c:dLblPos val="outEnd"/>
          <c:showLegendKey val="0"/>
          <c:showVal val="1"/>
          <c:showCatName val="0"/>
          <c:showSerName val="0"/>
          <c:showPercent val="0"/>
          <c:showBubbleSize val="0"/>
        </c:dLbls>
        <c:gapWidth val="150"/>
        <c:axId val="-2070330232"/>
        <c:axId val="-2070647432"/>
      </c:barChart>
      <c:catAx>
        <c:axId val="-2070330232"/>
        <c:scaling>
          <c:orientation val="minMax"/>
        </c:scaling>
        <c:delete val="0"/>
        <c:axPos val="b"/>
        <c:majorTickMark val="none"/>
        <c:minorTickMark val="none"/>
        <c:tickLblPos val="nextTo"/>
        <c:crossAx val="-2070647432"/>
        <c:crosses val="autoZero"/>
        <c:auto val="1"/>
        <c:lblAlgn val="ctr"/>
        <c:lblOffset val="100"/>
        <c:noMultiLvlLbl val="0"/>
      </c:catAx>
      <c:valAx>
        <c:axId val="-2070647432"/>
        <c:scaling>
          <c:orientation val="minMax"/>
        </c:scaling>
        <c:delete val="0"/>
        <c:axPos val="l"/>
        <c:majorGridlines/>
        <c:numFmt formatCode="General" sourceLinked="1"/>
        <c:majorTickMark val="out"/>
        <c:minorTickMark val="none"/>
        <c:tickLblPos val="nextTo"/>
        <c:crossAx val="-2070330232"/>
        <c:crosses val="autoZero"/>
        <c:crossBetween val="between"/>
      </c:valAx>
    </c:plotArea>
    <c:legend>
      <c:legendPos val="r"/>
      <c:layout/>
      <c:overlay val="0"/>
    </c:legend>
    <c:plotVisOnly val="1"/>
    <c:dispBlanksAs val="gap"/>
    <c:showDLblsOverMax val="0"/>
  </c:chart>
  <c:txPr>
    <a:bodyPr/>
    <a:lstStyle/>
    <a:p>
      <a:pPr>
        <a:defRPr sz="14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95786770818568"/>
          <c:y val="0.181042048529103"/>
          <c:w val="0.608890559094966"/>
          <c:h val="0.624735760835252"/>
        </c:manualLayout>
      </c:layout>
      <c:barChart>
        <c:barDir val="col"/>
        <c:grouping val="stacked"/>
        <c:varyColors val="0"/>
        <c:ser>
          <c:idx val="0"/>
          <c:order val="0"/>
          <c:tx>
            <c:strRef>
              <c:f>Sheet1!$A$2</c:f>
              <c:strCache>
                <c:ptCount val="1"/>
                <c:pt idx="0">
                  <c:v>Social purposes / keeping in touch</c:v>
                </c:pt>
              </c:strCache>
            </c:strRef>
          </c:tx>
          <c:spPr>
            <a:solidFill>
              <a:srgbClr val="FFFF00"/>
            </a:solidFill>
          </c:spPr>
          <c:invertIfNegative val="0"/>
          <c:dLbls>
            <c:showLegendKey val="0"/>
            <c:showVal val="1"/>
            <c:showCatName val="0"/>
            <c:showSerName val="0"/>
            <c:showPercent val="0"/>
            <c:showBubbleSize val="0"/>
            <c:showLeaderLines val="0"/>
          </c:dLbls>
          <c:cat>
            <c:strRef>
              <c:f>Sheet1!$B$1:$C$1</c:f>
              <c:strCache>
                <c:ptCount val="2"/>
                <c:pt idx="0">
                  <c:v>Non-Owners</c:v>
                </c:pt>
                <c:pt idx="1">
                  <c:v>Owners</c:v>
                </c:pt>
              </c:strCache>
            </c:strRef>
          </c:cat>
          <c:val>
            <c:numRef>
              <c:f>Sheet1!$B$2:$C$2</c:f>
              <c:numCache>
                <c:formatCode>0%</c:formatCode>
                <c:ptCount val="2"/>
                <c:pt idx="0">
                  <c:v>0.707</c:v>
                </c:pt>
                <c:pt idx="1">
                  <c:v>0.67</c:v>
                </c:pt>
              </c:numCache>
            </c:numRef>
          </c:val>
        </c:ser>
        <c:ser>
          <c:idx val="1"/>
          <c:order val="1"/>
          <c:tx>
            <c:strRef>
              <c:f>Sheet1!$A$3</c:f>
              <c:strCache>
                <c:ptCount val="1"/>
                <c:pt idx="0">
                  <c:v>Livelihood-related</c:v>
                </c:pt>
              </c:strCache>
            </c:strRef>
          </c:tx>
          <c:spPr>
            <a:solidFill>
              <a:schemeClr val="accent3"/>
            </a:solidFill>
          </c:spPr>
          <c:invertIfNegative val="0"/>
          <c:dLbls>
            <c:txPr>
              <a:bodyPr/>
              <a:lstStyle/>
              <a:p>
                <a:pPr>
                  <a:defRPr>
                    <a:solidFill>
                      <a:srgbClr val="FFFFFF"/>
                    </a:solidFill>
                  </a:defRPr>
                </a:pPr>
                <a:endParaRPr lang="en-US"/>
              </a:p>
            </c:txPr>
            <c:showLegendKey val="0"/>
            <c:showVal val="1"/>
            <c:showCatName val="0"/>
            <c:showSerName val="0"/>
            <c:showPercent val="0"/>
            <c:showBubbleSize val="0"/>
            <c:showLeaderLines val="0"/>
          </c:dLbls>
          <c:cat>
            <c:strRef>
              <c:f>Sheet1!$B$1:$C$1</c:f>
              <c:strCache>
                <c:ptCount val="2"/>
                <c:pt idx="0">
                  <c:v>Non-Owners</c:v>
                </c:pt>
                <c:pt idx="1">
                  <c:v>Owners</c:v>
                </c:pt>
              </c:strCache>
            </c:strRef>
          </c:cat>
          <c:val>
            <c:numRef>
              <c:f>Sheet1!$B$3:$C$3</c:f>
              <c:numCache>
                <c:formatCode>0%</c:formatCode>
                <c:ptCount val="2"/>
                <c:pt idx="0">
                  <c:v>0.189</c:v>
                </c:pt>
                <c:pt idx="1">
                  <c:v>0.26</c:v>
                </c:pt>
              </c:numCache>
            </c:numRef>
          </c:val>
        </c:ser>
        <c:ser>
          <c:idx val="2"/>
          <c:order val="2"/>
          <c:tx>
            <c:strRef>
              <c:f>Sheet1!$A$4</c:f>
              <c:strCache>
                <c:ptCount val="1"/>
                <c:pt idx="0">
                  <c:v>Coordination of some other activity (excluding livelihood)</c:v>
                </c:pt>
              </c:strCache>
            </c:strRef>
          </c:tx>
          <c:spPr>
            <a:solidFill>
              <a:srgbClr val="AFFFFF"/>
            </a:solidFill>
          </c:spPr>
          <c:invertIfNegative val="0"/>
          <c:cat>
            <c:strRef>
              <c:f>Sheet1!$B$1:$C$1</c:f>
              <c:strCache>
                <c:ptCount val="2"/>
                <c:pt idx="0">
                  <c:v>Non-Owners</c:v>
                </c:pt>
                <c:pt idx="1">
                  <c:v>Owners</c:v>
                </c:pt>
              </c:strCache>
            </c:strRef>
          </c:cat>
          <c:val>
            <c:numRef>
              <c:f>Sheet1!$B$4:$C$4</c:f>
              <c:numCache>
                <c:formatCode>0%</c:formatCode>
                <c:ptCount val="2"/>
                <c:pt idx="0">
                  <c:v>0.021</c:v>
                </c:pt>
                <c:pt idx="1">
                  <c:v>0.03</c:v>
                </c:pt>
              </c:numCache>
            </c:numRef>
          </c:val>
        </c:ser>
        <c:ser>
          <c:idx val="3"/>
          <c:order val="3"/>
          <c:tx>
            <c:strRef>
              <c:f>Sheet1!$A$5</c:f>
              <c:strCache>
                <c:ptCount val="1"/>
                <c:pt idx="0">
                  <c:v>Emergency communication</c:v>
                </c:pt>
              </c:strCache>
            </c:strRef>
          </c:tx>
          <c:spPr>
            <a:solidFill>
              <a:srgbClr val="FF0000"/>
            </a:solidFill>
          </c:spPr>
          <c:invertIfNegative val="0"/>
          <c:dLbls>
            <c:dLbl>
              <c:idx val="0"/>
              <c:delete val="1"/>
            </c:dLbl>
            <c:showLegendKey val="0"/>
            <c:showVal val="1"/>
            <c:showCatName val="0"/>
            <c:showSerName val="0"/>
            <c:showPercent val="0"/>
            <c:showBubbleSize val="0"/>
            <c:showLeaderLines val="0"/>
          </c:dLbls>
          <c:cat>
            <c:strRef>
              <c:f>Sheet1!$B$1:$C$1</c:f>
              <c:strCache>
                <c:ptCount val="2"/>
                <c:pt idx="0">
                  <c:v>Non-Owners</c:v>
                </c:pt>
                <c:pt idx="1">
                  <c:v>Owners</c:v>
                </c:pt>
              </c:strCache>
            </c:strRef>
          </c:cat>
          <c:val>
            <c:numRef>
              <c:f>Sheet1!$B$5:$C$5</c:f>
              <c:numCache>
                <c:formatCode>0%</c:formatCode>
                <c:ptCount val="2"/>
                <c:pt idx="0">
                  <c:v>0.059</c:v>
                </c:pt>
                <c:pt idx="1">
                  <c:v>0.03</c:v>
                </c:pt>
              </c:numCache>
            </c:numRef>
          </c:val>
        </c:ser>
        <c:ser>
          <c:idx val="4"/>
          <c:order val="4"/>
          <c:tx>
            <c:strRef>
              <c:f>Sheet1!$A$6</c:f>
              <c:strCache>
                <c:ptCount val="1"/>
                <c:pt idx="0">
                  <c:v>Other Reasons </c:v>
                </c:pt>
              </c:strCache>
            </c:strRef>
          </c:tx>
          <c:spPr>
            <a:solidFill>
              <a:schemeClr val="accent6"/>
            </a:solidFill>
          </c:spPr>
          <c:invertIfNegative val="0"/>
          <c:dLbls>
            <c:showLegendKey val="0"/>
            <c:showVal val="1"/>
            <c:showCatName val="0"/>
            <c:showSerName val="0"/>
            <c:showPercent val="0"/>
            <c:showBubbleSize val="0"/>
            <c:showLeaderLines val="0"/>
          </c:dLbls>
          <c:cat>
            <c:strRef>
              <c:f>Sheet1!$B$1:$C$1</c:f>
              <c:strCache>
                <c:ptCount val="2"/>
                <c:pt idx="0">
                  <c:v>Non-Owners</c:v>
                </c:pt>
                <c:pt idx="1">
                  <c:v>Owners</c:v>
                </c:pt>
              </c:strCache>
            </c:strRef>
          </c:cat>
          <c:val>
            <c:numRef>
              <c:f>Sheet1!$B$6:$C$6</c:f>
              <c:numCache>
                <c:formatCode>0%</c:formatCode>
                <c:ptCount val="2"/>
                <c:pt idx="0">
                  <c:v>0.024</c:v>
                </c:pt>
                <c:pt idx="1">
                  <c:v>0.024</c:v>
                </c:pt>
              </c:numCache>
            </c:numRef>
          </c:val>
        </c:ser>
        <c:dLbls>
          <c:showLegendKey val="0"/>
          <c:showVal val="0"/>
          <c:showCatName val="0"/>
          <c:showSerName val="0"/>
          <c:showPercent val="0"/>
          <c:showBubbleSize val="0"/>
        </c:dLbls>
        <c:gapWidth val="150"/>
        <c:overlap val="100"/>
        <c:axId val="2046737176"/>
        <c:axId val="2046318360"/>
      </c:barChart>
      <c:catAx>
        <c:axId val="2046737176"/>
        <c:scaling>
          <c:orientation val="minMax"/>
        </c:scaling>
        <c:delete val="0"/>
        <c:axPos val="b"/>
        <c:majorTickMark val="out"/>
        <c:minorTickMark val="none"/>
        <c:tickLblPos val="nextTo"/>
        <c:crossAx val="2046318360"/>
        <c:crosses val="autoZero"/>
        <c:auto val="1"/>
        <c:lblAlgn val="ctr"/>
        <c:lblOffset val="100"/>
        <c:noMultiLvlLbl val="0"/>
      </c:catAx>
      <c:valAx>
        <c:axId val="2046318360"/>
        <c:scaling>
          <c:orientation val="minMax"/>
          <c:max val="1.0"/>
        </c:scaling>
        <c:delete val="1"/>
        <c:axPos val="l"/>
        <c:numFmt formatCode="0%" sourceLinked="1"/>
        <c:majorTickMark val="out"/>
        <c:minorTickMark val="none"/>
        <c:tickLblPos val="nextTo"/>
        <c:crossAx val="2046737176"/>
        <c:crosses val="autoZero"/>
        <c:crossBetween val="between"/>
      </c:valAx>
    </c:plotArea>
    <c:legend>
      <c:legendPos val="r"/>
      <c:layout>
        <c:manualLayout>
          <c:xMode val="edge"/>
          <c:yMode val="edge"/>
          <c:x val="0.654790553220379"/>
          <c:y val="0.105592327319671"/>
          <c:w val="0.345209368499285"/>
          <c:h val="0.708303296991357"/>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a:pPr>
            <a:r>
              <a:rPr lang="en-US" dirty="0"/>
              <a:t>When was the last time you used a phone? (% of 15-65 year olds)</a:t>
            </a:r>
          </a:p>
        </c:rich>
      </c:tx>
      <c:layout/>
      <c:overlay val="0"/>
    </c:title>
    <c:autoTitleDeleted val="0"/>
    <c:plotArea>
      <c:layout/>
      <c:barChart>
        <c:barDir val="col"/>
        <c:grouping val="percentStacked"/>
        <c:varyColors val="0"/>
        <c:ser>
          <c:idx val="0"/>
          <c:order val="0"/>
          <c:tx>
            <c:strRef>
              <c:f>Sheet2!$K$10</c:f>
              <c:strCache>
                <c:ptCount val="1"/>
                <c:pt idx="0">
                  <c:v>In the last hour</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(Sheet2!$S$9,Sheet2!$U$9)</c:f>
              <c:strCache>
                <c:ptCount val="2"/>
                <c:pt idx="0">
                  <c:v>Male</c:v>
                </c:pt>
                <c:pt idx="1">
                  <c:v>Female</c:v>
                </c:pt>
              </c:strCache>
            </c:strRef>
          </c:cat>
          <c:val>
            <c:numRef>
              <c:f>(Sheet2!$S$10,Sheet2!$U$10)</c:f>
              <c:numCache>
                <c:formatCode>0%</c:formatCode>
                <c:ptCount val="2"/>
                <c:pt idx="0">
                  <c:v>0.103</c:v>
                </c:pt>
                <c:pt idx="1">
                  <c:v>0.071</c:v>
                </c:pt>
              </c:numCache>
            </c:numRef>
          </c:val>
        </c:ser>
        <c:ser>
          <c:idx val="1"/>
          <c:order val="1"/>
          <c:tx>
            <c:strRef>
              <c:f>Sheet2!$K$11</c:f>
              <c:strCache>
                <c:ptCount val="1"/>
                <c:pt idx="0">
                  <c:v>Earlier today</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(Sheet2!$S$9,Sheet2!$U$9)</c:f>
              <c:strCache>
                <c:ptCount val="2"/>
                <c:pt idx="0">
                  <c:v>Male</c:v>
                </c:pt>
                <c:pt idx="1">
                  <c:v>Female</c:v>
                </c:pt>
              </c:strCache>
            </c:strRef>
          </c:cat>
          <c:val>
            <c:numRef>
              <c:f>(Sheet2!$S$11,Sheet2!$U$11)</c:f>
              <c:numCache>
                <c:formatCode>0%</c:formatCode>
                <c:ptCount val="2"/>
                <c:pt idx="0">
                  <c:v>0.228</c:v>
                </c:pt>
                <c:pt idx="1">
                  <c:v>0.182</c:v>
                </c:pt>
              </c:numCache>
            </c:numRef>
          </c:val>
        </c:ser>
        <c:ser>
          <c:idx val="2"/>
          <c:order val="2"/>
          <c:tx>
            <c:strRef>
              <c:f>Sheet2!$K$12</c:f>
              <c:strCache>
                <c:ptCount val="1"/>
                <c:pt idx="0">
                  <c:v>Yesterday</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(Sheet2!$S$9,Sheet2!$U$9)</c:f>
              <c:strCache>
                <c:ptCount val="2"/>
                <c:pt idx="0">
                  <c:v>Male</c:v>
                </c:pt>
                <c:pt idx="1">
                  <c:v>Female</c:v>
                </c:pt>
              </c:strCache>
            </c:strRef>
          </c:cat>
          <c:val>
            <c:numRef>
              <c:f>(Sheet2!$S$12,Sheet2!$U$12)</c:f>
              <c:numCache>
                <c:formatCode>0%</c:formatCode>
                <c:ptCount val="2"/>
                <c:pt idx="0">
                  <c:v>0.163</c:v>
                </c:pt>
                <c:pt idx="1">
                  <c:v>0.163</c:v>
                </c:pt>
              </c:numCache>
            </c:numRef>
          </c:val>
        </c:ser>
        <c:ser>
          <c:idx val="3"/>
          <c:order val="3"/>
          <c:tx>
            <c:strRef>
              <c:f>Sheet2!$K$13</c:f>
              <c:strCache>
                <c:ptCount val="1"/>
                <c:pt idx="0">
                  <c:v>In the last week </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(Sheet2!$S$9,Sheet2!$U$9)</c:f>
              <c:strCache>
                <c:ptCount val="2"/>
                <c:pt idx="0">
                  <c:v>Male</c:v>
                </c:pt>
                <c:pt idx="1">
                  <c:v>Female</c:v>
                </c:pt>
              </c:strCache>
            </c:strRef>
          </c:cat>
          <c:val>
            <c:numRef>
              <c:f>(Sheet2!$S$13,Sheet2!$U$13)</c:f>
              <c:numCache>
                <c:formatCode>0%</c:formatCode>
                <c:ptCount val="2"/>
                <c:pt idx="0">
                  <c:v>0.097</c:v>
                </c:pt>
                <c:pt idx="1">
                  <c:v>0.106</c:v>
                </c:pt>
              </c:numCache>
            </c:numRef>
          </c:val>
        </c:ser>
        <c:ser>
          <c:idx val="4"/>
          <c:order val="4"/>
          <c:tx>
            <c:strRef>
              <c:f>Sheet2!$K$14</c:f>
              <c:strCache>
                <c:ptCount val="1"/>
                <c:pt idx="0">
                  <c:v>In the last month</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(Sheet2!$S$9,Sheet2!$U$9)</c:f>
              <c:strCache>
                <c:ptCount val="2"/>
                <c:pt idx="0">
                  <c:v>Male</c:v>
                </c:pt>
                <c:pt idx="1">
                  <c:v>Female</c:v>
                </c:pt>
              </c:strCache>
            </c:strRef>
          </c:cat>
          <c:val>
            <c:numRef>
              <c:f>(Sheet2!$S$14,Sheet2!$U$14)</c:f>
              <c:numCache>
                <c:formatCode>0%</c:formatCode>
                <c:ptCount val="2"/>
                <c:pt idx="0">
                  <c:v>0.062</c:v>
                </c:pt>
                <c:pt idx="1">
                  <c:v>0.069</c:v>
                </c:pt>
              </c:numCache>
            </c:numRef>
          </c:val>
        </c:ser>
        <c:ser>
          <c:idx val="5"/>
          <c:order val="5"/>
          <c:tx>
            <c:strRef>
              <c:f>Sheet2!$K$15</c:f>
              <c:strCache>
                <c:ptCount val="1"/>
                <c:pt idx="0">
                  <c:v>In the last year</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(Sheet2!$S$9,Sheet2!$U$9)</c:f>
              <c:strCache>
                <c:ptCount val="2"/>
                <c:pt idx="0">
                  <c:v>Male</c:v>
                </c:pt>
                <c:pt idx="1">
                  <c:v>Female</c:v>
                </c:pt>
              </c:strCache>
            </c:strRef>
          </c:cat>
          <c:val>
            <c:numRef>
              <c:f>(Sheet2!$S$15,Sheet2!$U$15)</c:f>
              <c:numCache>
                <c:formatCode>0%</c:formatCode>
                <c:ptCount val="2"/>
                <c:pt idx="0">
                  <c:v>0.004</c:v>
                </c:pt>
                <c:pt idx="1">
                  <c:v>0.003</c:v>
                </c:pt>
              </c:numCache>
            </c:numRef>
          </c:val>
        </c:ser>
        <c:ser>
          <c:idx val="6"/>
          <c:order val="6"/>
          <c:tx>
            <c:strRef>
              <c:f>Sheet2!$K$16</c:f>
              <c:strCache>
                <c:ptCount val="1"/>
                <c:pt idx="0">
                  <c:v>Can't Remember</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(Sheet2!$S$9,Sheet2!$U$9)</c:f>
              <c:strCache>
                <c:ptCount val="2"/>
                <c:pt idx="0">
                  <c:v>Male</c:v>
                </c:pt>
                <c:pt idx="1">
                  <c:v>Female</c:v>
                </c:pt>
              </c:strCache>
            </c:strRef>
          </c:cat>
          <c:val>
            <c:numRef>
              <c:f>(Sheet2!$S$16,Sheet2!$U$16)</c:f>
              <c:numCache>
                <c:formatCode>0%</c:formatCode>
                <c:ptCount val="2"/>
                <c:pt idx="0">
                  <c:v>0.064</c:v>
                </c:pt>
                <c:pt idx="1">
                  <c:v>0.08</c:v>
                </c:pt>
              </c:numCache>
            </c:numRef>
          </c:val>
        </c:ser>
        <c:ser>
          <c:idx val="7"/>
          <c:order val="7"/>
          <c:tx>
            <c:strRef>
              <c:f>Sheet2!$K$17</c:f>
              <c:strCache>
                <c:ptCount val="1"/>
                <c:pt idx="0">
                  <c:v>Never</c:v>
                </c:pt>
              </c:strCache>
            </c:strRef>
          </c:tx>
          <c:spPr>
            <a:solidFill>
              <a:schemeClr val="bg1">
                <a:lumMod val="8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(Sheet2!$S$9,Sheet2!$U$9)</c:f>
              <c:strCache>
                <c:ptCount val="2"/>
                <c:pt idx="0">
                  <c:v>Male</c:v>
                </c:pt>
                <c:pt idx="1">
                  <c:v>Female</c:v>
                </c:pt>
              </c:strCache>
            </c:strRef>
          </c:cat>
          <c:val>
            <c:numRef>
              <c:f>(Sheet2!$S$17,Sheet2!$U$17)</c:f>
              <c:numCache>
                <c:formatCode>0%</c:formatCode>
                <c:ptCount val="2"/>
                <c:pt idx="0">
                  <c:v>0.279</c:v>
                </c:pt>
                <c:pt idx="1">
                  <c:v>0.326</c:v>
                </c:pt>
              </c:numCache>
            </c:numRef>
          </c:val>
        </c:ser>
        <c:dLbls>
          <c:showLegendKey val="0"/>
          <c:showVal val="1"/>
          <c:showCatName val="0"/>
          <c:showSerName val="0"/>
          <c:showPercent val="0"/>
          <c:showBubbleSize val="0"/>
        </c:dLbls>
        <c:gapWidth val="95"/>
        <c:overlap val="100"/>
        <c:axId val="2146068680"/>
        <c:axId val="2145508680"/>
      </c:barChart>
      <c:catAx>
        <c:axId val="2146068680"/>
        <c:scaling>
          <c:orientation val="minMax"/>
        </c:scaling>
        <c:delete val="0"/>
        <c:axPos val="b"/>
        <c:numFmt formatCode="General" sourceLinked="1"/>
        <c:majorTickMark val="none"/>
        <c:minorTickMark val="none"/>
        <c:tickLblPos val="nextTo"/>
        <c:crossAx val="2145508680"/>
        <c:crosses val="autoZero"/>
        <c:auto val="1"/>
        <c:lblAlgn val="ctr"/>
        <c:lblOffset val="100"/>
        <c:noMultiLvlLbl val="0"/>
      </c:catAx>
      <c:valAx>
        <c:axId val="2145508680"/>
        <c:scaling>
          <c:orientation val="minMax"/>
        </c:scaling>
        <c:delete val="1"/>
        <c:axPos val="l"/>
        <c:numFmt formatCode="0%" sourceLinked="1"/>
        <c:majorTickMark val="out"/>
        <c:minorTickMark val="none"/>
        <c:tickLblPos val="nextTo"/>
        <c:crossAx val="2146068680"/>
        <c:crosses val="autoZero"/>
        <c:crossBetween val="between"/>
      </c:valAx>
    </c:plotArea>
    <c:legend>
      <c:legendPos val="r"/>
      <c:layout/>
      <c:overlay val="0"/>
    </c:legend>
    <c:plotVisOnly val="1"/>
    <c:dispBlanksAs val="gap"/>
    <c:showDLblsOverMax val="0"/>
  </c:chart>
  <c:txPr>
    <a:bodyPr/>
    <a:lstStyle/>
    <a:p>
      <a:pPr>
        <a:defRPr sz="12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percentStacked"/>
        <c:varyColors val="0"/>
        <c:ser>
          <c:idx val="0"/>
          <c:order val="0"/>
          <c:tx>
            <c:strRef>
              <c:f>Sheet9!$B$4</c:f>
              <c:strCache>
                <c:ptCount val="1"/>
                <c:pt idx="0">
                  <c:v>In the last hour</c:v>
                </c:pt>
              </c:strCache>
            </c:strRef>
          </c:tx>
          <c:invertIfNegative val="0"/>
          <c:cat>
            <c:multiLvlStrRef>
              <c:f>Sheet9!$C$2:$D$3</c:f>
              <c:multiLvlStrCache>
                <c:ptCount val="2"/>
                <c:lvl>
                  <c:pt idx="0">
                    <c:v>Urban</c:v>
                  </c:pt>
                  <c:pt idx="1">
                    <c:v>Rural</c:v>
                  </c:pt>
                </c:lvl>
                <c:lvl>
                  <c:pt idx="0">
                    <c:v>Male</c:v>
                  </c:pt>
                </c:lvl>
              </c:multiLvlStrCache>
            </c:multiLvlStrRef>
          </c:cat>
          <c:val>
            <c:numRef>
              <c:f>Sheet9!$C$4:$D$4</c:f>
              <c:numCache>
                <c:formatCode>0%</c:formatCode>
                <c:ptCount val="2"/>
                <c:pt idx="0">
                  <c:v>0.196</c:v>
                </c:pt>
                <c:pt idx="1">
                  <c:v>0.063</c:v>
                </c:pt>
              </c:numCache>
            </c:numRef>
          </c:val>
        </c:ser>
        <c:ser>
          <c:idx val="1"/>
          <c:order val="1"/>
          <c:tx>
            <c:strRef>
              <c:f>Sheet9!$B$5</c:f>
              <c:strCache>
                <c:ptCount val="1"/>
                <c:pt idx="0">
                  <c:v>Earlier today</c:v>
                </c:pt>
              </c:strCache>
            </c:strRef>
          </c:tx>
          <c:invertIfNegative val="0"/>
          <c:cat>
            <c:multiLvlStrRef>
              <c:f>Sheet9!$C$2:$D$3</c:f>
              <c:multiLvlStrCache>
                <c:ptCount val="2"/>
                <c:lvl>
                  <c:pt idx="0">
                    <c:v>Urban</c:v>
                  </c:pt>
                  <c:pt idx="1">
                    <c:v>Rural</c:v>
                  </c:pt>
                </c:lvl>
                <c:lvl>
                  <c:pt idx="0">
                    <c:v>Male</c:v>
                  </c:pt>
                </c:lvl>
              </c:multiLvlStrCache>
            </c:multiLvlStrRef>
          </c:cat>
          <c:val>
            <c:numRef>
              <c:f>Sheet9!$C$5:$D$5</c:f>
              <c:numCache>
                <c:formatCode>0%</c:formatCode>
                <c:ptCount val="2"/>
                <c:pt idx="0">
                  <c:v>0.37</c:v>
                </c:pt>
                <c:pt idx="1">
                  <c:v>0.182</c:v>
                </c:pt>
              </c:numCache>
            </c:numRef>
          </c:val>
        </c:ser>
        <c:ser>
          <c:idx val="2"/>
          <c:order val="2"/>
          <c:tx>
            <c:strRef>
              <c:f>Sheet9!$B$6</c:f>
              <c:strCache>
                <c:ptCount val="1"/>
                <c:pt idx="0">
                  <c:v>yesterday</c:v>
                </c:pt>
              </c:strCache>
            </c:strRef>
          </c:tx>
          <c:invertIfNegative val="0"/>
          <c:cat>
            <c:multiLvlStrRef>
              <c:f>Sheet9!$C$2:$D$3</c:f>
              <c:multiLvlStrCache>
                <c:ptCount val="2"/>
                <c:lvl>
                  <c:pt idx="0">
                    <c:v>Urban</c:v>
                  </c:pt>
                  <c:pt idx="1">
                    <c:v>Rural</c:v>
                  </c:pt>
                </c:lvl>
                <c:lvl>
                  <c:pt idx="0">
                    <c:v>Male</c:v>
                  </c:pt>
                </c:lvl>
              </c:multiLvlStrCache>
            </c:multiLvlStrRef>
          </c:cat>
          <c:val>
            <c:numRef>
              <c:f>Sheet9!$C$6:$D$6</c:f>
              <c:numCache>
                <c:formatCode>0%</c:formatCode>
                <c:ptCount val="2"/>
                <c:pt idx="0">
                  <c:v>0.187</c:v>
                </c:pt>
                <c:pt idx="1">
                  <c:v>0.157</c:v>
                </c:pt>
              </c:numCache>
            </c:numRef>
          </c:val>
        </c:ser>
        <c:ser>
          <c:idx val="3"/>
          <c:order val="3"/>
          <c:tx>
            <c:strRef>
              <c:f>Sheet9!$B$7</c:f>
              <c:strCache>
                <c:ptCount val="1"/>
                <c:pt idx="0">
                  <c:v>During the last one week</c:v>
                </c:pt>
              </c:strCache>
            </c:strRef>
          </c:tx>
          <c:invertIfNegative val="0"/>
          <c:cat>
            <c:multiLvlStrRef>
              <c:f>Sheet9!$C$2:$D$3</c:f>
              <c:multiLvlStrCache>
                <c:ptCount val="2"/>
                <c:lvl>
                  <c:pt idx="0">
                    <c:v>Urban</c:v>
                  </c:pt>
                  <c:pt idx="1">
                    <c:v>Rural</c:v>
                  </c:pt>
                </c:lvl>
                <c:lvl>
                  <c:pt idx="0">
                    <c:v>Male</c:v>
                  </c:pt>
                </c:lvl>
              </c:multiLvlStrCache>
            </c:multiLvlStrRef>
          </c:cat>
          <c:val>
            <c:numRef>
              <c:f>Sheet9!$C$7:$D$7</c:f>
              <c:numCache>
                <c:formatCode>0%</c:formatCode>
                <c:ptCount val="2"/>
                <c:pt idx="0">
                  <c:v>0.061</c:v>
                </c:pt>
                <c:pt idx="1">
                  <c:v>0.103</c:v>
                </c:pt>
              </c:numCache>
            </c:numRef>
          </c:val>
        </c:ser>
        <c:ser>
          <c:idx val="4"/>
          <c:order val="4"/>
          <c:tx>
            <c:strRef>
              <c:f>Sheet9!$B$8</c:f>
              <c:strCache>
                <c:ptCount val="1"/>
                <c:pt idx="0">
                  <c:v>During the last month</c:v>
                </c:pt>
              </c:strCache>
            </c:strRef>
          </c:tx>
          <c:invertIfNegative val="0"/>
          <c:cat>
            <c:multiLvlStrRef>
              <c:f>Sheet9!$C$2:$D$3</c:f>
              <c:multiLvlStrCache>
                <c:ptCount val="2"/>
                <c:lvl>
                  <c:pt idx="0">
                    <c:v>Urban</c:v>
                  </c:pt>
                  <c:pt idx="1">
                    <c:v>Rural</c:v>
                  </c:pt>
                </c:lvl>
                <c:lvl>
                  <c:pt idx="0">
                    <c:v>Male</c:v>
                  </c:pt>
                </c:lvl>
              </c:multiLvlStrCache>
            </c:multiLvlStrRef>
          </c:cat>
          <c:val>
            <c:numRef>
              <c:f>Sheet9!$C$8:$D$8</c:f>
              <c:numCache>
                <c:formatCode>0%</c:formatCode>
                <c:ptCount val="2"/>
                <c:pt idx="0">
                  <c:v>0.015</c:v>
                </c:pt>
                <c:pt idx="1">
                  <c:v>0.074</c:v>
                </c:pt>
              </c:numCache>
            </c:numRef>
          </c:val>
        </c:ser>
        <c:ser>
          <c:idx val="5"/>
          <c:order val="5"/>
          <c:tx>
            <c:strRef>
              <c:f>Sheet9!$B$9</c:f>
              <c:strCache>
                <c:ptCount val="1"/>
                <c:pt idx="0">
                  <c:v>During the last year</c:v>
                </c:pt>
              </c:strCache>
            </c:strRef>
          </c:tx>
          <c:invertIfNegative val="0"/>
          <c:cat>
            <c:multiLvlStrRef>
              <c:f>Sheet9!$C$2:$D$3</c:f>
              <c:multiLvlStrCache>
                <c:ptCount val="2"/>
                <c:lvl>
                  <c:pt idx="0">
                    <c:v>Urban</c:v>
                  </c:pt>
                  <c:pt idx="1">
                    <c:v>Rural</c:v>
                  </c:pt>
                </c:lvl>
                <c:lvl>
                  <c:pt idx="0">
                    <c:v>Male</c:v>
                  </c:pt>
                </c:lvl>
              </c:multiLvlStrCache>
            </c:multiLvlStrRef>
          </c:cat>
          <c:val>
            <c:numRef>
              <c:f>Sheet9!$C$9:$D$9</c:f>
              <c:numCache>
                <c:formatCode>0%</c:formatCode>
                <c:ptCount val="2"/>
                <c:pt idx="0">
                  <c:v>0.005</c:v>
                </c:pt>
                <c:pt idx="1">
                  <c:v>0.004</c:v>
                </c:pt>
              </c:numCache>
            </c:numRef>
          </c:val>
        </c:ser>
        <c:ser>
          <c:idx val="6"/>
          <c:order val="6"/>
          <c:tx>
            <c:strRef>
              <c:f>Sheet9!$B$10</c:f>
              <c:strCache>
                <c:ptCount val="1"/>
                <c:pt idx="0">
                  <c:v>Can't Remember</c:v>
                </c:pt>
              </c:strCache>
            </c:strRef>
          </c:tx>
          <c:invertIfNegative val="0"/>
          <c:cat>
            <c:multiLvlStrRef>
              <c:f>Sheet9!$C$2:$D$3</c:f>
              <c:multiLvlStrCache>
                <c:ptCount val="2"/>
                <c:lvl>
                  <c:pt idx="0">
                    <c:v>Urban</c:v>
                  </c:pt>
                  <c:pt idx="1">
                    <c:v>Rural</c:v>
                  </c:pt>
                </c:lvl>
                <c:lvl>
                  <c:pt idx="0">
                    <c:v>Male</c:v>
                  </c:pt>
                </c:lvl>
              </c:multiLvlStrCache>
            </c:multiLvlStrRef>
          </c:cat>
          <c:val>
            <c:numRef>
              <c:f>Sheet9!$C$10:$D$10</c:f>
              <c:numCache>
                <c:formatCode>0%</c:formatCode>
                <c:ptCount val="2"/>
                <c:pt idx="0">
                  <c:v>0.043</c:v>
                </c:pt>
                <c:pt idx="1">
                  <c:v>0.073</c:v>
                </c:pt>
              </c:numCache>
            </c:numRef>
          </c:val>
        </c:ser>
        <c:ser>
          <c:idx val="7"/>
          <c:order val="7"/>
          <c:tx>
            <c:strRef>
              <c:f>Sheet9!$B$11</c:f>
              <c:strCache>
                <c:ptCount val="1"/>
                <c:pt idx="0">
                  <c:v>Never</c:v>
                </c:pt>
              </c:strCache>
            </c:strRef>
          </c:tx>
          <c:spPr>
            <a:solidFill>
              <a:srgbClr val="BFBFBF"/>
            </a:solidFill>
          </c:spPr>
          <c:invertIfNegative val="0"/>
          <c:cat>
            <c:multiLvlStrRef>
              <c:f>Sheet9!$C$2:$D$3</c:f>
              <c:multiLvlStrCache>
                <c:ptCount val="2"/>
                <c:lvl>
                  <c:pt idx="0">
                    <c:v>Urban</c:v>
                  </c:pt>
                  <c:pt idx="1">
                    <c:v>Rural</c:v>
                  </c:pt>
                </c:lvl>
                <c:lvl>
                  <c:pt idx="0">
                    <c:v>Male</c:v>
                  </c:pt>
                </c:lvl>
              </c:multiLvlStrCache>
            </c:multiLvlStrRef>
          </c:cat>
          <c:val>
            <c:numRef>
              <c:f>Sheet9!$C$11:$D$11</c:f>
              <c:numCache>
                <c:formatCode>0%</c:formatCode>
                <c:ptCount val="2"/>
                <c:pt idx="0">
                  <c:v>0.122</c:v>
                </c:pt>
                <c:pt idx="1">
                  <c:v>0.345</c:v>
                </c:pt>
              </c:numCache>
            </c:numRef>
          </c:val>
        </c:ser>
        <c:dLbls>
          <c:showLegendKey val="0"/>
          <c:showVal val="1"/>
          <c:showCatName val="0"/>
          <c:showSerName val="0"/>
          <c:showPercent val="0"/>
          <c:showBubbleSize val="0"/>
        </c:dLbls>
        <c:gapWidth val="95"/>
        <c:overlap val="100"/>
        <c:axId val="2123767336"/>
        <c:axId val="-2070513384"/>
      </c:barChart>
      <c:catAx>
        <c:axId val="2123767336"/>
        <c:scaling>
          <c:orientation val="minMax"/>
        </c:scaling>
        <c:delete val="0"/>
        <c:axPos val="b"/>
        <c:majorTickMark val="none"/>
        <c:minorTickMark val="none"/>
        <c:tickLblPos val="nextTo"/>
        <c:txPr>
          <a:bodyPr/>
          <a:lstStyle/>
          <a:p>
            <a:pPr>
              <a:defRPr sz="1400"/>
            </a:pPr>
            <a:endParaRPr lang="en-US"/>
          </a:p>
        </c:txPr>
        <c:crossAx val="-2070513384"/>
        <c:crosses val="autoZero"/>
        <c:auto val="1"/>
        <c:lblAlgn val="ctr"/>
        <c:lblOffset val="100"/>
        <c:noMultiLvlLbl val="0"/>
      </c:catAx>
      <c:valAx>
        <c:axId val="-2070513384"/>
        <c:scaling>
          <c:orientation val="minMax"/>
        </c:scaling>
        <c:delete val="1"/>
        <c:axPos val="l"/>
        <c:numFmt formatCode="0%" sourceLinked="1"/>
        <c:majorTickMark val="out"/>
        <c:minorTickMark val="none"/>
        <c:tickLblPos val="nextTo"/>
        <c:crossAx val="2123767336"/>
        <c:crosses val="autoZero"/>
        <c:crossBetween val="between"/>
      </c:valAx>
    </c:plotArea>
    <c:legend>
      <c:legendPos val="r"/>
      <c:layout/>
      <c:overlay val="0"/>
    </c:legend>
    <c:plotVisOnly val="1"/>
    <c:dispBlanksAs val="gap"/>
    <c:showDLblsOverMax val="0"/>
  </c:chart>
  <c:txPr>
    <a:bodyPr/>
    <a:lstStyle/>
    <a:p>
      <a:pPr>
        <a:defRPr sz="12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percentStacked"/>
        <c:varyColors val="0"/>
        <c:ser>
          <c:idx val="0"/>
          <c:order val="0"/>
          <c:tx>
            <c:strRef>
              <c:f>Sheet9!$B$4</c:f>
              <c:strCache>
                <c:ptCount val="1"/>
                <c:pt idx="0">
                  <c:v>In the last hour</c:v>
                </c:pt>
              </c:strCache>
            </c:strRef>
          </c:tx>
          <c:invertIfNegative val="0"/>
          <c:cat>
            <c:multiLvlStrRef>
              <c:f>Sheet9!$E$2:$F$3</c:f>
              <c:multiLvlStrCache>
                <c:ptCount val="2"/>
                <c:lvl>
                  <c:pt idx="0">
                    <c:v>Urban</c:v>
                  </c:pt>
                  <c:pt idx="1">
                    <c:v>Rural</c:v>
                  </c:pt>
                </c:lvl>
                <c:lvl>
                  <c:pt idx="0">
                    <c:v>Female</c:v>
                  </c:pt>
                </c:lvl>
              </c:multiLvlStrCache>
            </c:multiLvlStrRef>
          </c:cat>
          <c:val>
            <c:numRef>
              <c:f>Sheet9!$E$4:$F$4</c:f>
              <c:numCache>
                <c:formatCode>0%</c:formatCode>
                <c:ptCount val="2"/>
                <c:pt idx="0">
                  <c:v>0.163</c:v>
                </c:pt>
                <c:pt idx="1">
                  <c:v>0.031</c:v>
                </c:pt>
              </c:numCache>
            </c:numRef>
          </c:val>
        </c:ser>
        <c:ser>
          <c:idx val="1"/>
          <c:order val="1"/>
          <c:tx>
            <c:strRef>
              <c:f>Sheet9!$B$5</c:f>
              <c:strCache>
                <c:ptCount val="1"/>
                <c:pt idx="0">
                  <c:v>Earlier today</c:v>
                </c:pt>
              </c:strCache>
            </c:strRef>
          </c:tx>
          <c:invertIfNegative val="0"/>
          <c:cat>
            <c:multiLvlStrRef>
              <c:f>Sheet9!$E$2:$F$3</c:f>
              <c:multiLvlStrCache>
                <c:ptCount val="2"/>
                <c:lvl>
                  <c:pt idx="0">
                    <c:v>Urban</c:v>
                  </c:pt>
                  <c:pt idx="1">
                    <c:v>Rural</c:v>
                  </c:pt>
                </c:lvl>
                <c:lvl>
                  <c:pt idx="0">
                    <c:v>Female</c:v>
                  </c:pt>
                </c:lvl>
              </c:multiLvlStrCache>
            </c:multiLvlStrRef>
          </c:cat>
          <c:val>
            <c:numRef>
              <c:f>Sheet9!$E$5:$F$5</c:f>
              <c:numCache>
                <c:formatCode>0%</c:formatCode>
                <c:ptCount val="2"/>
                <c:pt idx="0">
                  <c:v>0.318</c:v>
                </c:pt>
                <c:pt idx="1">
                  <c:v>0.122</c:v>
                </c:pt>
              </c:numCache>
            </c:numRef>
          </c:val>
        </c:ser>
        <c:ser>
          <c:idx val="2"/>
          <c:order val="2"/>
          <c:tx>
            <c:strRef>
              <c:f>Sheet9!$B$6</c:f>
              <c:strCache>
                <c:ptCount val="1"/>
                <c:pt idx="0">
                  <c:v>yesterday</c:v>
                </c:pt>
              </c:strCache>
            </c:strRef>
          </c:tx>
          <c:invertIfNegative val="0"/>
          <c:cat>
            <c:multiLvlStrRef>
              <c:f>Sheet9!$E$2:$F$3</c:f>
              <c:multiLvlStrCache>
                <c:ptCount val="2"/>
                <c:lvl>
                  <c:pt idx="0">
                    <c:v>Urban</c:v>
                  </c:pt>
                  <c:pt idx="1">
                    <c:v>Rural</c:v>
                  </c:pt>
                </c:lvl>
                <c:lvl>
                  <c:pt idx="0">
                    <c:v>Female</c:v>
                  </c:pt>
                </c:lvl>
              </c:multiLvlStrCache>
            </c:multiLvlStrRef>
          </c:cat>
          <c:val>
            <c:numRef>
              <c:f>Sheet9!$E$6:$F$6</c:f>
              <c:numCache>
                <c:formatCode>0%</c:formatCode>
                <c:ptCount val="2"/>
                <c:pt idx="0">
                  <c:v>0.197</c:v>
                </c:pt>
                <c:pt idx="1">
                  <c:v>0.146</c:v>
                </c:pt>
              </c:numCache>
            </c:numRef>
          </c:val>
        </c:ser>
        <c:ser>
          <c:idx val="3"/>
          <c:order val="3"/>
          <c:tx>
            <c:strRef>
              <c:f>Sheet9!$B$7</c:f>
              <c:strCache>
                <c:ptCount val="1"/>
                <c:pt idx="0">
                  <c:v>During the last one week</c:v>
                </c:pt>
              </c:strCache>
            </c:strRef>
          </c:tx>
          <c:invertIfNegative val="0"/>
          <c:cat>
            <c:multiLvlStrRef>
              <c:f>Sheet9!$E$2:$F$3</c:f>
              <c:multiLvlStrCache>
                <c:ptCount val="2"/>
                <c:lvl>
                  <c:pt idx="0">
                    <c:v>Urban</c:v>
                  </c:pt>
                  <c:pt idx="1">
                    <c:v>Rural</c:v>
                  </c:pt>
                </c:lvl>
                <c:lvl>
                  <c:pt idx="0">
                    <c:v>Female</c:v>
                  </c:pt>
                </c:lvl>
              </c:multiLvlStrCache>
            </c:multiLvlStrRef>
          </c:cat>
          <c:val>
            <c:numRef>
              <c:f>Sheet9!$E$7:$F$7</c:f>
              <c:numCache>
                <c:formatCode>0%</c:formatCode>
                <c:ptCount val="2"/>
                <c:pt idx="0">
                  <c:v>0.074</c:v>
                </c:pt>
                <c:pt idx="1">
                  <c:v>0.122</c:v>
                </c:pt>
              </c:numCache>
            </c:numRef>
          </c:val>
        </c:ser>
        <c:ser>
          <c:idx val="4"/>
          <c:order val="4"/>
          <c:tx>
            <c:strRef>
              <c:f>Sheet9!$B$8</c:f>
              <c:strCache>
                <c:ptCount val="1"/>
                <c:pt idx="0">
                  <c:v>During the last month</c:v>
                </c:pt>
              </c:strCache>
            </c:strRef>
          </c:tx>
          <c:invertIfNegative val="0"/>
          <c:cat>
            <c:multiLvlStrRef>
              <c:f>Sheet9!$E$2:$F$3</c:f>
              <c:multiLvlStrCache>
                <c:ptCount val="2"/>
                <c:lvl>
                  <c:pt idx="0">
                    <c:v>Urban</c:v>
                  </c:pt>
                  <c:pt idx="1">
                    <c:v>Rural</c:v>
                  </c:pt>
                </c:lvl>
                <c:lvl>
                  <c:pt idx="0">
                    <c:v>Female</c:v>
                  </c:pt>
                </c:lvl>
              </c:multiLvlStrCache>
            </c:multiLvlStrRef>
          </c:cat>
          <c:val>
            <c:numRef>
              <c:f>Sheet9!$E$8:$F$8</c:f>
              <c:numCache>
                <c:formatCode>0%</c:formatCode>
                <c:ptCount val="2"/>
                <c:pt idx="0">
                  <c:v>0.026</c:v>
                </c:pt>
                <c:pt idx="1">
                  <c:v>0.088</c:v>
                </c:pt>
              </c:numCache>
            </c:numRef>
          </c:val>
        </c:ser>
        <c:ser>
          <c:idx val="5"/>
          <c:order val="5"/>
          <c:tx>
            <c:strRef>
              <c:f>Sheet9!$B$9</c:f>
              <c:strCache>
                <c:ptCount val="1"/>
                <c:pt idx="0">
                  <c:v>During the last year</c:v>
                </c:pt>
              </c:strCache>
            </c:strRef>
          </c:tx>
          <c:invertIfNegative val="0"/>
          <c:cat>
            <c:multiLvlStrRef>
              <c:f>Sheet9!$E$2:$F$3</c:f>
              <c:multiLvlStrCache>
                <c:ptCount val="2"/>
                <c:lvl>
                  <c:pt idx="0">
                    <c:v>Urban</c:v>
                  </c:pt>
                  <c:pt idx="1">
                    <c:v>Rural</c:v>
                  </c:pt>
                </c:lvl>
                <c:lvl>
                  <c:pt idx="0">
                    <c:v>Female</c:v>
                  </c:pt>
                </c:lvl>
              </c:multiLvlStrCache>
            </c:multiLvlStrRef>
          </c:cat>
          <c:val>
            <c:numRef>
              <c:f>Sheet9!$E$9:$F$9</c:f>
              <c:numCache>
                <c:formatCode>0%</c:formatCode>
                <c:ptCount val="2"/>
                <c:pt idx="0">
                  <c:v>0.003</c:v>
                </c:pt>
                <c:pt idx="1">
                  <c:v>0.004</c:v>
                </c:pt>
              </c:numCache>
            </c:numRef>
          </c:val>
        </c:ser>
        <c:ser>
          <c:idx val="6"/>
          <c:order val="6"/>
          <c:tx>
            <c:strRef>
              <c:f>Sheet9!$B$10</c:f>
              <c:strCache>
                <c:ptCount val="1"/>
                <c:pt idx="0">
                  <c:v>Can't Remember</c:v>
                </c:pt>
              </c:strCache>
            </c:strRef>
          </c:tx>
          <c:invertIfNegative val="0"/>
          <c:cat>
            <c:multiLvlStrRef>
              <c:f>Sheet9!$E$2:$F$3</c:f>
              <c:multiLvlStrCache>
                <c:ptCount val="2"/>
                <c:lvl>
                  <c:pt idx="0">
                    <c:v>Urban</c:v>
                  </c:pt>
                  <c:pt idx="1">
                    <c:v>Rural</c:v>
                  </c:pt>
                </c:lvl>
                <c:lvl>
                  <c:pt idx="0">
                    <c:v>Female</c:v>
                  </c:pt>
                </c:lvl>
              </c:multiLvlStrCache>
            </c:multiLvlStrRef>
          </c:cat>
          <c:val>
            <c:numRef>
              <c:f>Sheet9!$E$10:$F$10</c:f>
              <c:numCache>
                <c:formatCode>0%</c:formatCode>
                <c:ptCount val="2"/>
                <c:pt idx="0">
                  <c:v>0.052</c:v>
                </c:pt>
                <c:pt idx="1">
                  <c:v>0.092</c:v>
                </c:pt>
              </c:numCache>
            </c:numRef>
          </c:val>
        </c:ser>
        <c:ser>
          <c:idx val="7"/>
          <c:order val="7"/>
          <c:tx>
            <c:strRef>
              <c:f>Sheet9!$B$11</c:f>
              <c:strCache>
                <c:ptCount val="1"/>
                <c:pt idx="0">
                  <c:v>Never</c:v>
                </c:pt>
              </c:strCache>
            </c:strRef>
          </c:tx>
          <c:spPr>
            <a:solidFill>
              <a:srgbClr val="BFBFBF"/>
            </a:solidFill>
          </c:spPr>
          <c:invertIfNegative val="0"/>
          <c:cat>
            <c:multiLvlStrRef>
              <c:f>Sheet9!$E$2:$F$3</c:f>
              <c:multiLvlStrCache>
                <c:ptCount val="2"/>
                <c:lvl>
                  <c:pt idx="0">
                    <c:v>Urban</c:v>
                  </c:pt>
                  <c:pt idx="1">
                    <c:v>Rural</c:v>
                  </c:pt>
                </c:lvl>
                <c:lvl>
                  <c:pt idx="0">
                    <c:v>Female</c:v>
                  </c:pt>
                </c:lvl>
              </c:multiLvlStrCache>
            </c:multiLvlStrRef>
          </c:cat>
          <c:val>
            <c:numRef>
              <c:f>Sheet9!$E$11:$F$11</c:f>
              <c:numCache>
                <c:formatCode>0%</c:formatCode>
                <c:ptCount val="2"/>
                <c:pt idx="0">
                  <c:v>0.168</c:v>
                </c:pt>
                <c:pt idx="1">
                  <c:v>0.394</c:v>
                </c:pt>
              </c:numCache>
            </c:numRef>
          </c:val>
        </c:ser>
        <c:dLbls>
          <c:showLegendKey val="0"/>
          <c:showVal val="1"/>
          <c:showCatName val="0"/>
          <c:showSerName val="0"/>
          <c:showPercent val="0"/>
          <c:showBubbleSize val="0"/>
        </c:dLbls>
        <c:gapWidth val="95"/>
        <c:overlap val="100"/>
        <c:axId val="2103565144"/>
        <c:axId val="2092616504"/>
      </c:barChart>
      <c:catAx>
        <c:axId val="2103565144"/>
        <c:scaling>
          <c:orientation val="minMax"/>
        </c:scaling>
        <c:delete val="0"/>
        <c:axPos val="b"/>
        <c:majorTickMark val="none"/>
        <c:minorTickMark val="none"/>
        <c:tickLblPos val="nextTo"/>
        <c:txPr>
          <a:bodyPr/>
          <a:lstStyle/>
          <a:p>
            <a:pPr>
              <a:defRPr sz="1400"/>
            </a:pPr>
            <a:endParaRPr lang="en-US"/>
          </a:p>
        </c:txPr>
        <c:crossAx val="2092616504"/>
        <c:crosses val="autoZero"/>
        <c:auto val="1"/>
        <c:lblAlgn val="ctr"/>
        <c:lblOffset val="100"/>
        <c:noMultiLvlLbl val="0"/>
      </c:catAx>
      <c:valAx>
        <c:axId val="2092616504"/>
        <c:scaling>
          <c:orientation val="minMax"/>
        </c:scaling>
        <c:delete val="1"/>
        <c:axPos val="l"/>
        <c:numFmt formatCode="0%" sourceLinked="1"/>
        <c:majorTickMark val="out"/>
        <c:minorTickMark val="none"/>
        <c:tickLblPos val="nextTo"/>
        <c:crossAx val="2103565144"/>
        <c:crosses val="autoZero"/>
        <c:crossBetween val="between"/>
      </c:valAx>
    </c:plotArea>
    <c:legend>
      <c:legendPos val="r"/>
      <c:layout/>
      <c:overlay val="0"/>
    </c:legend>
    <c:plotVisOnly val="1"/>
    <c:dispBlanksAs val="gap"/>
    <c:showDLblsOverMax val="0"/>
  </c:chart>
  <c:txPr>
    <a:bodyPr/>
    <a:lstStyle/>
    <a:p>
      <a:pPr>
        <a:defRPr sz="12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vert="horz"/>
          <a:lstStyle/>
          <a:p>
            <a:pPr>
              <a:defRPr sz="1600"/>
            </a:pPr>
            <a:r>
              <a:rPr lang="en-US" sz="1600" dirty="0"/>
              <a:t>Males - When was the last time you used a phone? (% of 15-65 year olds)</a:t>
            </a:r>
            <a:endParaRPr lang="en-GB" sz="1600" dirty="0"/>
          </a:p>
        </c:rich>
      </c:tx>
      <c:layout>
        <c:manualLayout>
          <c:xMode val="edge"/>
          <c:yMode val="edge"/>
          <c:x val="0.169342078310743"/>
          <c:y val="0.0144564993689226"/>
        </c:manualLayout>
      </c:layout>
      <c:overlay val="0"/>
      <c:spPr>
        <a:noFill/>
        <a:ln>
          <a:noFill/>
        </a:ln>
        <a:effectLst/>
      </c:spPr>
    </c:title>
    <c:autoTitleDeleted val="0"/>
    <c:plotArea>
      <c:layout>
        <c:manualLayout>
          <c:layoutTarget val="inner"/>
          <c:xMode val="edge"/>
          <c:yMode val="edge"/>
          <c:x val="0.218380032426953"/>
          <c:y val="0.156960474337096"/>
          <c:w val="0.598150552716365"/>
          <c:h val="0.479303073793258"/>
        </c:manualLayout>
      </c:layout>
      <c:barChart>
        <c:barDir val="col"/>
        <c:grouping val="stacked"/>
        <c:varyColors val="0"/>
        <c:ser>
          <c:idx val="0"/>
          <c:order val="0"/>
          <c:tx>
            <c:strRef>
              <c:f>Sheet1!$A$2</c:f>
              <c:strCache>
                <c:ptCount val="1"/>
                <c:pt idx="0">
                  <c:v>In the last hour</c:v>
                </c:pt>
              </c:strCache>
            </c:strRef>
          </c:tx>
          <c:spPr>
            <a:solidFill>
              <a:schemeClr val="accent2">
                <a:shade val="45000"/>
              </a:schemeClr>
            </a:solidFill>
            <a:ln>
              <a:noFill/>
            </a:ln>
            <a:effectLst/>
          </c:spPr>
          <c:invertIfNegative val="0"/>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Exp.Below 300,000</c:v>
                </c:pt>
                <c:pt idx="1">
                  <c:v>Exp.Above 300,000</c:v>
                </c:pt>
                <c:pt idx="2">
                  <c:v>Total Myanmar</c:v>
                </c:pt>
              </c:strCache>
            </c:strRef>
          </c:cat>
          <c:val>
            <c:numRef>
              <c:f>Sheet1!$B$2:$D$2</c:f>
              <c:numCache>
                <c:formatCode>0%</c:formatCode>
                <c:ptCount val="3"/>
                <c:pt idx="0">
                  <c:v>0.065</c:v>
                </c:pt>
                <c:pt idx="1">
                  <c:v>0.182</c:v>
                </c:pt>
                <c:pt idx="2">
                  <c:v>0.105</c:v>
                </c:pt>
              </c:numCache>
            </c:numRef>
          </c:val>
        </c:ser>
        <c:ser>
          <c:idx val="1"/>
          <c:order val="1"/>
          <c:tx>
            <c:strRef>
              <c:f>Sheet1!$A$3</c:f>
              <c:strCache>
                <c:ptCount val="1"/>
                <c:pt idx="0">
                  <c:v>Earlier today</c:v>
                </c:pt>
              </c:strCache>
            </c:strRef>
          </c:tx>
          <c:spPr>
            <a:solidFill>
              <a:schemeClr val="accent2">
                <a:shade val="61000"/>
              </a:schemeClr>
            </a:solidFill>
            <a:ln>
              <a:noFill/>
            </a:ln>
            <a:effectLst/>
          </c:spPr>
          <c:invertIfNegative val="0"/>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Exp.Below 300,000</c:v>
                </c:pt>
                <c:pt idx="1">
                  <c:v>Exp.Above 300,000</c:v>
                </c:pt>
                <c:pt idx="2">
                  <c:v>Total Myanmar</c:v>
                </c:pt>
              </c:strCache>
            </c:strRef>
          </c:cat>
          <c:val>
            <c:numRef>
              <c:f>Sheet1!$B$3:$D$3</c:f>
              <c:numCache>
                <c:formatCode>0%</c:formatCode>
                <c:ptCount val="3"/>
                <c:pt idx="0">
                  <c:v>0.184</c:v>
                </c:pt>
                <c:pt idx="1">
                  <c:v>0.352</c:v>
                </c:pt>
                <c:pt idx="2">
                  <c:v>0.242</c:v>
                </c:pt>
              </c:numCache>
            </c:numRef>
          </c:val>
        </c:ser>
        <c:ser>
          <c:idx val="2"/>
          <c:order val="2"/>
          <c:tx>
            <c:strRef>
              <c:f>Sheet1!$A$4</c:f>
              <c:strCache>
                <c:ptCount val="1"/>
                <c:pt idx="0">
                  <c:v>yesterday</c:v>
                </c:pt>
              </c:strCache>
            </c:strRef>
          </c:tx>
          <c:spPr>
            <a:solidFill>
              <a:schemeClr val="accent2">
                <a:shade val="76000"/>
              </a:schemeClr>
            </a:solidFill>
            <a:ln>
              <a:noFill/>
            </a:ln>
            <a:effectLst/>
          </c:spPr>
          <c:invertIfNegative val="0"/>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Exp.Below 300,000</c:v>
                </c:pt>
                <c:pt idx="1">
                  <c:v>Exp.Above 300,000</c:v>
                </c:pt>
                <c:pt idx="2">
                  <c:v>Total Myanmar</c:v>
                </c:pt>
              </c:strCache>
            </c:strRef>
          </c:cat>
          <c:val>
            <c:numRef>
              <c:f>Sheet1!$B$4:$D$4</c:f>
              <c:numCache>
                <c:formatCode>0%</c:formatCode>
                <c:ptCount val="3"/>
                <c:pt idx="0">
                  <c:v>0.161</c:v>
                </c:pt>
                <c:pt idx="1">
                  <c:v>0.178</c:v>
                </c:pt>
                <c:pt idx="2">
                  <c:v>0.167</c:v>
                </c:pt>
              </c:numCache>
            </c:numRef>
          </c:val>
        </c:ser>
        <c:ser>
          <c:idx val="3"/>
          <c:order val="3"/>
          <c:tx>
            <c:strRef>
              <c:f>Sheet1!$A$5</c:f>
              <c:strCache>
                <c:ptCount val="1"/>
                <c:pt idx="0">
                  <c:v>During the last one week </c:v>
                </c:pt>
              </c:strCache>
            </c:strRef>
          </c:tx>
          <c:spPr>
            <a:solidFill>
              <a:schemeClr val="accent2">
                <a:shade val="92000"/>
              </a:schemeClr>
            </a:solidFill>
            <a:ln>
              <a:noFill/>
            </a:ln>
            <a:effectLst/>
          </c:spPr>
          <c:invertIfNegative val="0"/>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Exp.Below 300,000</c:v>
                </c:pt>
                <c:pt idx="1">
                  <c:v>Exp.Above 300,000</c:v>
                </c:pt>
                <c:pt idx="2">
                  <c:v>Total Myanmar</c:v>
                </c:pt>
              </c:strCache>
            </c:strRef>
          </c:cat>
          <c:val>
            <c:numRef>
              <c:f>Sheet1!$B$5:$D$5</c:f>
              <c:numCache>
                <c:formatCode>0%</c:formatCode>
                <c:ptCount val="3"/>
                <c:pt idx="0">
                  <c:v>0.094</c:v>
                </c:pt>
                <c:pt idx="1">
                  <c:v>0.081</c:v>
                </c:pt>
                <c:pt idx="2">
                  <c:v>0.089</c:v>
                </c:pt>
              </c:numCache>
            </c:numRef>
          </c:val>
        </c:ser>
        <c:ser>
          <c:idx val="4"/>
          <c:order val="4"/>
          <c:tx>
            <c:strRef>
              <c:f>Sheet1!$A$6</c:f>
              <c:strCache>
                <c:ptCount val="1"/>
                <c:pt idx="0">
                  <c:v>During the last month</c:v>
                </c:pt>
              </c:strCache>
            </c:strRef>
          </c:tx>
          <c:spPr>
            <a:solidFill>
              <a:schemeClr val="accent2">
                <a:tint val="93000"/>
              </a:schemeClr>
            </a:solidFill>
            <a:ln>
              <a:noFill/>
            </a:ln>
            <a:effectLst/>
          </c:spPr>
          <c:invertIfNegative val="0"/>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Exp.Below 300,000</c:v>
                </c:pt>
                <c:pt idx="1">
                  <c:v>Exp.Above 300,000</c:v>
                </c:pt>
                <c:pt idx="2">
                  <c:v>Total Myanmar</c:v>
                </c:pt>
              </c:strCache>
            </c:strRef>
          </c:cat>
          <c:val>
            <c:numRef>
              <c:f>Sheet1!$B$6:$D$6</c:f>
              <c:numCache>
                <c:formatCode>0%</c:formatCode>
                <c:ptCount val="3"/>
                <c:pt idx="0">
                  <c:v>0.069</c:v>
                </c:pt>
                <c:pt idx="1">
                  <c:v>0.029</c:v>
                </c:pt>
                <c:pt idx="2">
                  <c:v>0.055</c:v>
                </c:pt>
              </c:numCache>
            </c:numRef>
          </c:val>
        </c:ser>
        <c:ser>
          <c:idx val="5"/>
          <c:order val="5"/>
          <c:tx>
            <c:strRef>
              <c:f>Sheet1!$A$7</c:f>
              <c:strCache>
                <c:ptCount val="1"/>
                <c:pt idx="0">
                  <c:v>During the last year</c:v>
                </c:pt>
              </c:strCache>
            </c:strRef>
          </c:tx>
          <c:spPr>
            <a:solidFill>
              <a:schemeClr val="accent2">
                <a:tint val="77000"/>
              </a:schemeClr>
            </a:solidFill>
            <a:ln>
              <a:noFill/>
            </a:ln>
            <a:effectLst/>
          </c:spPr>
          <c:invertIfNegative val="0"/>
          <c:cat>
            <c:strRef>
              <c:f>Sheet1!$B$1:$D$1</c:f>
              <c:strCache>
                <c:ptCount val="3"/>
                <c:pt idx="0">
                  <c:v>Exp.Below 300,000</c:v>
                </c:pt>
                <c:pt idx="1">
                  <c:v>Exp.Above 300,000</c:v>
                </c:pt>
                <c:pt idx="2">
                  <c:v>Total Myanmar</c:v>
                </c:pt>
              </c:strCache>
            </c:strRef>
          </c:cat>
          <c:val>
            <c:numRef>
              <c:f>Sheet1!$B$7:$D$7</c:f>
              <c:numCache>
                <c:formatCode>0%</c:formatCode>
                <c:ptCount val="3"/>
                <c:pt idx="0">
                  <c:v>0.006</c:v>
                </c:pt>
                <c:pt idx="1">
                  <c:v>0.0</c:v>
                </c:pt>
                <c:pt idx="2">
                  <c:v>0.004</c:v>
                </c:pt>
              </c:numCache>
            </c:numRef>
          </c:val>
        </c:ser>
        <c:ser>
          <c:idx val="6"/>
          <c:order val="6"/>
          <c:tx>
            <c:strRef>
              <c:f>Sheet1!$A$8</c:f>
              <c:strCache>
                <c:ptCount val="1"/>
                <c:pt idx="0">
                  <c:v>Can't Remember</c:v>
                </c:pt>
              </c:strCache>
            </c:strRef>
          </c:tx>
          <c:spPr>
            <a:solidFill>
              <a:schemeClr val="accent2">
                <a:tint val="62000"/>
              </a:schemeClr>
            </a:solidFill>
            <a:ln>
              <a:noFill/>
            </a:ln>
            <a:effectLst/>
          </c:spPr>
          <c:invertIfNegative val="0"/>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Exp.Below 300,000</c:v>
                </c:pt>
                <c:pt idx="1">
                  <c:v>Exp.Above 300,000</c:v>
                </c:pt>
                <c:pt idx="2">
                  <c:v>Total Myanmar</c:v>
                </c:pt>
              </c:strCache>
            </c:strRef>
          </c:cat>
          <c:val>
            <c:numRef>
              <c:f>Sheet1!$B$8:$D$8</c:f>
              <c:numCache>
                <c:formatCode>0%</c:formatCode>
                <c:ptCount val="3"/>
                <c:pt idx="0">
                  <c:v>0.071</c:v>
                </c:pt>
                <c:pt idx="1">
                  <c:v>0.049</c:v>
                </c:pt>
                <c:pt idx="2">
                  <c:v>0.063</c:v>
                </c:pt>
              </c:numCache>
            </c:numRef>
          </c:val>
        </c:ser>
        <c:ser>
          <c:idx val="7"/>
          <c:order val="7"/>
          <c:tx>
            <c:strRef>
              <c:f>Sheet1!$A$9</c:f>
              <c:strCache>
                <c:ptCount val="1"/>
                <c:pt idx="0">
                  <c:v>Never</c:v>
                </c:pt>
              </c:strCache>
            </c:strRef>
          </c:tx>
          <c:spPr>
            <a:solidFill>
              <a:schemeClr val="bg1">
                <a:lumMod val="75000"/>
              </a:schemeClr>
            </a:solidFill>
            <a:ln>
              <a:noFill/>
            </a:ln>
            <a:effectLst/>
          </c:spPr>
          <c:invertIfNegative val="0"/>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Exp.Below 300,000</c:v>
                </c:pt>
                <c:pt idx="1">
                  <c:v>Exp.Above 300,000</c:v>
                </c:pt>
                <c:pt idx="2">
                  <c:v>Total Myanmar</c:v>
                </c:pt>
              </c:strCache>
            </c:strRef>
          </c:cat>
          <c:val>
            <c:numRef>
              <c:f>Sheet1!$B$9:$D$9</c:f>
              <c:numCache>
                <c:formatCode>0%</c:formatCode>
                <c:ptCount val="3"/>
                <c:pt idx="0">
                  <c:v>0.35</c:v>
                </c:pt>
                <c:pt idx="1">
                  <c:v>0.129</c:v>
                </c:pt>
                <c:pt idx="2">
                  <c:v>0.273</c:v>
                </c:pt>
              </c:numCache>
            </c:numRef>
          </c:val>
        </c:ser>
        <c:dLbls>
          <c:showLegendKey val="0"/>
          <c:showVal val="0"/>
          <c:showCatName val="0"/>
          <c:showSerName val="0"/>
          <c:showPercent val="0"/>
          <c:showBubbleSize val="0"/>
        </c:dLbls>
        <c:gapWidth val="45"/>
        <c:overlap val="100"/>
        <c:axId val="2145637752"/>
        <c:axId val="2146303464"/>
      </c:barChart>
      <c:catAx>
        <c:axId val="2145637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2146303464"/>
        <c:crosses val="autoZero"/>
        <c:auto val="1"/>
        <c:lblAlgn val="ctr"/>
        <c:lblOffset val="100"/>
        <c:noMultiLvlLbl val="0"/>
      </c:catAx>
      <c:valAx>
        <c:axId val="2146303464"/>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vert="horz"/>
          <a:lstStyle/>
          <a:p>
            <a:pPr>
              <a:defRPr/>
            </a:pPr>
            <a:endParaRPr lang="en-US"/>
          </a:p>
        </c:txPr>
        <c:crossAx val="2145637752"/>
        <c:crosses val="autoZero"/>
        <c:crossBetween val="between"/>
        <c:majorUnit val="0.2"/>
      </c:valAx>
      <c:spPr>
        <a:noFill/>
        <a:ln>
          <a:noFill/>
        </a:ln>
        <a:effectLst>
          <a:glow>
            <a:schemeClr val="accent1">
              <a:alpha val="40000"/>
            </a:schemeClr>
          </a:glow>
          <a:softEdge rad="0"/>
        </a:effectLst>
      </c:spPr>
    </c:plotArea>
    <c:legend>
      <c:legendPos val="b"/>
      <c:layout/>
      <c:overlay val="0"/>
      <c:txPr>
        <a:bodyPr/>
        <a:lstStyle/>
        <a:p>
          <a:pPr>
            <a:defRPr sz="1200"/>
          </a:pPr>
          <a:endParaRPr lang="en-US"/>
        </a:p>
      </c:txPr>
    </c:legend>
    <c:plotVisOnly val="1"/>
    <c:dispBlanksAs val="gap"/>
    <c:showDLblsOverMax val="0"/>
  </c:chart>
  <c:spPr>
    <a:noFill/>
    <a:ln>
      <a:noFill/>
    </a:ln>
    <a:effectLst/>
  </c:spPr>
  <c:txPr>
    <a:bodyPr/>
    <a:lstStyle/>
    <a:p>
      <a:pPr>
        <a:defRPr sz="1050">
          <a:solidFill>
            <a:schemeClr val="tx1"/>
          </a:solidFil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vert="horz"/>
          <a:lstStyle/>
          <a:p>
            <a:pPr>
              <a:defRPr sz="1600"/>
            </a:pPr>
            <a:r>
              <a:rPr lang="en-US" sz="1600" dirty="0"/>
              <a:t>Females - When was the last time you used a phone? (% of 15-65 year olds)</a:t>
            </a:r>
            <a:endParaRPr lang="en-GB" sz="1600" dirty="0"/>
          </a:p>
        </c:rich>
      </c:tx>
      <c:layout>
        <c:manualLayout>
          <c:xMode val="edge"/>
          <c:yMode val="edge"/>
          <c:x val="0.141255355307744"/>
          <c:y val="0.0144564993689226"/>
        </c:manualLayout>
      </c:layout>
      <c:overlay val="0"/>
    </c:title>
    <c:autoTitleDeleted val="0"/>
    <c:plotArea>
      <c:layout>
        <c:manualLayout>
          <c:layoutTarget val="inner"/>
          <c:xMode val="edge"/>
          <c:yMode val="edge"/>
          <c:x val="0.182555094607718"/>
          <c:y val="0.156960493851084"/>
          <c:w val="0.567837080602155"/>
          <c:h val="0.470629174171904"/>
        </c:manualLayout>
      </c:layout>
      <c:barChart>
        <c:barDir val="col"/>
        <c:grouping val="stacked"/>
        <c:varyColors val="0"/>
        <c:ser>
          <c:idx val="0"/>
          <c:order val="0"/>
          <c:tx>
            <c:strRef>
              <c:f>Sheet1!$A$2</c:f>
              <c:strCache>
                <c:ptCount val="1"/>
                <c:pt idx="0">
                  <c:v>In the last hour</c:v>
                </c:pt>
              </c:strCache>
            </c:strRef>
          </c:tx>
          <c:invertIfNegative val="0"/>
          <c:dLbls>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Exp.Below 300,000</c:v>
                </c:pt>
                <c:pt idx="1">
                  <c:v>Exp.Above 300,000</c:v>
                </c:pt>
                <c:pt idx="2">
                  <c:v>Total Myanmar</c:v>
                </c:pt>
              </c:strCache>
            </c:strRef>
          </c:cat>
          <c:val>
            <c:numRef>
              <c:f>Sheet1!$B$2:$D$2</c:f>
              <c:numCache>
                <c:formatCode>0%</c:formatCode>
                <c:ptCount val="3"/>
                <c:pt idx="0">
                  <c:v>0.036</c:v>
                </c:pt>
                <c:pt idx="1">
                  <c:v>0.153</c:v>
                </c:pt>
                <c:pt idx="2">
                  <c:v>0.074</c:v>
                </c:pt>
              </c:numCache>
            </c:numRef>
          </c:val>
        </c:ser>
        <c:ser>
          <c:idx val="1"/>
          <c:order val="1"/>
          <c:tx>
            <c:strRef>
              <c:f>Sheet1!$A$3</c:f>
              <c:strCache>
                <c:ptCount val="1"/>
                <c:pt idx="0">
                  <c:v>Earlier today</c:v>
                </c:pt>
              </c:strCache>
            </c:strRef>
          </c:tx>
          <c:invertIfNegative val="0"/>
          <c:dLbls>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Exp.Below 300,000</c:v>
                </c:pt>
                <c:pt idx="1">
                  <c:v>Exp.Above 300,000</c:v>
                </c:pt>
                <c:pt idx="2">
                  <c:v>Total Myanmar</c:v>
                </c:pt>
              </c:strCache>
            </c:strRef>
          </c:cat>
          <c:val>
            <c:numRef>
              <c:f>Sheet1!$B$3:$D$3</c:f>
              <c:numCache>
                <c:formatCode>0%</c:formatCode>
                <c:ptCount val="3"/>
                <c:pt idx="0">
                  <c:v>0.143</c:v>
                </c:pt>
                <c:pt idx="1">
                  <c:v>0.274</c:v>
                </c:pt>
                <c:pt idx="2">
                  <c:v>0.186</c:v>
                </c:pt>
              </c:numCache>
            </c:numRef>
          </c:val>
        </c:ser>
        <c:ser>
          <c:idx val="2"/>
          <c:order val="2"/>
          <c:tx>
            <c:strRef>
              <c:f>Sheet1!$A$4</c:f>
              <c:strCache>
                <c:ptCount val="1"/>
                <c:pt idx="0">
                  <c:v>yesterday</c:v>
                </c:pt>
              </c:strCache>
            </c:strRef>
          </c:tx>
          <c:invertIfNegative val="0"/>
          <c:dLbls>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Exp.Below 300,000</c:v>
                </c:pt>
                <c:pt idx="1">
                  <c:v>Exp.Above 300,000</c:v>
                </c:pt>
                <c:pt idx="2">
                  <c:v>Total Myanmar</c:v>
                </c:pt>
              </c:strCache>
            </c:strRef>
          </c:cat>
          <c:val>
            <c:numRef>
              <c:f>Sheet1!$B$4:$D$4</c:f>
              <c:numCache>
                <c:formatCode>0%</c:formatCode>
                <c:ptCount val="3"/>
                <c:pt idx="0">
                  <c:v>0.141</c:v>
                </c:pt>
                <c:pt idx="1">
                  <c:v>0.208</c:v>
                </c:pt>
                <c:pt idx="2">
                  <c:v>0.163</c:v>
                </c:pt>
              </c:numCache>
            </c:numRef>
          </c:val>
        </c:ser>
        <c:ser>
          <c:idx val="3"/>
          <c:order val="3"/>
          <c:tx>
            <c:strRef>
              <c:f>Sheet1!$A$5</c:f>
              <c:strCache>
                <c:ptCount val="1"/>
                <c:pt idx="0">
                  <c:v>During the last one week </c:v>
                </c:pt>
              </c:strCache>
            </c:strRef>
          </c:tx>
          <c:invertIfNegative val="0"/>
          <c:dLbls>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Exp.Below 300,000</c:v>
                </c:pt>
                <c:pt idx="1">
                  <c:v>Exp.Above 300,000</c:v>
                </c:pt>
                <c:pt idx="2">
                  <c:v>Total Myanmar</c:v>
                </c:pt>
              </c:strCache>
            </c:strRef>
          </c:cat>
          <c:val>
            <c:numRef>
              <c:f>Sheet1!$B$5:$D$5</c:f>
              <c:numCache>
                <c:formatCode>0%</c:formatCode>
                <c:ptCount val="3"/>
                <c:pt idx="0">
                  <c:v>0.106</c:v>
                </c:pt>
                <c:pt idx="1">
                  <c:v>0.108</c:v>
                </c:pt>
                <c:pt idx="2">
                  <c:v>0.107</c:v>
                </c:pt>
              </c:numCache>
            </c:numRef>
          </c:val>
        </c:ser>
        <c:ser>
          <c:idx val="4"/>
          <c:order val="4"/>
          <c:tx>
            <c:strRef>
              <c:f>Sheet1!$A$6</c:f>
              <c:strCache>
                <c:ptCount val="1"/>
                <c:pt idx="0">
                  <c:v>During the last month</c:v>
                </c:pt>
              </c:strCache>
            </c:strRef>
          </c:tx>
          <c:invertIfNegative val="0"/>
          <c:dLbls>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Exp.Below 300,000</c:v>
                </c:pt>
                <c:pt idx="1">
                  <c:v>Exp.Above 300,000</c:v>
                </c:pt>
                <c:pt idx="2">
                  <c:v>Total Myanmar</c:v>
                </c:pt>
              </c:strCache>
            </c:strRef>
          </c:cat>
          <c:val>
            <c:numRef>
              <c:f>Sheet1!$B$6:$D$6</c:f>
              <c:numCache>
                <c:formatCode>0%</c:formatCode>
                <c:ptCount val="3"/>
                <c:pt idx="0">
                  <c:v>0.083</c:v>
                </c:pt>
                <c:pt idx="1">
                  <c:v>0.036</c:v>
                </c:pt>
                <c:pt idx="2">
                  <c:v>0.068</c:v>
                </c:pt>
              </c:numCache>
            </c:numRef>
          </c:val>
        </c:ser>
        <c:ser>
          <c:idx val="5"/>
          <c:order val="5"/>
          <c:tx>
            <c:strRef>
              <c:f>Sheet1!$A$7</c:f>
              <c:strCache>
                <c:ptCount val="1"/>
                <c:pt idx="0">
                  <c:v>During the last year</c:v>
                </c:pt>
              </c:strCache>
            </c:strRef>
          </c:tx>
          <c:invertIfNegative val="0"/>
          <c:cat>
            <c:strRef>
              <c:f>Sheet1!$B$1:$D$1</c:f>
              <c:strCache>
                <c:ptCount val="3"/>
                <c:pt idx="0">
                  <c:v>Exp.Below 300,000</c:v>
                </c:pt>
                <c:pt idx="1">
                  <c:v>Exp.Above 300,000</c:v>
                </c:pt>
                <c:pt idx="2">
                  <c:v>Total Myanmar</c:v>
                </c:pt>
              </c:strCache>
            </c:strRef>
          </c:cat>
          <c:val>
            <c:numRef>
              <c:f>Sheet1!$B$7:$D$7</c:f>
              <c:numCache>
                <c:formatCode>0%</c:formatCode>
                <c:ptCount val="3"/>
                <c:pt idx="0">
                  <c:v>0.005</c:v>
                </c:pt>
                <c:pt idx="1">
                  <c:v>0.001</c:v>
                </c:pt>
                <c:pt idx="2">
                  <c:v>0.004</c:v>
                </c:pt>
              </c:numCache>
            </c:numRef>
          </c:val>
        </c:ser>
        <c:ser>
          <c:idx val="6"/>
          <c:order val="6"/>
          <c:tx>
            <c:strRef>
              <c:f>Sheet1!$A$8</c:f>
              <c:strCache>
                <c:ptCount val="1"/>
                <c:pt idx="0">
                  <c:v>Can't Remember</c:v>
                </c:pt>
              </c:strCache>
            </c:strRef>
          </c:tx>
          <c:invertIfNegative val="0"/>
          <c:dLbls>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Exp.Below 300,000</c:v>
                </c:pt>
                <c:pt idx="1">
                  <c:v>Exp.Above 300,000</c:v>
                </c:pt>
                <c:pt idx="2">
                  <c:v>Total Myanmar</c:v>
                </c:pt>
              </c:strCache>
            </c:strRef>
          </c:cat>
          <c:val>
            <c:numRef>
              <c:f>Sheet1!$B$8:$D$8</c:f>
              <c:numCache>
                <c:formatCode>0%</c:formatCode>
                <c:ptCount val="3"/>
                <c:pt idx="0">
                  <c:v>0.088</c:v>
                </c:pt>
                <c:pt idx="1">
                  <c:v>0.061</c:v>
                </c:pt>
                <c:pt idx="2">
                  <c:v>0.079</c:v>
                </c:pt>
              </c:numCache>
            </c:numRef>
          </c:val>
        </c:ser>
        <c:ser>
          <c:idx val="7"/>
          <c:order val="7"/>
          <c:tx>
            <c:strRef>
              <c:f>Sheet1!$A$9</c:f>
              <c:strCache>
                <c:ptCount val="1"/>
                <c:pt idx="0">
                  <c:v>Never</c:v>
                </c:pt>
              </c:strCache>
            </c:strRef>
          </c:tx>
          <c:spPr>
            <a:solidFill>
              <a:schemeClr val="accent6"/>
            </a:solidFill>
          </c:spPr>
          <c:invertIfNegative val="0"/>
          <c:dLbls>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Exp.Below 300,000</c:v>
                </c:pt>
                <c:pt idx="1">
                  <c:v>Exp.Above 300,000</c:v>
                </c:pt>
                <c:pt idx="2">
                  <c:v>Total Myanmar</c:v>
                </c:pt>
              </c:strCache>
            </c:strRef>
          </c:cat>
          <c:val>
            <c:numRef>
              <c:f>Sheet1!$B$9:$D$9</c:f>
              <c:numCache>
                <c:formatCode>0%</c:formatCode>
                <c:ptCount val="3"/>
                <c:pt idx="0">
                  <c:v>0.398</c:v>
                </c:pt>
                <c:pt idx="1">
                  <c:v>0.159</c:v>
                </c:pt>
                <c:pt idx="2">
                  <c:v>0.32</c:v>
                </c:pt>
              </c:numCache>
            </c:numRef>
          </c:val>
        </c:ser>
        <c:dLbls>
          <c:showLegendKey val="0"/>
          <c:showVal val="0"/>
          <c:showCatName val="0"/>
          <c:showSerName val="0"/>
          <c:showPercent val="0"/>
          <c:showBubbleSize val="0"/>
        </c:dLbls>
        <c:gapWidth val="45"/>
        <c:overlap val="100"/>
        <c:axId val="2045621464"/>
        <c:axId val="-2069694520"/>
      </c:barChart>
      <c:catAx>
        <c:axId val="2045621464"/>
        <c:scaling>
          <c:orientation val="minMax"/>
        </c:scaling>
        <c:delete val="0"/>
        <c:axPos val="b"/>
        <c:numFmt formatCode="General" sourceLinked="1"/>
        <c:majorTickMark val="none"/>
        <c:minorTickMark val="none"/>
        <c:tickLblPos val="nextTo"/>
        <c:txPr>
          <a:bodyPr rot="-60000000" vert="horz"/>
          <a:lstStyle/>
          <a:p>
            <a:pPr>
              <a:defRPr/>
            </a:pPr>
            <a:endParaRPr lang="en-US"/>
          </a:p>
        </c:txPr>
        <c:crossAx val="-2069694520"/>
        <c:crosses val="autoZero"/>
        <c:auto val="1"/>
        <c:lblAlgn val="ctr"/>
        <c:lblOffset val="100"/>
        <c:noMultiLvlLbl val="0"/>
      </c:catAx>
      <c:valAx>
        <c:axId val="-2069694520"/>
        <c:scaling>
          <c:orientation val="minMax"/>
          <c:max val="1.0"/>
        </c:scaling>
        <c:delete val="0"/>
        <c:axPos val="l"/>
        <c:majorGridlines/>
        <c:numFmt formatCode="0%" sourceLinked="1"/>
        <c:majorTickMark val="none"/>
        <c:minorTickMark val="none"/>
        <c:tickLblPos val="nextTo"/>
        <c:txPr>
          <a:bodyPr rot="-60000000" vert="horz"/>
          <a:lstStyle/>
          <a:p>
            <a:pPr>
              <a:defRPr/>
            </a:pPr>
            <a:endParaRPr lang="en-US"/>
          </a:p>
        </c:txPr>
        <c:crossAx val="2045621464"/>
        <c:crosses val="autoZero"/>
        <c:crossBetween val="between"/>
        <c:majorUnit val="0.2"/>
      </c:valAx>
    </c:plotArea>
    <c:legend>
      <c:legendPos val="b"/>
      <c:layout/>
      <c:overlay val="0"/>
      <c:txPr>
        <a:bodyPr/>
        <a:lstStyle/>
        <a:p>
          <a:pPr>
            <a:defRPr sz="1200"/>
          </a:pPr>
          <a:endParaRPr lang="en-US"/>
        </a:p>
      </c:txPr>
    </c:legend>
    <c:plotVisOnly val="1"/>
    <c:dispBlanksAs val="gap"/>
    <c:showDLblsOverMax val="0"/>
  </c:chart>
  <c:txPr>
    <a:bodyPr/>
    <a:lstStyle/>
    <a:p>
      <a:pPr>
        <a:defRPr sz="105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981768015581"/>
          <c:y val="0.172200159372543"/>
          <c:w val="0.558934820647419"/>
          <c:h val="0.803461687880651"/>
        </c:manualLayout>
      </c:layout>
      <c:barChart>
        <c:barDir val="bar"/>
        <c:grouping val="clustered"/>
        <c:varyColors val="0"/>
        <c:ser>
          <c:idx val="0"/>
          <c:order val="0"/>
          <c:tx>
            <c:strRef>
              <c:f>Sheet1!$B$1</c:f>
              <c:strCache>
                <c:ptCount val="1"/>
                <c:pt idx="0">
                  <c:v>% Change in Odds Ratio due to 1-unit increase in explanatory variable </c:v>
                </c:pt>
              </c:strCache>
            </c:strRef>
          </c:tx>
          <c:spPr>
            <a:solidFill>
              <a:schemeClr val="accent4"/>
            </a:solidFill>
          </c:spPr>
          <c:invertIfNegative val="0"/>
          <c:dLbls>
            <c:dLbl>
              <c:idx val="0"/>
              <c:layout>
                <c:manualLayout>
                  <c:x val="-0.145061728395062"/>
                  <c:y val="0.0024280605799203"/>
                </c:manualLayout>
              </c:layout>
              <c:showLegendKey val="0"/>
              <c:showVal val="1"/>
              <c:showCatName val="0"/>
              <c:showSerName val="0"/>
              <c:showPercent val="0"/>
              <c:showBubbleSize val="0"/>
            </c:dLbl>
            <c:dLbl>
              <c:idx val="12"/>
              <c:layout>
                <c:manualLayout>
                  <c:x val="-0.066358024691358"/>
                  <c:y val="0.00485612115984057"/>
                </c:manualLayout>
              </c:layout>
              <c:showLegendKey val="0"/>
              <c:showVal val="1"/>
              <c:showCatName val="0"/>
              <c:showSerName val="0"/>
              <c:showPercent val="0"/>
              <c:showBubbleSize val="0"/>
            </c:dLbl>
            <c:txPr>
              <a:bodyPr/>
              <a:lstStyle/>
              <a:p>
                <a:pPr>
                  <a:defRPr sz="1400"/>
                </a:pPr>
                <a:endParaRPr lang="en-US"/>
              </a:p>
            </c:txPr>
            <c:showLegendKey val="0"/>
            <c:showVal val="1"/>
            <c:showCatName val="0"/>
            <c:showSerName val="0"/>
            <c:showPercent val="0"/>
            <c:showBubbleSize val="0"/>
            <c:showLeaderLines val="0"/>
          </c:dLbls>
          <c:cat>
            <c:strRef>
              <c:f>Sheet1!$A$2:$A$14</c:f>
              <c:strCache>
                <c:ptCount val="13"/>
                <c:pt idx="0">
                  <c:v>Gender</c:v>
                </c:pt>
                <c:pt idx="1">
                  <c:v>Secondary education</c:v>
                </c:pt>
                <c:pt idx="2">
                  <c:v>Tertiary education</c:v>
                </c:pt>
                <c:pt idx="3">
                  <c:v>Having television at home </c:v>
                </c:pt>
                <c:pt idx="4">
                  <c:v>Having electricity at home </c:v>
                </c:pt>
                <c:pt idx="5">
                  <c:v>Employment status </c:v>
                </c:pt>
                <c:pt idx="6">
                  <c:v>Perceived economic impact of mobile phone </c:v>
                </c:pt>
                <c:pt idx="7">
                  <c:v>Perceived knowledge  impact of mobile phone </c:v>
                </c:pt>
                <c:pt idx="8">
                  <c:v>Perceived emotional  impat of mobile phone </c:v>
                </c:pt>
                <c:pt idx="9">
                  <c:v>Proportion of family members having mobile </c:v>
                </c:pt>
                <c:pt idx="10">
                  <c:v>Proportion of friends having mobile </c:v>
                </c:pt>
                <c:pt idx="11">
                  <c:v>Monthly household expenditure</c:v>
                </c:pt>
                <c:pt idx="12">
                  <c:v>Age of respondent</c:v>
                </c:pt>
              </c:strCache>
            </c:strRef>
          </c:cat>
          <c:val>
            <c:numRef>
              <c:f>Sheet1!$B$2:$B$14</c:f>
              <c:numCache>
                <c:formatCode>_(* #,##0_);_(* \(#,##0\);_(* "-"??_);_(@_)</c:formatCode>
                <c:ptCount val="13"/>
                <c:pt idx="0">
                  <c:v>-41.5</c:v>
                </c:pt>
                <c:pt idx="1">
                  <c:v>55.0</c:v>
                </c:pt>
                <c:pt idx="2">
                  <c:v>377.7</c:v>
                </c:pt>
                <c:pt idx="3">
                  <c:v>84.0</c:v>
                </c:pt>
                <c:pt idx="4">
                  <c:v>40.7</c:v>
                </c:pt>
                <c:pt idx="5">
                  <c:v>83.6</c:v>
                </c:pt>
                <c:pt idx="6">
                  <c:v>7.0</c:v>
                </c:pt>
                <c:pt idx="7">
                  <c:v>13.0</c:v>
                </c:pt>
                <c:pt idx="8">
                  <c:v>26.5</c:v>
                </c:pt>
                <c:pt idx="9">
                  <c:v>35.5</c:v>
                </c:pt>
                <c:pt idx="10">
                  <c:v>4.8</c:v>
                </c:pt>
                <c:pt idx="11">
                  <c:v>12.2</c:v>
                </c:pt>
                <c:pt idx="12" formatCode="_(* #,##0.0_);_(* \(#,##0.0\);_(* &quot;-&quot;??_);_(@_)">
                  <c:v>-0.5</c:v>
                </c:pt>
              </c:numCache>
            </c:numRef>
          </c:val>
        </c:ser>
        <c:dLbls>
          <c:showLegendKey val="0"/>
          <c:showVal val="0"/>
          <c:showCatName val="0"/>
          <c:showSerName val="0"/>
          <c:showPercent val="0"/>
          <c:showBubbleSize val="0"/>
        </c:dLbls>
        <c:gapWidth val="150"/>
        <c:axId val="2090706696"/>
        <c:axId val="-2136126408"/>
      </c:barChart>
      <c:catAx>
        <c:axId val="2090706696"/>
        <c:scaling>
          <c:orientation val="maxMin"/>
        </c:scaling>
        <c:delete val="0"/>
        <c:axPos val="l"/>
        <c:majorTickMark val="out"/>
        <c:minorTickMark val="none"/>
        <c:tickLblPos val="nextTo"/>
        <c:txPr>
          <a:bodyPr/>
          <a:lstStyle/>
          <a:p>
            <a:pPr>
              <a:defRPr sz="1400"/>
            </a:pPr>
            <a:endParaRPr lang="en-US"/>
          </a:p>
        </c:txPr>
        <c:crossAx val="-2136126408"/>
        <c:crosses val="autoZero"/>
        <c:auto val="1"/>
        <c:lblAlgn val="ctr"/>
        <c:lblOffset val="100"/>
        <c:tickMarkSkip val="5"/>
        <c:noMultiLvlLbl val="0"/>
      </c:catAx>
      <c:valAx>
        <c:axId val="-2136126408"/>
        <c:scaling>
          <c:orientation val="minMax"/>
        </c:scaling>
        <c:delete val="0"/>
        <c:axPos val="t"/>
        <c:numFmt formatCode="#,##0" sourceLinked="0"/>
        <c:majorTickMark val="out"/>
        <c:minorTickMark val="none"/>
        <c:tickLblPos val="nextTo"/>
        <c:txPr>
          <a:bodyPr/>
          <a:lstStyle/>
          <a:p>
            <a:pPr>
              <a:defRPr sz="1600"/>
            </a:pPr>
            <a:endParaRPr lang="en-US"/>
          </a:p>
        </c:txPr>
        <c:crossAx val="2090706696"/>
        <c:crosses val="autoZero"/>
        <c:crossBetween val="between"/>
        <c:majorUnit val="100.0"/>
      </c:valAx>
      <c:spPr>
        <a:solidFill>
          <a:schemeClr val="bg1"/>
        </a:solidFill>
        <a:ln w="25400">
          <a:solidFill>
            <a:schemeClr val="bg1"/>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drawings/_rels/drawing2.xml.rels><?xml version="1.0" encoding="UTF-8" standalone="yes"?>
<Relationships xmlns="http://schemas.openxmlformats.org/package/2006/relationships"><Relationship Id="rId1" Type="http://schemas.openxmlformats.org/officeDocument/2006/relationships/image" Target="../media/image13.tiff"/></Relationships>
</file>

<file path=ppt/drawings/drawing1.xml><?xml version="1.0" encoding="utf-8"?>
<c:userShapes xmlns:c="http://schemas.openxmlformats.org/drawingml/2006/chart">
  <cdr:relSizeAnchor xmlns:cdr="http://schemas.openxmlformats.org/drawingml/2006/chartDrawing">
    <cdr:from>
      <cdr:x>0</cdr:x>
      <cdr:y>0.552</cdr:y>
    </cdr:from>
    <cdr:to>
      <cdr:x>0.48538</cdr:x>
      <cdr:y>0.59914</cdr:y>
    </cdr:to>
    <cdr:sp macro="" textlink="">
      <cdr:nvSpPr>
        <cdr:cNvPr id="2" name="Rectangle 1"/>
        <cdr:cNvSpPr/>
      </cdr:nvSpPr>
      <cdr:spPr>
        <a:xfrm xmlns:a="http://schemas.openxmlformats.org/drawingml/2006/main">
          <a:off x="0" y="2498341"/>
          <a:ext cx="3994462" cy="213331"/>
        </a:xfrm>
        <a:prstGeom xmlns:a="http://schemas.openxmlformats.org/drawingml/2006/main" prst="rect">
          <a:avLst/>
        </a:prstGeom>
        <a:solidFill xmlns:a="http://schemas.openxmlformats.org/drawingml/2006/main">
          <a:schemeClr val="bg1">
            <a:alpha val="75000"/>
          </a:schemeClr>
        </a:solidFill>
        <a:ln xmlns:a="http://schemas.openxmlformats.org/drawingml/2006/main">
          <a:noFill/>
        </a:ln>
      </cdr:spPr>
      <cdr:style>
        <a:lnRef xmlns:a="http://schemas.openxmlformats.org/drawingml/2006/main" idx="2">
          <a:schemeClr val="accent3"/>
        </a:lnRef>
        <a:fillRef xmlns:a="http://schemas.openxmlformats.org/drawingml/2006/main" idx="1">
          <a:schemeClr val="lt1"/>
        </a:fillRef>
        <a:effectRef xmlns:a="http://schemas.openxmlformats.org/drawingml/2006/main" idx="0">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xmlns:a="http://schemas.openxmlformats.org/drawingml/2006/main">
          <a:pPr algn="ctr"/>
          <a:endParaRPr lang="en-US" dirty="0">
            <a:solidFill>
              <a:schemeClr val="dk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1</cdr:x>
      <cdr:y>1</cdr:y>
    </cdr:to>
    <cdr:pic>
      <cdr:nvPicPr>
        <cdr:cNvPr id="2" name="Picture 1" descr="Fig 9 wages.tiff"/>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a:ext>
          </a:extLst>
        </a:blip>
        <a:stretch xmlns:a="http://schemas.openxmlformats.org/drawingml/2006/main">
          <a:fillRect/>
        </a:stretch>
      </cdr:blipFill>
      <cdr:spPr>
        <a:xfrm xmlns:a="http://schemas.openxmlformats.org/drawingml/2006/main">
          <a:off x="575136" y="3221165"/>
          <a:ext cx="5472938" cy="3471735"/>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4663B22-4081-C849-8F26-59F2CBB9D31B}" type="datetimeFigureOut">
              <a:rPr lang="en-US" smtClean="0"/>
              <a:t>11/28/16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2F4400-A492-464C-87A3-7AC3DDBC4D59}" type="slidenum">
              <a:rPr lang="en-US" smtClean="0"/>
              <a:t>‹#›</a:t>
            </a:fld>
            <a:endParaRPr lang="en-US" dirty="0"/>
          </a:p>
        </p:txBody>
      </p:sp>
    </p:spTree>
    <p:extLst>
      <p:ext uri="{BB962C8B-B14F-4D97-AF65-F5344CB8AC3E}">
        <p14:creationId xmlns:p14="http://schemas.microsoft.com/office/powerpoint/2010/main" val="33763203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DD57F1-AE45-FB40-9CA8-4DF8D22341B6}" type="datetimeFigureOut">
              <a:rPr lang="en-US" smtClean="0"/>
              <a:t>11/28/16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880F3C-AFF5-C04F-995E-C44E3B0F3BAE}" type="slidenum">
              <a:rPr lang="en-US" smtClean="0"/>
              <a:t>‹#›</a:t>
            </a:fld>
            <a:endParaRPr lang="en-US" dirty="0"/>
          </a:p>
        </p:txBody>
      </p:sp>
    </p:spTree>
    <p:extLst>
      <p:ext uri="{BB962C8B-B14F-4D97-AF65-F5344CB8AC3E}">
        <p14:creationId xmlns:p14="http://schemas.microsoft.com/office/powerpoint/2010/main" val="373902472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Slide Image Placeholder 1"/>
          <p:cNvSpPr>
            <a:spLocks noGrp="1" noRot="1" noChangeAspect="1" noTextEdit="1"/>
          </p:cNvSpPr>
          <p:nvPr>
            <p:ph type="sldImg"/>
          </p:nvPr>
        </p:nvSpPr>
        <p:spPr bwMode="auto">
          <a:noFill/>
          <a:ln>
            <a:solidFill>
              <a:srgbClr val="000000"/>
            </a:solidFill>
            <a:miter lim="800000"/>
            <a:headEnd/>
            <a:tailEnd/>
          </a:ln>
        </p:spPr>
      </p:sp>
      <p:sp>
        <p:nvSpPr>
          <p:cNvPr id="61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6148" name="Slide Number Placeholder 3"/>
          <p:cNvSpPr>
            <a:spLocks noGrp="1"/>
          </p:cNvSpPr>
          <p:nvPr>
            <p:ph type="sldNum" sz="quarter" idx="5"/>
          </p:nvPr>
        </p:nvSpPr>
        <p:spPr bwMode="auto">
          <a:ln>
            <a:miter lim="800000"/>
            <a:headEnd/>
            <a:tailEnd/>
          </a:ln>
        </p:spPr>
        <p:txBody>
          <a:bodyPr/>
          <a:lstStyle/>
          <a:p>
            <a:fld id="{BA2FE103-A313-4747-A784-A8BBDA203703}" type="slidenum">
              <a:rPr lang="en-US"/>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odds ratio is a way of presenting the probability of an event. The odds of an event happening indicate the probability that the event will happen, divided by the probability that the event will not happen. </a:t>
            </a:r>
            <a:r>
              <a:rPr lang="en-US" sz="1200" dirty="0" smtClean="0"/>
              <a:t>The odds ratio implies that, for each unit increment of the independent variable, the odds of the concerned dependent variable (in this case, mobile adoption) changes by a percentage of (odds ratio – 1)</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r>
              <a:rPr lang="en-US" sz="1200" dirty="0" smtClean="0">
                <a:solidFill>
                  <a:srgbClr val="0000FF"/>
                </a:solidFill>
              </a:rPr>
              <a:t>A binary logistic regression is a way of modeling the probability of an event when the event is a binary outcome, so adoption = 1 (yes) or 0 (no).</a:t>
            </a:r>
          </a:p>
          <a:p>
            <a:r>
              <a:rPr lang="en-US" sz="1200" dirty="0" smtClean="0">
                <a:solidFill>
                  <a:srgbClr val="0000FF"/>
                </a:solidFill>
              </a:rPr>
              <a:t>Coefficient (column 2) ) in  logistic regression cannot be directly interpreted. The Odds Ratio (col. 3) is calculated from it. </a:t>
            </a:r>
          </a:p>
          <a:p>
            <a:r>
              <a:rPr lang="en-US" sz="1200" dirty="0" smtClean="0">
                <a:solidFill>
                  <a:srgbClr val="0000FF"/>
                </a:solidFill>
              </a:rPr>
              <a:t>The ‘Odds’ is directly related to (but not the same as) the probability of something happening. </a:t>
            </a:r>
          </a:p>
          <a:p>
            <a:r>
              <a:rPr lang="en-US" sz="1200" dirty="0" smtClean="0">
                <a:solidFill>
                  <a:srgbClr val="0000FF"/>
                </a:solidFill>
              </a:rPr>
              <a:t>Odds = probability of adoption / probability of not adopting</a:t>
            </a:r>
          </a:p>
          <a:p>
            <a:r>
              <a:rPr lang="en-US" sz="1200" dirty="0" smtClean="0">
                <a:solidFill>
                  <a:srgbClr val="0000FF"/>
                </a:solidFill>
              </a:rPr>
              <a:t>So, from the odds ratio, you can calculate by how much your odds of adopting changes by a 1 unit increase in the explanatory variable (col.4/pink column). So where you have a binary explanatory variable (e.g., gender), your change in probability is in relation to the gender variable going from 0 (male) to 1 (female).</a:t>
            </a:r>
          </a:p>
          <a:p>
            <a:r>
              <a:rPr lang="en-US" sz="1200" dirty="0" smtClean="0">
                <a:solidFill>
                  <a:srgbClr val="0000FF"/>
                </a:solidFill>
              </a:rPr>
              <a:t>In this case we have given the change in odds as a %, which is what you  see in the pink column, also plotted on the graph on the next slide.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dirty="0" smtClean="0"/>
          </a:p>
          <a:p>
            <a:endParaRPr lang="en-US" dirty="0"/>
          </a:p>
        </p:txBody>
      </p:sp>
      <p:sp>
        <p:nvSpPr>
          <p:cNvPr id="4" name="Slide Number Placeholder 3"/>
          <p:cNvSpPr>
            <a:spLocks noGrp="1"/>
          </p:cNvSpPr>
          <p:nvPr>
            <p:ph type="sldNum" sz="quarter" idx="10"/>
          </p:nvPr>
        </p:nvSpPr>
        <p:spPr/>
        <p:txBody>
          <a:bodyPr/>
          <a:lstStyle/>
          <a:p>
            <a:fld id="{F4880F3C-AFF5-C04F-995E-C44E3B0F3BAE}" type="slidenum">
              <a:rPr lang="en-US" smtClean="0"/>
              <a:t>25</a:t>
            </a:fld>
            <a:endParaRPr lang="en-US" dirty="0"/>
          </a:p>
        </p:txBody>
      </p:sp>
    </p:spTree>
    <p:extLst>
      <p:ext uri="{BB962C8B-B14F-4D97-AF65-F5344CB8AC3E}">
        <p14:creationId xmlns:p14="http://schemas.microsoft.com/office/powerpoint/2010/main" val="257206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Being</a:t>
            </a:r>
            <a:r>
              <a:rPr lang="en-US" baseline="0" dirty="0" smtClean="0"/>
              <a:t> employed increased the odds of adoption by 84%, completing tertiary education increases odds by 378% (but note, the number with tertiary education is relatively low)</a:t>
            </a:r>
          </a:p>
        </p:txBody>
      </p:sp>
      <p:sp>
        <p:nvSpPr>
          <p:cNvPr id="4" name="Slide Number Placeholder 3"/>
          <p:cNvSpPr>
            <a:spLocks noGrp="1"/>
          </p:cNvSpPr>
          <p:nvPr>
            <p:ph type="sldNum" sz="quarter" idx="10"/>
          </p:nvPr>
        </p:nvSpPr>
        <p:spPr/>
        <p:txBody>
          <a:bodyPr/>
          <a:lstStyle/>
          <a:p>
            <a:fld id="{F4880F3C-AFF5-C04F-995E-C44E3B0F3BAE}" type="slidenum">
              <a:rPr lang="en-US" smtClean="0"/>
              <a:t>26</a:t>
            </a:fld>
            <a:endParaRPr lang="en-US" dirty="0"/>
          </a:p>
        </p:txBody>
      </p:sp>
    </p:spTree>
    <p:extLst>
      <p:ext uri="{BB962C8B-B14F-4D97-AF65-F5344CB8AC3E}">
        <p14:creationId xmlns:p14="http://schemas.microsoft.com/office/powerpoint/2010/main" val="1673623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smtClean="0"/>
              <a:t>*Exact date of issue of 1</a:t>
            </a:r>
            <a:r>
              <a:rPr lang="en-US" baseline="30000" dirty="0" smtClean="0"/>
              <a:t>st</a:t>
            </a:r>
            <a:r>
              <a:rPr lang="en-US" baseline="0" dirty="0" smtClean="0"/>
              <a:t> mobile license can not be ascertained; in stead, date when telecom industry was liberalized or  independent regulator was established</a:t>
            </a:r>
          </a:p>
          <a:p>
            <a:pPr marL="0" indent="0">
              <a:buFontTx/>
              <a:buNone/>
            </a:pPr>
            <a:r>
              <a:rPr lang="en-US" baseline="0" dirty="0" smtClean="0"/>
              <a:t>Additional notes:</a:t>
            </a:r>
          </a:p>
          <a:p>
            <a:pPr marL="0" indent="0">
              <a:buFontTx/>
              <a:buNone/>
            </a:pPr>
            <a:r>
              <a:rPr lang="en-US" baseline="0" dirty="0" smtClean="0"/>
              <a:t>India – duopoly broken in 1995, NTP implemented in 1999</a:t>
            </a:r>
          </a:p>
          <a:p>
            <a:pPr marL="0" indent="0">
              <a:buFontTx/>
              <a:buNone/>
            </a:pPr>
            <a:r>
              <a:rPr lang="en-US" baseline="0" dirty="0" smtClean="0"/>
              <a:t>DRC- by 2001, 16 mobile licenses had been issued</a:t>
            </a:r>
          </a:p>
          <a:p>
            <a:pPr marL="0" indent="0">
              <a:buFontTx/>
              <a:buNone/>
            </a:pPr>
            <a:r>
              <a:rPr lang="en-US" sz="1200" b="0" i="0" u="none" strike="noStrike" kern="1200" dirty="0" smtClean="0">
                <a:solidFill>
                  <a:schemeClr val="tx1"/>
                </a:solidFill>
                <a:effectLst/>
                <a:latin typeface="+mn-lt"/>
                <a:ea typeface="+mn-ea"/>
                <a:cs typeface="+mn-cs"/>
              </a:rPr>
              <a:t>Egypt - entrance of a 3</a:t>
            </a:r>
            <a:r>
              <a:rPr lang="en-US" sz="1200" b="0" i="0" u="none" strike="noStrike" kern="1200" baseline="30000" dirty="0" smtClean="0">
                <a:solidFill>
                  <a:schemeClr val="tx1"/>
                </a:solidFill>
                <a:effectLst/>
                <a:latin typeface="+mn-lt"/>
                <a:ea typeface="+mn-ea"/>
                <a:cs typeface="+mn-cs"/>
              </a:rPr>
              <a:t>rd</a:t>
            </a:r>
            <a:r>
              <a:rPr lang="en-US" sz="1200" b="0" i="0" u="none" strike="noStrike" kern="1200" dirty="0" smtClean="0">
                <a:solidFill>
                  <a:schemeClr val="tx1"/>
                </a:solidFill>
                <a:effectLst/>
                <a:latin typeface="+mn-lt"/>
                <a:ea typeface="+mn-ea"/>
                <a:cs typeface="+mn-cs"/>
              </a:rPr>
              <a:t> player in 2003</a:t>
            </a:r>
          </a:p>
          <a:p>
            <a:pPr marL="0" indent="0">
              <a:buFontTx/>
              <a:buNone/>
            </a:pPr>
            <a:r>
              <a:rPr lang="en-US" sz="1200" b="0" i="0" u="none" strike="noStrike" kern="1200" dirty="0" smtClean="0">
                <a:solidFill>
                  <a:schemeClr val="tx1"/>
                </a:solidFill>
                <a:effectLst/>
                <a:latin typeface="+mn-lt"/>
                <a:ea typeface="+mn-ea"/>
                <a:cs typeface="+mn-cs"/>
              </a:rPr>
              <a:t>China – mobile</a:t>
            </a:r>
            <a:r>
              <a:rPr lang="en-US" sz="1200" b="0" i="0" u="none" strike="noStrike" kern="1200" baseline="0" dirty="0" smtClean="0">
                <a:solidFill>
                  <a:schemeClr val="tx1"/>
                </a:solidFill>
                <a:effectLst/>
                <a:latin typeface="+mn-lt"/>
                <a:ea typeface="+mn-ea"/>
                <a:cs typeface="+mn-cs"/>
              </a:rPr>
              <a:t> operators are all state-owned</a:t>
            </a:r>
            <a:endParaRPr lang="en-US" sz="1200" b="0" i="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4880F3C-AFF5-C04F-995E-C44E3B0F3BAE}" type="slidenum">
              <a:rPr lang="en-US" smtClean="0"/>
              <a:t>27</a:t>
            </a:fld>
            <a:endParaRPr lang="en-US" dirty="0"/>
          </a:p>
        </p:txBody>
      </p:sp>
    </p:spTree>
    <p:extLst>
      <p:ext uri="{BB962C8B-B14F-4D97-AF65-F5344CB8AC3E}">
        <p14:creationId xmlns:p14="http://schemas.microsoft.com/office/powerpoint/2010/main" val="1555454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880F3C-AFF5-C04F-995E-C44E3B0F3BAE}" type="slidenum">
              <a:rPr lang="en-US" smtClean="0"/>
              <a:t>28</a:t>
            </a:fld>
            <a:endParaRPr lang="en-US" dirty="0"/>
          </a:p>
        </p:txBody>
      </p:sp>
    </p:spTree>
    <p:extLst>
      <p:ext uri="{BB962C8B-B14F-4D97-AF65-F5344CB8AC3E}">
        <p14:creationId xmlns:p14="http://schemas.microsoft.com/office/powerpoint/2010/main" val="34325828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880F3C-AFF5-C04F-995E-C44E3B0F3BAE}" type="slidenum">
              <a:rPr lang="en-US" smtClean="0"/>
              <a:t>29</a:t>
            </a:fld>
            <a:endParaRPr lang="en-US" dirty="0"/>
          </a:p>
        </p:txBody>
      </p:sp>
    </p:spTree>
    <p:extLst>
      <p:ext uri="{BB962C8B-B14F-4D97-AF65-F5344CB8AC3E}">
        <p14:creationId xmlns:p14="http://schemas.microsoft.com/office/powerpoint/2010/main" val="3862519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880F3C-AFF5-C04F-995E-C44E3B0F3BAE}" type="slidenum">
              <a:rPr lang="en-US" smtClean="0"/>
              <a:t>30</a:t>
            </a:fld>
            <a:endParaRPr lang="en-US" dirty="0"/>
          </a:p>
        </p:txBody>
      </p:sp>
    </p:spTree>
    <p:extLst>
      <p:ext uri="{BB962C8B-B14F-4D97-AF65-F5344CB8AC3E}">
        <p14:creationId xmlns:p14="http://schemas.microsoft.com/office/powerpoint/2010/main" val="34724705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880F3C-AFF5-C04F-995E-C44E3B0F3BAE}" type="slidenum">
              <a:rPr lang="en-US" smtClean="0"/>
              <a:t>33</a:t>
            </a:fld>
            <a:endParaRPr lang="en-US" dirty="0"/>
          </a:p>
        </p:txBody>
      </p:sp>
    </p:spTree>
    <p:extLst>
      <p:ext uri="{BB962C8B-B14F-4D97-AF65-F5344CB8AC3E}">
        <p14:creationId xmlns:p14="http://schemas.microsoft.com/office/powerpoint/2010/main" val="23248621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aseline="0" dirty="0" smtClean="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F4880F3C-AFF5-C04F-995E-C44E3B0F3BAE}" type="slidenum">
              <a:rPr lang="en-US" smtClean="0"/>
              <a:t>35</a:t>
            </a:fld>
            <a:endParaRPr lang="en-US" dirty="0"/>
          </a:p>
        </p:txBody>
      </p:sp>
    </p:spTree>
    <p:extLst>
      <p:ext uri="{BB962C8B-B14F-4D97-AF65-F5344CB8AC3E}">
        <p14:creationId xmlns:p14="http://schemas.microsoft.com/office/powerpoint/2010/main" val="20210195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Lack</a:t>
            </a:r>
            <a:r>
              <a:rPr lang="en-US" baseline="0" dirty="0" smtClean="0"/>
              <a:t> of a need is a higher concern among those who don’t yet have a mobile in the household, especially for female non-owners</a:t>
            </a:r>
            <a:endParaRPr lang="en-US" dirty="0"/>
          </a:p>
        </p:txBody>
      </p:sp>
      <p:sp>
        <p:nvSpPr>
          <p:cNvPr id="4" name="Slide Number Placeholder 3"/>
          <p:cNvSpPr>
            <a:spLocks noGrp="1"/>
          </p:cNvSpPr>
          <p:nvPr>
            <p:ph type="sldNum" sz="quarter" idx="10"/>
          </p:nvPr>
        </p:nvSpPr>
        <p:spPr/>
        <p:txBody>
          <a:bodyPr/>
          <a:lstStyle/>
          <a:p>
            <a:fld id="{F4880F3C-AFF5-C04F-995E-C44E3B0F3BAE}" type="slidenum">
              <a:rPr lang="en-US" smtClean="0"/>
              <a:t>37</a:t>
            </a:fld>
            <a:endParaRPr lang="en-US" dirty="0"/>
          </a:p>
        </p:txBody>
      </p:sp>
    </p:spTree>
    <p:extLst>
      <p:ext uri="{BB962C8B-B14F-4D97-AF65-F5344CB8AC3E}">
        <p14:creationId xmlns:p14="http://schemas.microsoft.com/office/powerpoint/2010/main" val="24541113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880F3C-AFF5-C04F-995E-C44E3B0F3BAE}" type="slidenum">
              <a:rPr lang="en-US" smtClean="0"/>
              <a:t>39</a:t>
            </a:fld>
            <a:endParaRPr lang="en-US" dirty="0"/>
          </a:p>
        </p:txBody>
      </p:sp>
    </p:spTree>
    <p:extLst>
      <p:ext uri="{BB962C8B-B14F-4D97-AF65-F5344CB8AC3E}">
        <p14:creationId xmlns:p14="http://schemas.microsoft.com/office/powerpoint/2010/main" val="336373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smtClean="0"/>
          </a:p>
        </p:txBody>
      </p:sp>
      <p:sp>
        <p:nvSpPr>
          <p:cNvPr id="7172" name="Slide Number Placeholder 3"/>
          <p:cNvSpPr>
            <a:spLocks noGrp="1"/>
          </p:cNvSpPr>
          <p:nvPr>
            <p:ph type="sldNum" sz="quarter" idx="5"/>
          </p:nvPr>
        </p:nvSpPr>
        <p:spPr bwMode="auto">
          <a:noFill/>
          <a:ln>
            <a:miter lim="800000"/>
            <a:headEnd/>
            <a:tailEnd/>
          </a:ln>
        </p:spPr>
        <p:txBody>
          <a:bodyPr/>
          <a:lstStyle/>
          <a:p>
            <a:fld id="{7FC8A09E-767A-4B56-A2E8-804E79ECC7EA}" type="slidenum">
              <a:rPr lang="en-US"/>
              <a:pPr/>
              <a:t>2</a:t>
            </a:fld>
            <a:endParaRPr lang="en-US" dirty="0"/>
          </a:p>
        </p:txBody>
      </p:sp>
    </p:spTree>
    <p:extLst>
      <p:ext uri="{BB962C8B-B14F-4D97-AF65-F5344CB8AC3E}">
        <p14:creationId xmlns:p14="http://schemas.microsoft.com/office/powerpoint/2010/main" val="25600587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Gamer chic – context</a:t>
            </a:r>
          </a:p>
          <a:p>
            <a:endParaRPr lang="en-US" dirty="0"/>
          </a:p>
        </p:txBody>
      </p:sp>
      <p:sp>
        <p:nvSpPr>
          <p:cNvPr id="4" name="Slide Number Placeholder 3"/>
          <p:cNvSpPr>
            <a:spLocks noGrp="1"/>
          </p:cNvSpPr>
          <p:nvPr>
            <p:ph type="sldNum" sz="quarter" idx="10"/>
          </p:nvPr>
        </p:nvSpPr>
        <p:spPr/>
        <p:txBody>
          <a:bodyPr/>
          <a:lstStyle/>
          <a:p>
            <a:fld id="{F4880F3C-AFF5-C04F-995E-C44E3B0F3BAE}" type="slidenum">
              <a:rPr lang="en-US" smtClean="0"/>
              <a:t>41</a:t>
            </a:fld>
            <a:endParaRPr lang="en-US" dirty="0"/>
          </a:p>
        </p:txBody>
      </p:sp>
    </p:spTree>
    <p:extLst>
      <p:ext uri="{BB962C8B-B14F-4D97-AF65-F5344CB8AC3E}">
        <p14:creationId xmlns:p14="http://schemas.microsoft.com/office/powerpoint/2010/main" val="23001857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D6641-1799-DC42-B694-701507BDD989}" type="slidenum">
              <a:rPr lang="en-US" smtClean="0"/>
              <a:t>45</a:t>
            </a:fld>
            <a:endParaRPr lang="en-US"/>
          </a:p>
        </p:txBody>
      </p:sp>
    </p:spTree>
    <p:extLst>
      <p:ext uri="{BB962C8B-B14F-4D97-AF65-F5344CB8AC3E}">
        <p14:creationId xmlns:p14="http://schemas.microsoft.com/office/powerpoint/2010/main" val="1986023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D6641-1799-DC42-B694-701507BDD989}" type="slidenum">
              <a:rPr lang="en-US" smtClean="0"/>
              <a:t>48</a:t>
            </a:fld>
            <a:endParaRPr lang="en-US"/>
          </a:p>
        </p:txBody>
      </p:sp>
    </p:spTree>
    <p:extLst>
      <p:ext uri="{BB962C8B-B14F-4D97-AF65-F5344CB8AC3E}">
        <p14:creationId xmlns:p14="http://schemas.microsoft.com/office/powerpoint/2010/main" val="2999795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l502c</a:t>
            </a:r>
            <a:r>
              <a:rPr lang="en-US" sz="1200" kern="1200" dirty="0" smtClean="0">
                <a:solidFill>
                  <a:schemeClr val="tx1"/>
                </a:solidFill>
                <a:effectLst/>
                <a:latin typeface="+mn-lt"/>
                <a:ea typeface="+mn-ea"/>
                <a:cs typeface="+mn-cs"/>
              </a:rPr>
              <a:t>	For what purpose was this call?  </a:t>
            </a:r>
          </a:p>
          <a:p>
            <a:endParaRPr lang="en-US" dirty="0"/>
          </a:p>
        </p:txBody>
      </p:sp>
      <p:sp>
        <p:nvSpPr>
          <p:cNvPr id="4" name="Slide Number Placeholder 3"/>
          <p:cNvSpPr>
            <a:spLocks noGrp="1"/>
          </p:cNvSpPr>
          <p:nvPr>
            <p:ph type="sldNum" sz="quarter" idx="10"/>
          </p:nvPr>
        </p:nvSpPr>
        <p:spPr/>
        <p:txBody>
          <a:bodyPr/>
          <a:lstStyle/>
          <a:p>
            <a:fld id="{37953F7D-90F2-44E9-9C02-B1E1552D7439}" type="slidenum">
              <a:rPr lang="en-US" smtClean="0"/>
              <a:t>13</a:t>
            </a:fld>
            <a:endParaRPr lang="en-US" dirty="0"/>
          </a:p>
        </p:txBody>
      </p:sp>
    </p:spTree>
    <p:extLst>
      <p:ext uri="{BB962C8B-B14F-4D97-AF65-F5344CB8AC3E}">
        <p14:creationId xmlns:p14="http://schemas.microsoft.com/office/powerpoint/2010/main" val="1730850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Break into</a:t>
            </a:r>
            <a:r>
              <a:rPr lang="en-US" baseline="0" dirty="0" smtClean="0"/>
              <a:t> two/labels</a:t>
            </a:r>
            <a:endParaRPr lang="en-US" dirty="0"/>
          </a:p>
        </p:txBody>
      </p:sp>
      <p:sp>
        <p:nvSpPr>
          <p:cNvPr id="4" name="Slide Number Placeholder 3"/>
          <p:cNvSpPr>
            <a:spLocks noGrp="1"/>
          </p:cNvSpPr>
          <p:nvPr>
            <p:ph type="sldNum" sz="quarter" idx="10"/>
          </p:nvPr>
        </p:nvSpPr>
        <p:spPr/>
        <p:txBody>
          <a:bodyPr/>
          <a:lstStyle/>
          <a:p>
            <a:fld id="{F4880F3C-AFF5-C04F-995E-C44E3B0F3BAE}" type="slidenum">
              <a:rPr lang="en-US" smtClean="0"/>
              <a:t>15</a:t>
            </a:fld>
            <a:endParaRPr lang="en-US" dirty="0"/>
          </a:p>
        </p:txBody>
      </p:sp>
    </p:spTree>
    <p:extLst>
      <p:ext uri="{BB962C8B-B14F-4D97-AF65-F5344CB8AC3E}">
        <p14:creationId xmlns:p14="http://schemas.microsoft.com/office/powerpoint/2010/main" val="1556991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880F3C-AFF5-C04F-995E-C44E3B0F3BAE}" type="slidenum">
              <a:rPr lang="en-US" smtClean="0"/>
              <a:t>16</a:t>
            </a:fld>
            <a:endParaRPr lang="en-US" dirty="0"/>
          </a:p>
        </p:txBody>
      </p:sp>
    </p:spTree>
    <p:extLst>
      <p:ext uri="{BB962C8B-B14F-4D97-AF65-F5344CB8AC3E}">
        <p14:creationId xmlns:p14="http://schemas.microsoft.com/office/powerpoint/2010/main" val="1556991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l501	When did you last use a phone to take or receive a call? It could be through your own phone, a neighbor's phone, a friend's phone, communication kiosk/shop or any other. It also need not be paid for? </a:t>
            </a:r>
            <a:endParaRPr lang="en-US" b="1" dirty="0" smtClean="0"/>
          </a:p>
          <a:p>
            <a:endParaRPr lang="en-US" dirty="0"/>
          </a:p>
        </p:txBody>
      </p:sp>
      <p:sp>
        <p:nvSpPr>
          <p:cNvPr id="4" name="Slide Number Placeholder 3"/>
          <p:cNvSpPr>
            <a:spLocks noGrp="1"/>
          </p:cNvSpPr>
          <p:nvPr>
            <p:ph type="sldNum" sz="quarter" idx="10"/>
          </p:nvPr>
        </p:nvSpPr>
        <p:spPr/>
        <p:txBody>
          <a:bodyPr/>
          <a:lstStyle/>
          <a:p>
            <a:fld id="{37953F7D-90F2-44E9-9C02-B1E1552D7439}" type="slidenum">
              <a:rPr lang="en-US" smtClean="0"/>
              <a:t>19</a:t>
            </a:fld>
            <a:endParaRPr lang="en-US" dirty="0"/>
          </a:p>
        </p:txBody>
      </p:sp>
    </p:spTree>
    <p:extLst>
      <p:ext uri="{BB962C8B-B14F-4D97-AF65-F5344CB8AC3E}">
        <p14:creationId xmlns:p14="http://schemas.microsoft.com/office/powerpoint/2010/main" val="162553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She is referring to a friend whose phone she sometimes borrows when she needs, with whom</a:t>
            </a:r>
            <a:r>
              <a:rPr lang="en-US" baseline="0" dirty="0" smtClean="0"/>
              <a:t> she also looks at posts on Facebook and the Internet regularly.</a:t>
            </a:r>
            <a:endParaRPr lang="en-US" dirty="0" smtClean="0"/>
          </a:p>
          <a:p>
            <a:pPr marL="228600" indent="-228600">
              <a:buAutoNum type="arabicPeriod"/>
            </a:pPr>
            <a:endParaRPr lang="en-US" dirty="0" smtClean="0"/>
          </a:p>
          <a:p>
            <a:pPr marL="228600" indent="-228600">
              <a:buAutoNum type="arabicPeriod"/>
            </a:pPr>
            <a:r>
              <a:rPr lang="en-US" dirty="0" smtClean="0"/>
              <a:t>She is referring to her cousins who live in the same house</a:t>
            </a:r>
            <a:r>
              <a:rPr lang="en-US" baseline="0" dirty="0" smtClean="0"/>
              <a:t> </a:t>
            </a:r>
            <a:r>
              <a:rPr lang="en-US" dirty="0" smtClean="0"/>
              <a:t>and have mobiles</a:t>
            </a:r>
            <a:r>
              <a:rPr lang="en-US" baseline="0" dirty="0" smtClean="0"/>
              <a:t> – this is the single mother (profile 2), she never uses a phone, because she is scared she will have to pay If it breaks, and she can’t afford to repay due to her financial situation. She faces inconveniences due to not using a mobile for her communication, yet she would prefer to avoid it due to the reason above.</a:t>
            </a:r>
          </a:p>
          <a:p>
            <a:pPr marL="228600" indent="-228600">
              <a:buAutoNum type="arabicPeriod"/>
            </a:pPr>
            <a:endParaRPr lang="en-US" baseline="0" dirty="0" smtClean="0"/>
          </a:p>
          <a:p>
            <a:pPr marL="0" indent="0">
              <a:buNone/>
            </a:pPr>
            <a:r>
              <a:rPr lang="en-US" baseline="0" dirty="0" smtClean="0"/>
              <a:t>Another difficulty here mentioned by a couple of respondents is that public payphones are harder to find these days. Can’t find a quote, but just FYI</a:t>
            </a:r>
            <a:endParaRPr lang="en-US" dirty="0" smtClean="0"/>
          </a:p>
          <a:p>
            <a:endParaRPr lang="en-US" dirty="0"/>
          </a:p>
        </p:txBody>
      </p:sp>
      <p:sp>
        <p:nvSpPr>
          <p:cNvPr id="4" name="Slide Number Placeholder 3"/>
          <p:cNvSpPr>
            <a:spLocks noGrp="1"/>
          </p:cNvSpPr>
          <p:nvPr>
            <p:ph type="sldNum" sz="quarter" idx="10"/>
          </p:nvPr>
        </p:nvSpPr>
        <p:spPr/>
        <p:txBody>
          <a:bodyPr/>
          <a:lstStyle/>
          <a:p>
            <a:fld id="{F4880F3C-AFF5-C04F-995E-C44E3B0F3BAE}" type="slidenum">
              <a:rPr lang="en-US" smtClean="0"/>
              <a:t>22</a:t>
            </a:fld>
            <a:endParaRPr lang="en-US" dirty="0"/>
          </a:p>
        </p:txBody>
      </p:sp>
    </p:spTree>
    <p:extLst>
      <p:ext uri="{BB962C8B-B14F-4D97-AF65-F5344CB8AC3E}">
        <p14:creationId xmlns:p14="http://schemas.microsoft.com/office/powerpoint/2010/main" val="3935099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880F3C-AFF5-C04F-995E-C44E3B0F3BAE}" type="slidenum">
              <a:rPr lang="en-US" smtClean="0"/>
              <a:t>23</a:t>
            </a:fld>
            <a:endParaRPr lang="en-US" dirty="0"/>
          </a:p>
        </p:txBody>
      </p:sp>
    </p:spTree>
    <p:extLst>
      <p:ext uri="{BB962C8B-B14F-4D97-AF65-F5344CB8AC3E}">
        <p14:creationId xmlns:p14="http://schemas.microsoft.com/office/powerpoint/2010/main" val="249078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880F3C-AFF5-C04F-995E-C44E3B0F3BAE}" type="slidenum">
              <a:rPr lang="en-US" smtClean="0"/>
              <a:t>24</a:t>
            </a:fld>
            <a:endParaRPr lang="en-US" dirty="0"/>
          </a:p>
        </p:txBody>
      </p:sp>
    </p:spTree>
    <p:extLst>
      <p:ext uri="{BB962C8B-B14F-4D97-AF65-F5344CB8AC3E}">
        <p14:creationId xmlns:p14="http://schemas.microsoft.com/office/powerpoint/2010/main" val="2193012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9209EC-4EE1-3D4F-8387-D10D58FCACDF}" type="datetime1">
              <a:rPr lang="en-US" smtClean="0"/>
              <a:t>11/28/16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E3630E-095E-B144-A7AD-3C59C7DC7FB8}" type="slidenum">
              <a:rPr lang="en-US" smtClean="0"/>
              <a:t>‹#›</a:t>
            </a:fld>
            <a:endParaRPr lang="en-US" dirty="0"/>
          </a:p>
        </p:txBody>
      </p:sp>
    </p:spTree>
    <p:extLst>
      <p:ext uri="{BB962C8B-B14F-4D97-AF65-F5344CB8AC3E}">
        <p14:creationId xmlns:p14="http://schemas.microsoft.com/office/powerpoint/2010/main" val="3251889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0DD6EA-5B8D-3E42-B3CC-32A63055F9A6}" type="datetime1">
              <a:rPr lang="en-US" smtClean="0"/>
              <a:t>11/28/16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E3630E-095E-B144-A7AD-3C59C7DC7FB8}" type="slidenum">
              <a:rPr lang="en-US" smtClean="0"/>
              <a:t>‹#›</a:t>
            </a:fld>
            <a:endParaRPr lang="en-US" dirty="0"/>
          </a:p>
        </p:txBody>
      </p:sp>
    </p:spTree>
    <p:extLst>
      <p:ext uri="{BB962C8B-B14F-4D97-AF65-F5344CB8AC3E}">
        <p14:creationId xmlns:p14="http://schemas.microsoft.com/office/powerpoint/2010/main" val="3527182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D72B2D-EA6F-B34C-9C63-D4DADC64B060}" type="datetime1">
              <a:rPr lang="en-US" smtClean="0"/>
              <a:t>11/28/16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E3630E-095E-B144-A7AD-3C59C7DC7FB8}" type="slidenum">
              <a:rPr lang="en-US" smtClean="0"/>
              <a:t>‹#›</a:t>
            </a:fld>
            <a:endParaRPr lang="en-US" dirty="0"/>
          </a:p>
        </p:txBody>
      </p:sp>
    </p:spTree>
    <p:extLst>
      <p:ext uri="{BB962C8B-B14F-4D97-AF65-F5344CB8AC3E}">
        <p14:creationId xmlns:p14="http://schemas.microsoft.com/office/powerpoint/2010/main" val="2394079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A20F88-B6FF-444E-94DE-9844319B2A67}" type="datetime1">
              <a:rPr lang="en-US" smtClean="0"/>
              <a:t>11/28/16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E3630E-095E-B144-A7AD-3C59C7DC7FB8}" type="slidenum">
              <a:rPr lang="en-US" smtClean="0"/>
              <a:t>‹#›</a:t>
            </a:fld>
            <a:endParaRPr lang="en-US" dirty="0"/>
          </a:p>
        </p:txBody>
      </p:sp>
    </p:spTree>
    <p:extLst>
      <p:ext uri="{BB962C8B-B14F-4D97-AF65-F5344CB8AC3E}">
        <p14:creationId xmlns:p14="http://schemas.microsoft.com/office/powerpoint/2010/main" val="2120289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600" b="1" cap="all">
                <a:latin typeface="Avenir Book"/>
                <a:cs typeface="Avenir Book"/>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182569-AC41-8D46-95D4-FE2D9DC6FEEA}" type="datetime1">
              <a:rPr lang="en-US" smtClean="0"/>
              <a:t>11/28/16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E3630E-095E-B144-A7AD-3C59C7DC7FB8}" type="slidenum">
              <a:rPr lang="en-US" smtClean="0"/>
              <a:t>‹#›</a:t>
            </a:fld>
            <a:endParaRPr lang="en-US" dirty="0"/>
          </a:p>
        </p:txBody>
      </p:sp>
    </p:spTree>
    <p:extLst>
      <p:ext uri="{BB962C8B-B14F-4D97-AF65-F5344CB8AC3E}">
        <p14:creationId xmlns:p14="http://schemas.microsoft.com/office/powerpoint/2010/main" val="636469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1EC379-E1AC-9145-830C-D5BA51C0D69D}" type="datetime1">
              <a:rPr lang="en-US" smtClean="0"/>
              <a:t>11/28/16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0E3630E-095E-B144-A7AD-3C59C7DC7FB8}" type="slidenum">
              <a:rPr lang="en-US" smtClean="0"/>
              <a:t>‹#›</a:t>
            </a:fld>
            <a:endParaRPr lang="en-US" dirty="0"/>
          </a:p>
        </p:txBody>
      </p:sp>
    </p:spTree>
    <p:extLst>
      <p:ext uri="{BB962C8B-B14F-4D97-AF65-F5344CB8AC3E}">
        <p14:creationId xmlns:p14="http://schemas.microsoft.com/office/powerpoint/2010/main" val="3023646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980A44-5E28-EC45-ABF9-3533AE2F75AB}" type="datetime1">
              <a:rPr lang="en-US" smtClean="0"/>
              <a:t>11/28/16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0E3630E-095E-B144-A7AD-3C59C7DC7FB8}" type="slidenum">
              <a:rPr lang="en-US" smtClean="0"/>
              <a:t>‹#›</a:t>
            </a:fld>
            <a:endParaRPr lang="en-US" dirty="0"/>
          </a:p>
        </p:txBody>
      </p:sp>
    </p:spTree>
    <p:extLst>
      <p:ext uri="{BB962C8B-B14F-4D97-AF65-F5344CB8AC3E}">
        <p14:creationId xmlns:p14="http://schemas.microsoft.com/office/powerpoint/2010/main" val="3112929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CB7FD9-3D8A-F44E-861E-176DC39443CC}" type="datetime1">
              <a:rPr lang="en-US" smtClean="0"/>
              <a:t>11/28/16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0E3630E-095E-B144-A7AD-3C59C7DC7FB8}" type="slidenum">
              <a:rPr lang="en-US" smtClean="0"/>
              <a:t>‹#›</a:t>
            </a:fld>
            <a:endParaRPr lang="en-US" dirty="0"/>
          </a:p>
        </p:txBody>
      </p:sp>
    </p:spTree>
    <p:extLst>
      <p:ext uri="{BB962C8B-B14F-4D97-AF65-F5344CB8AC3E}">
        <p14:creationId xmlns:p14="http://schemas.microsoft.com/office/powerpoint/2010/main" val="945540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65878F-40F4-D346-8A26-06355157F8C9}" type="datetime1">
              <a:rPr lang="en-US" smtClean="0"/>
              <a:t>11/28/16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0E3630E-095E-B144-A7AD-3C59C7DC7FB8}" type="slidenum">
              <a:rPr lang="en-US" smtClean="0"/>
              <a:t>‹#›</a:t>
            </a:fld>
            <a:endParaRPr lang="en-US" dirty="0"/>
          </a:p>
        </p:txBody>
      </p:sp>
    </p:spTree>
    <p:extLst>
      <p:ext uri="{BB962C8B-B14F-4D97-AF65-F5344CB8AC3E}">
        <p14:creationId xmlns:p14="http://schemas.microsoft.com/office/powerpoint/2010/main" val="1088131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9D9872-88E0-2C48-80E6-CDFECBC6B8B3}" type="datetime1">
              <a:rPr lang="en-US" smtClean="0"/>
              <a:t>11/28/16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0E3630E-095E-B144-A7AD-3C59C7DC7FB8}" type="slidenum">
              <a:rPr lang="en-US" smtClean="0"/>
              <a:t>‹#›</a:t>
            </a:fld>
            <a:endParaRPr lang="en-US" dirty="0"/>
          </a:p>
        </p:txBody>
      </p:sp>
    </p:spTree>
    <p:extLst>
      <p:ext uri="{BB962C8B-B14F-4D97-AF65-F5344CB8AC3E}">
        <p14:creationId xmlns:p14="http://schemas.microsoft.com/office/powerpoint/2010/main" val="2767492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8EAC78-3D19-9C4C-BE29-BCD12C208C93}" type="datetime1">
              <a:rPr lang="en-US" smtClean="0"/>
              <a:t>11/28/16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0E3630E-095E-B144-A7AD-3C59C7DC7FB8}" type="slidenum">
              <a:rPr lang="en-US" smtClean="0"/>
              <a:t>‹#›</a:t>
            </a:fld>
            <a:endParaRPr lang="en-US" dirty="0"/>
          </a:p>
        </p:txBody>
      </p:sp>
    </p:spTree>
    <p:extLst>
      <p:ext uri="{BB962C8B-B14F-4D97-AF65-F5344CB8AC3E}">
        <p14:creationId xmlns:p14="http://schemas.microsoft.com/office/powerpoint/2010/main" val="407280565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17B7DA-5605-5E4E-9D6D-8E14B5C5AF63}" type="datetime1">
              <a:rPr lang="en-US" smtClean="0"/>
              <a:t>11/28/16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86800" y="6136975"/>
            <a:ext cx="457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E3630E-095E-B144-A7AD-3C59C7DC7FB8}" type="slidenum">
              <a:rPr lang="en-US" smtClean="0"/>
              <a:t>‹#›</a:t>
            </a:fld>
            <a:endParaRPr lang="en-US" dirty="0"/>
          </a:p>
        </p:txBody>
      </p:sp>
    </p:spTree>
    <p:extLst>
      <p:ext uri="{BB962C8B-B14F-4D97-AF65-F5344CB8AC3E}">
        <p14:creationId xmlns:p14="http://schemas.microsoft.com/office/powerpoint/2010/main" val="11804386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000" kern="1200">
          <a:solidFill>
            <a:schemeClr val="tx1"/>
          </a:solidFill>
          <a:latin typeface="+mj-lt"/>
          <a:ea typeface="+mj-ea"/>
          <a:cs typeface="Avenir Book"/>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Avenir Book"/>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Avenir Book"/>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Avenir Book"/>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venir Book"/>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venir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chart" Target="../charts/char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2.xml"/><Relationship Id="rId3" Type="http://schemas.openxmlformats.org/officeDocument/2006/relationships/chart" Target="../charts/char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chart" Target="../charts/char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5.xml"/><Relationship Id="rId3" Type="http://schemas.openxmlformats.org/officeDocument/2006/relationships/chart" Target="../charts/char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7.xml"/><Relationship Id="rId3" Type="http://schemas.openxmlformats.org/officeDocument/2006/relationships/chart" Target="../charts/char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chart" Target="../charts/char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8.xml.rels><?xml version="1.0" encoding="UTF-8" standalone="yes"?>
<Relationships xmlns="http://schemas.openxmlformats.org/package/2006/relationships"><Relationship Id="rId3" Type="http://schemas.openxmlformats.org/officeDocument/2006/relationships/chart" Target="../charts/chart10.xml"/><Relationship Id="rId4" Type="http://schemas.openxmlformats.org/officeDocument/2006/relationships/chart" Target="../charts/chart11.xml"/><Relationship Id="rId5" Type="http://schemas.openxmlformats.org/officeDocument/2006/relationships/chart" Target="../charts/chart12.xml"/><Relationship Id="rId6" Type="http://schemas.openxmlformats.org/officeDocument/2006/relationships/chart" Target="../charts/chart13.xm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chart" Target="../charts/char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4.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5.xml"/><Relationship Id="rId3" Type="http://schemas.openxmlformats.org/officeDocument/2006/relationships/chart" Target="../charts/char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chart" Target="../charts/char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chart" Target="../charts/char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chart" Target="../charts/char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chart" Target="../charts/chart2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chart" Target="../charts/chart2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itle 10"/>
          <p:cNvSpPr>
            <a:spLocks noGrp="1"/>
          </p:cNvSpPr>
          <p:nvPr>
            <p:ph type="ctrTitle"/>
          </p:nvPr>
        </p:nvSpPr>
        <p:spPr>
          <a:xfrm>
            <a:off x="685800" y="1628800"/>
            <a:ext cx="7772400" cy="1470025"/>
          </a:xfrm>
        </p:spPr>
        <p:txBody>
          <a:bodyPr>
            <a:normAutofit fontScale="90000"/>
          </a:bodyPr>
          <a:lstStyle/>
          <a:p>
            <a:r>
              <a:rPr lang="en-GB" sz="4200" b="1" dirty="0" smtClean="0"/>
              <a:t>ICTs, Economic Development, Gender</a:t>
            </a:r>
            <a:br>
              <a:rPr lang="en-GB" sz="4200" b="1" dirty="0" smtClean="0"/>
            </a:br>
            <a:r>
              <a:rPr lang="en-GB" sz="3300" dirty="0" smtClean="0"/>
              <a:t> </a:t>
            </a:r>
            <a:endParaRPr lang="en-US" altLang="en-US" sz="3300" b="1" dirty="0" smtClean="0"/>
          </a:p>
        </p:txBody>
      </p:sp>
      <p:sp>
        <p:nvSpPr>
          <p:cNvPr id="12" name="Subtitle 11"/>
          <p:cNvSpPr>
            <a:spLocks noGrp="1"/>
          </p:cNvSpPr>
          <p:nvPr>
            <p:ph type="subTitle" idx="1"/>
          </p:nvPr>
        </p:nvSpPr>
        <p:spPr>
          <a:xfrm>
            <a:off x="1371600" y="3764632"/>
            <a:ext cx="6400800" cy="1752600"/>
          </a:xfrm>
        </p:spPr>
        <p:txBody>
          <a:bodyPr>
            <a:normAutofit/>
          </a:bodyPr>
          <a:lstStyle/>
          <a:p>
            <a:pPr>
              <a:buFont typeface="Arial" charset="0"/>
              <a:buNone/>
              <a:defRPr/>
            </a:pPr>
            <a:r>
              <a:rPr lang="en-US" sz="2600" dirty="0" smtClean="0">
                <a:ea typeface="+mn-ea"/>
              </a:rPr>
              <a:t>Helani Galpaya</a:t>
            </a:r>
          </a:p>
          <a:p>
            <a:pPr>
              <a:buFont typeface="Arial" charset="0"/>
              <a:buNone/>
              <a:defRPr/>
            </a:pPr>
            <a:r>
              <a:rPr lang="en-US" sz="2600" dirty="0" smtClean="0">
                <a:ea typeface="+mn-ea"/>
              </a:rPr>
              <a:t>Yangon, Nov 2016</a:t>
            </a:r>
            <a:endParaRPr lang="en-US" sz="2600" dirty="0">
              <a:ea typeface="+mn-ea"/>
            </a:endParaRPr>
          </a:p>
        </p:txBody>
      </p:sp>
      <p:grpSp>
        <p:nvGrpSpPr>
          <p:cNvPr id="3075" name="Group 10"/>
          <p:cNvGrpSpPr>
            <a:grpSpLocks/>
          </p:cNvGrpSpPr>
          <p:nvPr/>
        </p:nvGrpSpPr>
        <p:grpSpPr bwMode="auto">
          <a:xfrm>
            <a:off x="557592" y="6085541"/>
            <a:ext cx="7214808" cy="655827"/>
            <a:chOff x="554855" y="6156233"/>
            <a:chExt cx="7139739" cy="656016"/>
          </a:xfrm>
        </p:grpSpPr>
        <p:sp>
          <p:nvSpPr>
            <p:cNvPr id="3077" name="TextBox 5"/>
            <p:cNvSpPr txBox="1">
              <a:spLocks noChangeArrowheads="1"/>
            </p:cNvSpPr>
            <p:nvPr/>
          </p:nvSpPr>
          <p:spPr bwMode="auto">
            <a:xfrm>
              <a:off x="2190707" y="6235343"/>
              <a:ext cx="5503887" cy="369438"/>
            </a:xfrm>
            <a:prstGeom prst="rect">
              <a:avLst/>
            </a:prstGeom>
            <a:noFill/>
            <a:ln w="9525">
              <a:noFill/>
              <a:miter lim="800000"/>
              <a:headEnd/>
              <a:tailEnd/>
            </a:ln>
          </p:spPr>
          <p:txBody>
            <a:bodyPr>
              <a:spAutoFit/>
            </a:bodyPr>
            <a:lstStyle/>
            <a:p>
              <a:pPr algn="ctr"/>
              <a:r>
                <a:rPr lang="en-US" altLang="en-US" sz="900" dirty="0">
                  <a:latin typeface="Calibri" pitchFamily="34" charset="0"/>
                </a:rPr>
                <a:t>This </a:t>
              </a:r>
              <a:r>
                <a:rPr lang="en-US" altLang="en-US" sz="900" dirty="0" smtClean="0">
                  <a:latin typeface="Calibri" pitchFamily="34" charset="0"/>
                </a:rPr>
                <a:t>research presented here was </a:t>
              </a:r>
              <a:r>
                <a:rPr lang="en-US" altLang="en-US" sz="900" dirty="0">
                  <a:latin typeface="Calibri" pitchFamily="34" charset="0"/>
                </a:rPr>
                <a:t>carried out with the aid of a grant from the International Development Research Centre, </a:t>
              </a:r>
              <a:r>
                <a:rPr lang="en-US" altLang="en-US" sz="900" dirty="0" smtClean="0">
                  <a:latin typeface="Calibri" pitchFamily="34" charset="0"/>
                </a:rPr>
                <a:t>Canada and the Department for International Development UK, as well as funding from the GSMA </a:t>
              </a:r>
              <a:endParaRPr lang="en-US" altLang="en-US" sz="900" dirty="0">
                <a:latin typeface="Calibri" pitchFamily="34" charset="0"/>
              </a:endParaRPr>
            </a:p>
          </p:txBody>
        </p:sp>
        <p:pic>
          <p:nvPicPr>
            <p:cNvPr id="3078" name="Picture 5" descr="Canada_wordmark_red_flag_300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10784" y="6583584"/>
              <a:ext cx="824824" cy="228665"/>
            </a:xfrm>
            <a:prstGeom prst="rect">
              <a:avLst/>
            </a:prstGeom>
            <a:noFill/>
            <a:ln w="9525">
              <a:noFill/>
              <a:miter lim="800000"/>
              <a:headEnd/>
              <a:tailEnd/>
            </a:ln>
          </p:spPr>
        </p:pic>
        <p:pic>
          <p:nvPicPr>
            <p:cNvPr id="3079" name="Picture 6" descr="blu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54855" y="6156233"/>
              <a:ext cx="1484898" cy="320767"/>
            </a:xfrm>
            <a:prstGeom prst="rect">
              <a:avLst/>
            </a:prstGeom>
            <a:noFill/>
            <a:ln w="9525">
              <a:noFill/>
              <a:miter lim="800000"/>
              <a:headEnd/>
              <a:tailEnd/>
            </a:ln>
          </p:spPr>
        </p:pic>
      </p:grpSp>
      <p:pic>
        <p:nvPicPr>
          <p:cNvPr id="3076" name="Picture 10" descr="D:\LIRNEasia\2012-13\IDRC\LIRNEasia-smaller.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843213" y="5166766"/>
            <a:ext cx="3375025" cy="998538"/>
          </a:xfrm>
          <a:prstGeom prst="rect">
            <a:avLst/>
          </a:prstGeom>
          <a:noFill/>
          <a:ln w="9525">
            <a:noFill/>
            <a:miter lim="800000"/>
            <a:headEnd/>
            <a:tailEnd/>
          </a:ln>
        </p:spPr>
      </p:pic>
      <p:pic>
        <p:nvPicPr>
          <p:cNvPr id="9" name="Picture 8"/>
          <p:cNvPicPr/>
          <p:nvPr/>
        </p:nvPicPr>
        <p:blipFill>
          <a:blip r:embed="rId6" cstate="screen">
            <a:extLst>
              <a:ext uri="{28A0092B-C50C-407E-A947-70E740481C1C}">
                <a14:useLocalDpi xmlns:a14="http://schemas.microsoft.com/office/drawing/2010/main"/>
              </a:ext>
            </a:extLst>
          </a:blip>
          <a:stretch>
            <a:fillRect/>
          </a:stretch>
        </p:blipFill>
        <p:spPr>
          <a:xfrm>
            <a:off x="7848600" y="5942409"/>
            <a:ext cx="895350" cy="942975"/>
          </a:xfrm>
          <a:prstGeom prst="rect">
            <a:avLst/>
          </a:prstGeom>
        </p:spPr>
      </p:pic>
    </p:spTree>
    <p:extLst>
      <p:ext uri="{BB962C8B-B14F-4D97-AF65-F5344CB8AC3E}">
        <p14:creationId xmlns:p14="http://schemas.microsoft.com/office/powerpoint/2010/main" val="29319325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pPr algn="l"/>
            <a:r>
              <a:rPr lang="en-GB" sz="3200" b="1" dirty="0" smtClean="0"/>
              <a:t>What about impacts in rural areas? Micro-level </a:t>
            </a:r>
            <a:r>
              <a:rPr lang="en-GB" sz="3200" b="1" dirty="0"/>
              <a:t>r</a:t>
            </a:r>
            <a:r>
              <a:rPr lang="en-GB" sz="3200" b="1" dirty="0" smtClean="0"/>
              <a:t>esults are positive</a:t>
            </a:r>
            <a:endParaRPr lang="en-US" sz="3200" b="1" dirty="0"/>
          </a:p>
        </p:txBody>
      </p:sp>
      <p:sp>
        <p:nvSpPr>
          <p:cNvPr id="3" name="Content Placeholder 2"/>
          <p:cNvSpPr>
            <a:spLocks noGrp="1"/>
          </p:cNvSpPr>
          <p:nvPr>
            <p:ph idx="1"/>
          </p:nvPr>
        </p:nvSpPr>
        <p:spPr>
          <a:xfrm>
            <a:off x="457200" y="1340768"/>
            <a:ext cx="8229600" cy="5517232"/>
          </a:xfrm>
        </p:spPr>
        <p:txBody>
          <a:bodyPr>
            <a:normAutofit fontScale="92500" lnSpcReduction="20000"/>
          </a:bodyPr>
          <a:lstStyle/>
          <a:p>
            <a:pPr marL="0" indent="0">
              <a:buNone/>
            </a:pPr>
            <a:r>
              <a:rPr lang="en-US" dirty="0" smtClean="0"/>
              <a:t>A </a:t>
            </a:r>
            <a:r>
              <a:rPr lang="en-US" dirty="0" smtClean="0"/>
              <a:t>SYSTEMATIC REVIEW of the impact of mobile phones in RURAL livelihoods</a:t>
            </a:r>
          </a:p>
          <a:p>
            <a:r>
              <a:rPr lang="en-US" dirty="0" smtClean="0"/>
              <a:t>All published and grey literature in English language; Since the year 2000 </a:t>
            </a:r>
          </a:p>
          <a:p>
            <a:pPr lvl="1"/>
            <a:r>
              <a:rPr lang="en-US" dirty="0" smtClean="0"/>
              <a:t>14,128 results from electronic search </a:t>
            </a:r>
            <a:r>
              <a:rPr lang="en-US" dirty="0" smtClean="0">
                <a:sym typeface="Wingdings"/>
              </a:rPr>
              <a:t> </a:t>
            </a:r>
            <a:r>
              <a:rPr lang="en-US" dirty="0" smtClean="0"/>
              <a:t>8,981 studies initial title abstract screening </a:t>
            </a:r>
            <a:r>
              <a:rPr lang="en-US" dirty="0" smtClean="0">
                <a:sym typeface="Wingdings"/>
              </a:rPr>
              <a:t> </a:t>
            </a:r>
            <a:r>
              <a:rPr lang="en-US" dirty="0" smtClean="0"/>
              <a:t>1,460 </a:t>
            </a:r>
            <a:r>
              <a:rPr lang="en-US" dirty="0" smtClean="0"/>
              <a:t>subject to full text screening</a:t>
            </a:r>
          </a:p>
          <a:p>
            <a:pPr lvl="1"/>
            <a:r>
              <a:rPr lang="en-US" dirty="0" smtClean="0"/>
              <a:t>28 electronic + 20 grey literature: subject to critical appraisal</a:t>
            </a:r>
          </a:p>
          <a:p>
            <a:r>
              <a:rPr lang="en-US" dirty="0"/>
              <a:t>Included/allowed methods:  </a:t>
            </a:r>
            <a:r>
              <a:rPr lang="en-US" dirty="0" smtClean="0"/>
              <a:t>Experimental, quasi-experimental, observational studies, natural experiments: </a:t>
            </a:r>
          </a:p>
          <a:p>
            <a:r>
              <a:rPr lang="en-US" dirty="0" smtClean="0"/>
              <a:t>Various types of interventions allowed: </a:t>
            </a:r>
          </a:p>
          <a:p>
            <a:pPr lvl="1"/>
            <a:r>
              <a:rPr lang="en-US" dirty="0" smtClean="0"/>
              <a:t>Infrastructure interventions (mobile coverage reaching people); </a:t>
            </a:r>
          </a:p>
          <a:p>
            <a:pPr lvl="1"/>
            <a:r>
              <a:rPr lang="en-US" dirty="0" smtClean="0"/>
              <a:t>Device Interventions (mobile handsets/SIMs bought/given); </a:t>
            </a:r>
          </a:p>
          <a:p>
            <a:pPr lvl="1"/>
            <a:r>
              <a:rPr lang="en-US" dirty="0" smtClean="0"/>
              <a:t>Content and App Application Interventions (providing apps for a particular task or community)</a:t>
            </a:r>
          </a:p>
        </p:txBody>
      </p:sp>
      <p:sp>
        <p:nvSpPr>
          <p:cNvPr id="4" name="TextBox 3"/>
          <p:cNvSpPr txBox="1"/>
          <p:nvPr/>
        </p:nvSpPr>
        <p:spPr>
          <a:xfrm>
            <a:off x="179512" y="6536377"/>
            <a:ext cx="8748464" cy="276999"/>
          </a:xfrm>
          <a:prstGeom prst="rect">
            <a:avLst/>
          </a:prstGeom>
          <a:noFill/>
        </p:spPr>
        <p:txBody>
          <a:bodyPr wrap="square" rtlCol="0">
            <a:spAutoFit/>
          </a:bodyPr>
          <a:lstStyle/>
          <a:p>
            <a:r>
              <a:rPr lang="en-GB" sz="1200" i="1" dirty="0">
                <a:solidFill>
                  <a:schemeClr val="tx1">
                    <a:lumMod val="65000"/>
                    <a:lumOff val="35000"/>
                  </a:schemeClr>
                </a:solidFill>
              </a:rPr>
              <a:t>See http://lirneasia.net/projects/sr/ </a:t>
            </a:r>
            <a:r>
              <a:rPr lang="en-GB" sz="1200" i="1" dirty="0" smtClean="0">
                <a:solidFill>
                  <a:schemeClr val="tx1">
                    <a:lumMod val="65000"/>
                    <a:lumOff val="35000"/>
                  </a:schemeClr>
                </a:solidFill>
              </a:rPr>
              <a:t> for this systematic review and others cited in this slide set</a:t>
            </a:r>
            <a:endParaRPr lang="en-US" sz="1200" i="1" dirty="0">
              <a:solidFill>
                <a:schemeClr val="tx1">
                  <a:lumMod val="65000"/>
                  <a:lumOff val="35000"/>
                </a:schemeClr>
              </a:solidFill>
            </a:endParaRPr>
          </a:p>
        </p:txBody>
      </p:sp>
    </p:spTree>
    <p:extLst>
      <p:ext uri="{BB962C8B-B14F-4D97-AF65-F5344CB8AC3E}">
        <p14:creationId xmlns:p14="http://schemas.microsoft.com/office/powerpoint/2010/main" val="267633828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pPr algn="l"/>
            <a:r>
              <a:rPr lang="is-IS" sz="3200" b="1" smtClean="0"/>
              <a:t>…..</a:t>
            </a:r>
            <a:r>
              <a:rPr lang="en-GB" sz="3200" b="1" dirty="0" smtClean="0"/>
              <a:t>Intervention = Rollout of mobile phone networks in rural areas.  Result= positive micro level impact. Generalizable results </a:t>
            </a:r>
            <a:endParaRPr lang="en-US" sz="3200" b="1" dirty="0"/>
          </a:p>
        </p:txBody>
      </p:sp>
      <p:sp>
        <p:nvSpPr>
          <p:cNvPr id="3" name="Content Placeholder 2"/>
          <p:cNvSpPr>
            <a:spLocks noGrp="1"/>
          </p:cNvSpPr>
          <p:nvPr>
            <p:ph idx="1"/>
          </p:nvPr>
        </p:nvSpPr>
        <p:spPr>
          <a:xfrm>
            <a:off x="457200" y="1711349"/>
            <a:ext cx="8229600" cy="4813995"/>
          </a:xfrm>
        </p:spPr>
        <p:txBody>
          <a:bodyPr>
            <a:normAutofit fontScale="92500" lnSpcReduction="10000"/>
          </a:bodyPr>
          <a:lstStyle/>
          <a:p>
            <a:r>
              <a:rPr lang="en-US" dirty="0" smtClean="0">
                <a:solidFill>
                  <a:srgbClr val="FF0000"/>
                </a:solidFill>
              </a:rPr>
              <a:t>Markets are better off </a:t>
            </a:r>
          </a:p>
          <a:p>
            <a:pPr lvl="1"/>
            <a:r>
              <a:rPr lang="en-US" dirty="0" smtClean="0">
                <a:solidFill>
                  <a:srgbClr val="FF0000"/>
                </a:solidFill>
              </a:rPr>
              <a:t>reduced price variation; reduced waste/increase in proportion of produce sold; increased prices</a:t>
            </a:r>
            <a:r>
              <a:rPr lang="en-US" dirty="0">
                <a:solidFill>
                  <a:srgbClr val="FF0000"/>
                </a:solidFill>
              </a:rPr>
              <a:t>; </a:t>
            </a:r>
            <a:r>
              <a:rPr lang="en-US" dirty="0" smtClean="0">
                <a:solidFill>
                  <a:srgbClr val="FF0000"/>
                </a:solidFill>
              </a:rPr>
              <a:t>increased </a:t>
            </a:r>
            <a:r>
              <a:rPr lang="en-US" dirty="0">
                <a:solidFill>
                  <a:srgbClr val="FF0000"/>
                </a:solidFill>
              </a:rPr>
              <a:t>market </a:t>
            </a:r>
            <a:r>
              <a:rPr lang="en-US" dirty="0" smtClean="0">
                <a:solidFill>
                  <a:srgbClr val="FF0000"/>
                </a:solidFill>
              </a:rPr>
              <a:t>participation</a:t>
            </a:r>
            <a:endParaRPr lang="en-US" dirty="0">
              <a:solidFill>
                <a:srgbClr val="FF0000"/>
              </a:solidFill>
            </a:endParaRPr>
          </a:p>
          <a:p>
            <a:r>
              <a:rPr lang="en-US" dirty="0" smtClean="0">
                <a:solidFill>
                  <a:srgbClr val="FF0000"/>
                </a:solidFill>
              </a:rPr>
              <a:t>Households are better off</a:t>
            </a:r>
          </a:p>
          <a:p>
            <a:pPr lvl="1"/>
            <a:r>
              <a:rPr lang="en-US" dirty="0" smtClean="0">
                <a:solidFill>
                  <a:srgbClr val="FF0000"/>
                </a:solidFill>
              </a:rPr>
              <a:t>Wage income increase; profits of home business increase; assets increase; expenditure increase</a:t>
            </a:r>
          </a:p>
          <a:p>
            <a:r>
              <a:rPr lang="en-US" dirty="0" smtClean="0">
                <a:solidFill>
                  <a:srgbClr val="FF0000"/>
                </a:solidFill>
              </a:rPr>
              <a:t>Individuals are better off</a:t>
            </a:r>
          </a:p>
          <a:p>
            <a:pPr lvl="1"/>
            <a:r>
              <a:rPr lang="en-US" dirty="0" smtClean="0">
                <a:solidFill>
                  <a:srgbClr val="FF0000"/>
                </a:solidFill>
              </a:rPr>
              <a:t>Increase in employment</a:t>
            </a:r>
          </a:p>
          <a:p>
            <a:r>
              <a:rPr lang="en-US" dirty="0" smtClean="0"/>
              <a:t>All above from </a:t>
            </a:r>
            <a:r>
              <a:rPr lang="en-US" b="1" u="sng" dirty="0" smtClean="0"/>
              <a:t>people self-coordinating </a:t>
            </a:r>
            <a:r>
              <a:rPr lang="en-US" dirty="0" smtClean="0"/>
              <a:t>themselves/their activities after getting mobile signal. </a:t>
            </a:r>
          </a:p>
          <a:p>
            <a:pPr lvl="1"/>
            <a:r>
              <a:rPr lang="en-US" dirty="0" smtClean="0"/>
              <a:t>Not being pushed by governments/NGOs/INGOs</a:t>
            </a:r>
          </a:p>
        </p:txBody>
      </p:sp>
      <p:sp>
        <p:nvSpPr>
          <p:cNvPr id="4" name="TextBox 3"/>
          <p:cNvSpPr txBox="1"/>
          <p:nvPr/>
        </p:nvSpPr>
        <p:spPr>
          <a:xfrm>
            <a:off x="179512" y="6525344"/>
            <a:ext cx="8748464" cy="276999"/>
          </a:xfrm>
          <a:prstGeom prst="rect">
            <a:avLst/>
          </a:prstGeom>
          <a:noFill/>
        </p:spPr>
        <p:txBody>
          <a:bodyPr wrap="square" rtlCol="0">
            <a:spAutoFit/>
          </a:bodyPr>
          <a:lstStyle>
            <a:defPPr>
              <a:defRPr lang="en-US"/>
            </a:defPPr>
            <a:lvl1pPr>
              <a:defRPr sz="1200" i="1">
                <a:solidFill>
                  <a:srgbClr val="7F7F7F"/>
                </a:solidFill>
              </a:defRPr>
            </a:lvl1pPr>
          </a:lstStyle>
          <a:p>
            <a:r>
              <a:rPr lang="en-GB" dirty="0">
                <a:solidFill>
                  <a:schemeClr val="tx1">
                    <a:lumMod val="65000"/>
                    <a:lumOff val="35000"/>
                  </a:schemeClr>
                </a:solidFill>
              </a:rPr>
              <a:t>See http://lirneasia.net/projects/sr/  for this systematic review and others cited in this slide set</a:t>
            </a:r>
            <a:endParaRPr lang="en-US" dirty="0">
              <a:solidFill>
                <a:schemeClr val="tx1">
                  <a:lumMod val="65000"/>
                  <a:lumOff val="35000"/>
                </a:schemeClr>
              </a:solidFill>
            </a:endParaRPr>
          </a:p>
        </p:txBody>
      </p:sp>
    </p:spTree>
    <p:extLst>
      <p:ext uri="{BB962C8B-B14F-4D97-AF65-F5344CB8AC3E}">
        <p14:creationId xmlns:p14="http://schemas.microsoft.com/office/powerpoint/2010/main" val="29401896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pPr algn="l"/>
            <a:r>
              <a:rPr lang="en-GB" sz="3200" b="1" dirty="0" smtClean="0"/>
              <a:t>No experimental or quasi-experimental studies in Myanmar.  </a:t>
            </a:r>
            <a:endParaRPr lang="en-US" sz="3200" b="1" dirty="0"/>
          </a:p>
        </p:txBody>
      </p:sp>
      <p:sp>
        <p:nvSpPr>
          <p:cNvPr id="3" name="Content Placeholder 2"/>
          <p:cNvSpPr>
            <a:spLocks noGrp="1"/>
          </p:cNvSpPr>
          <p:nvPr>
            <p:ph idx="1"/>
          </p:nvPr>
        </p:nvSpPr>
        <p:spPr>
          <a:xfrm>
            <a:off x="457200" y="1340768"/>
            <a:ext cx="8229600" cy="5517232"/>
          </a:xfrm>
        </p:spPr>
        <p:txBody>
          <a:bodyPr>
            <a:normAutofit lnSpcReduction="10000"/>
          </a:bodyPr>
          <a:lstStyle/>
          <a:p>
            <a:endParaRPr lang="en-US" dirty="0" smtClean="0"/>
          </a:p>
          <a:p>
            <a:r>
              <a:rPr lang="en-US" dirty="0" smtClean="0"/>
              <a:t>Maybe LIRNEasia’s ongoing research will shed some light on impacts</a:t>
            </a:r>
          </a:p>
          <a:p>
            <a:r>
              <a:rPr lang="en-US" dirty="0" smtClean="0"/>
              <a:t>Two nationally representative sample surveys of ICT use in Myanmar</a:t>
            </a:r>
          </a:p>
          <a:p>
            <a:pPr lvl="1"/>
            <a:r>
              <a:rPr lang="en-US" dirty="0" smtClean="0"/>
              <a:t>2015 (data available online; presented in Myanmar multiple times). </a:t>
            </a:r>
          </a:p>
          <a:p>
            <a:pPr lvl="1"/>
            <a:r>
              <a:rPr lang="en-US" dirty="0" smtClean="0"/>
              <a:t>2016 just finished field work, data analysis ongoing </a:t>
            </a:r>
          </a:p>
          <a:p>
            <a:r>
              <a:rPr lang="en-US" dirty="0" smtClean="0"/>
              <a:t>We will be able to see differences between 2015 and 2015</a:t>
            </a:r>
          </a:p>
          <a:p>
            <a:r>
              <a:rPr lang="en-US" dirty="0" smtClean="0"/>
              <a:t>And do econometric modeling of impacts</a:t>
            </a:r>
          </a:p>
          <a:p>
            <a:r>
              <a:rPr lang="en-US" dirty="0" smtClean="0"/>
              <a:t>Results by December this year</a:t>
            </a:r>
          </a:p>
        </p:txBody>
      </p:sp>
    </p:spTree>
    <p:extLst>
      <p:ext uri="{BB962C8B-B14F-4D97-AF65-F5344CB8AC3E}">
        <p14:creationId xmlns:p14="http://schemas.microsoft.com/office/powerpoint/2010/main" val="282111685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pPr algn="l"/>
            <a:r>
              <a:rPr lang="en-US" sz="3200" b="1" dirty="0" smtClean="0"/>
              <a:t>But for any impact, owning </a:t>
            </a:r>
            <a:r>
              <a:rPr lang="en-US" sz="3200" b="1" dirty="0"/>
              <a:t>your own phone is important: owners more likely to have made livelihood related calls than non-owners</a:t>
            </a:r>
          </a:p>
        </p:txBody>
      </p:sp>
      <p:sp>
        <p:nvSpPr>
          <p:cNvPr id="3" name="Slide Number Placeholder 2"/>
          <p:cNvSpPr>
            <a:spLocks noGrp="1"/>
          </p:cNvSpPr>
          <p:nvPr>
            <p:ph type="sldNum" sz="quarter" idx="12"/>
          </p:nvPr>
        </p:nvSpPr>
        <p:spPr/>
        <p:txBody>
          <a:bodyPr/>
          <a:lstStyle/>
          <a:p>
            <a:fld id="{84BB6980-3C35-419A-8A54-1E5A0CDC086D}" type="slidenum">
              <a:rPr lang="en-US" smtClean="0"/>
              <a:t>13</a:t>
            </a:fld>
            <a:endParaRPr lang="en-US" dirty="0"/>
          </a:p>
        </p:txBody>
      </p:sp>
      <p:sp>
        <p:nvSpPr>
          <p:cNvPr id="4" name="TextBox 3"/>
          <p:cNvSpPr txBox="1"/>
          <p:nvPr/>
        </p:nvSpPr>
        <p:spPr>
          <a:xfrm>
            <a:off x="4618856" y="6080336"/>
            <a:ext cx="4067944" cy="276999"/>
          </a:xfrm>
          <a:prstGeom prst="rect">
            <a:avLst/>
          </a:prstGeom>
          <a:noFill/>
        </p:spPr>
        <p:txBody>
          <a:bodyPr wrap="square" rtlCol="0">
            <a:spAutoFit/>
          </a:bodyPr>
          <a:lstStyle/>
          <a:p>
            <a:pPr algn="r"/>
            <a:r>
              <a:rPr lang="en-GB" sz="1200" dirty="0" smtClean="0">
                <a:solidFill>
                  <a:schemeClr val="bg1">
                    <a:lumMod val="50000"/>
                  </a:schemeClr>
                </a:solidFill>
              </a:rPr>
              <a:t>Base: Respondents who had ever used a phone before</a:t>
            </a:r>
            <a:endParaRPr lang="en-US" sz="1200" dirty="0">
              <a:solidFill>
                <a:schemeClr val="bg1">
                  <a:lumMod val="50000"/>
                </a:schemeClr>
              </a:solidFill>
            </a:endParaRPr>
          </a:p>
        </p:txBody>
      </p:sp>
      <p:graphicFrame>
        <p:nvGraphicFramePr>
          <p:cNvPr id="7" name="Chart 6"/>
          <p:cNvGraphicFramePr>
            <a:graphicFrameLocks/>
          </p:cNvGraphicFramePr>
          <p:nvPr>
            <p:extLst>
              <p:ext uri="{D42A27DB-BD31-4B8C-83A1-F6EECF244321}">
                <p14:modId xmlns:p14="http://schemas.microsoft.com/office/powerpoint/2010/main" val="3276030457"/>
              </p:ext>
            </p:extLst>
          </p:nvPr>
        </p:nvGraphicFramePr>
        <p:xfrm>
          <a:off x="467544" y="1988840"/>
          <a:ext cx="7920880" cy="3744416"/>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323528" y="6083740"/>
            <a:ext cx="4056707" cy="307777"/>
          </a:xfrm>
          <a:prstGeom prst="rect">
            <a:avLst/>
          </a:prstGeom>
        </p:spPr>
        <p:txBody>
          <a:bodyPr wrap="none">
            <a:spAutoFit/>
          </a:bodyPr>
          <a:lstStyle/>
          <a:p>
            <a:r>
              <a:rPr lang="en-US" sz="1400" dirty="0" smtClean="0">
                <a:latin typeface="TharLon"/>
                <a:ea typeface="Calibri" panose="020F0502020204030204" pitchFamily="34" charset="0"/>
                <a:cs typeface="Times New Roman" panose="02020603050405020304" pitchFamily="18" charset="0"/>
              </a:rPr>
              <a:t>Q: Can you tell us the purpose of your [last] call</a:t>
            </a:r>
            <a:r>
              <a:rPr lang="en-US" sz="1400" dirty="0">
                <a:latin typeface="TharLon"/>
                <a:ea typeface="Calibri" panose="020F0502020204030204" pitchFamily="34" charset="0"/>
                <a:cs typeface="Times New Roman" panose="02020603050405020304" pitchFamily="18" charset="0"/>
              </a:rPr>
              <a:t>? </a:t>
            </a:r>
            <a:endParaRPr lang="en-GB" sz="1400" dirty="0"/>
          </a:p>
        </p:txBody>
      </p:sp>
      <p:sp>
        <p:nvSpPr>
          <p:cNvPr id="9" name="Right Arrow 8"/>
          <p:cNvSpPr/>
          <p:nvPr/>
        </p:nvSpPr>
        <p:spPr>
          <a:xfrm>
            <a:off x="2627784" y="3140968"/>
            <a:ext cx="936104" cy="360040"/>
          </a:xfrm>
          <a:prstGeom prst="rightArrow">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18552" y="6396335"/>
            <a:ext cx="8748464" cy="461665"/>
          </a:xfrm>
          <a:prstGeom prst="rect">
            <a:avLst/>
          </a:prstGeom>
          <a:noFill/>
        </p:spPr>
        <p:txBody>
          <a:bodyPr wrap="square" rtlCol="0">
            <a:spAutoFit/>
          </a:bodyPr>
          <a:lstStyle/>
          <a:p>
            <a:r>
              <a:rPr lang="en-GB" sz="1200" i="1" dirty="0" smtClean="0">
                <a:solidFill>
                  <a:schemeClr val="tx1">
                    <a:lumMod val="65000"/>
                    <a:lumOff val="35000"/>
                  </a:schemeClr>
                </a:solidFill>
              </a:rPr>
              <a:t>Source: LIRNEasia 2015 survey of ICT use in Myanmar representative of the population 15-65 years.  </a:t>
            </a:r>
            <a:r>
              <a:rPr lang="en-GB" sz="1200" i="1" dirty="0">
                <a:solidFill>
                  <a:schemeClr val="tx1">
                    <a:lumMod val="65000"/>
                    <a:lumOff val="35000"/>
                  </a:schemeClr>
                </a:solidFill>
              </a:rPr>
              <a:t>See report at http://lirneasia.net/wp-content/uploads/2015/07/LIRNEasia_MyanmarBaselineSurvey_DescriptiveStats_V1.pdf  </a:t>
            </a:r>
            <a:endParaRPr lang="en-US" sz="1200" i="1" dirty="0">
              <a:solidFill>
                <a:schemeClr val="tx1">
                  <a:lumMod val="65000"/>
                  <a:lumOff val="35000"/>
                </a:schemeClr>
              </a:solidFill>
            </a:endParaRPr>
          </a:p>
        </p:txBody>
      </p:sp>
    </p:spTree>
    <p:extLst>
      <p:ext uri="{BB962C8B-B14F-4D97-AF65-F5344CB8AC3E}">
        <p14:creationId xmlns:p14="http://schemas.microsoft.com/office/powerpoint/2010/main" val="1504468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1497701182"/>
              </p:ext>
            </p:extLst>
          </p:nvPr>
        </p:nvGraphicFramePr>
        <p:xfrm>
          <a:off x="301468" y="2302609"/>
          <a:ext cx="5152359" cy="3753786"/>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1881821" y="1740204"/>
            <a:ext cx="5236342" cy="523220"/>
          </a:xfrm>
          <a:prstGeom prst="rect">
            <a:avLst/>
          </a:prstGeom>
        </p:spPr>
        <p:txBody>
          <a:bodyPr wrap="square">
            <a:spAutoFit/>
          </a:bodyPr>
          <a:lstStyle/>
          <a:p>
            <a:pPr algn="ctr">
              <a:defRPr sz="1920" b="1" i="0" u="none" strike="noStrike" kern="1200" baseline="0">
                <a:solidFill>
                  <a:prstClr val="black"/>
                </a:solidFill>
                <a:latin typeface="+mn-lt"/>
                <a:ea typeface="+mn-ea"/>
                <a:cs typeface="+mn-cs"/>
              </a:defRPr>
            </a:pPr>
            <a:r>
              <a:rPr lang="en-US" sz="1400" b="1" dirty="0"/>
              <a:t>Purpose of the last call made or received (% of 15-65 year olds who have used a phone before)   </a:t>
            </a:r>
            <a:endParaRPr lang="en-US" sz="1400" dirty="0"/>
          </a:p>
        </p:txBody>
      </p:sp>
      <p:sp>
        <p:nvSpPr>
          <p:cNvPr id="6" name="Title 1"/>
          <p:cNvSpPr>
            <a:spLocks noGrp="1"/>
          </p:cNvSpPr>
          <p:nvPr>
            <p:ph type="title"/>
          </p:nvPr>
        </p:nvSpPr>
        <p:spPr>
          <a:xfrm>
            <a:off x="457200" y="274638"/>
            <a:ext cx="8229600" cy="1143000"/>
          </a:xfrm>
        </p:spPr>
        <p:txBody>
          <a:bodyPr vert="horz" lIns="91440" tIns="45720" rIns="91440" bIns="45720" rtlCol="0" anchor="ctr">
            <a:noAutofit/>
          </a:bodyPr>
          <a:lstStyle/>
          <a:p>
            <a:pPr algn="l"/>
            <a:r>
              <a:rPr lang="en-US" sz="2800" b="1" dirty="0" smtClean="0"/>
              <a:t>Men and women both increase livelihood calls when they own a phone. But women overall make less livelihood calls </a:t>
            </a:r>
            <a:endParaRPr lang="en-US" sz="2800" b="1" dirty="0"/>
          </a:p>
        </p:txBody>
      </p:sp>
      <p:sp>
        <p:nvSpPr>
          <p:cNvPr id="8" name="TextBox 7"/>
          <p:cNvSpPr txBox="1"/>
          <p:nvPr/>
        </p:nvSpPr>
        <p:spPr>
          <a:xfrm>
            <a:off x="4499992" y="6105480"/>
            <a:ext cx="4067944" cy="276999"/>
          </a:xfrm>
          <a:prstGeom prst="rect">
            <a:avLst/>
          </a:prstGeom>
          <a:noFill/>
        </p:spPr>
        <p:txBody>
          <a:bodyPr wrap="square" rtlCol="0">
            <a:spAutoFit/>
          </a:bodyPr>
          <a:lstStyle/>
          <a:p>
            <a:pPr algn="r"/>
            <a:r>
              <a:rPr lang="en-GB" sz="1200" dirty="0" smtClean="0">
                <a:solidFill>
                  <a:schemeClr val="bg1">
                    <a:lumMod val="50000"/>
                  </a:schemeClr>
                </a:solidFill>
              </a:rPr>
              <a:t>Base: Respondents who had ever used a phone before</a:t>
            </a:r>
            <a:endParaRPr lang="en-US" sz="1200" dirty="0">
              <a:solidFill>
                <a:schemeClr val="bg1">
                  <a:lumMod val="50000"/>
                </a:schemeClr>
              </a:solidFill>
            </a:endParaRPr>
          </a:p>
        </p:txBody>
      </p:sp>
      <p:sp>
        <p:nvSpPr>
          <p:cNvPr id="9" name="Rectangle 8"/>
          <p:cNvSpPr/>
          <p:nvPr/>
        </p:nvSpPr>
        <p:spPr>
          <a:xfrm>
            <a:off x="323528" y="6107807"/>
            <a:ext cx="3666388" cy="307777"/>
          </a:xfrm>
          <a:prstGeom prst="rect">
            <a:avLst/>
          </a:prstGeom>
        </p:spPr>
        <p:txBody>
          <a:bodyPr wrap="none">
            <a:spAutoFit/>
          </a:bodyPr>
          <a:lstStyle/>
          <a:p>
            <a:r>
              <a:rPr lang="en-US" sz="1400" dirty="0" smtClean="0">
                <a:latin typeface="TharLon"/>
                <a:ea typeface="Calibri" panose="020F0502020204030204" pitchFamily="34" charset="0"/>
                <a:cs typeface="Times New Roman" panose="02020603050405020304" pitchFamily="18" charset="0"/>
              </a:rPr>
              <a:t>Q: Can you tell us the purpose of your call</a:t>
            </a:r>
            <a:r>
              <a:rPr lang="en-US" sz="1400" dirty="0">
                <a:latin typeface="TharLon"/>
                <a:ea typeface="Calibri" panose="020F0502020204030204" pitchFamily="34" charset="0"/>
                <a:cs typeface="Times New Roman" panose="02020603050405020304" pitchFamily="18" charset="0"/>
              </a:rPr>
              <a:t>? </a:t>
            </a:r>
            <a:endParaRPr lang="en-GB" sz="1400" dirty="0"/>
          </a:p>
        </p:txBody>
      </p:sp>
      <p:graphicFrame>
        <p:nvGraphicFramePr>
          <p:cNvPr id="10" name="Chart 9"/>
          <p:cNvGraphicFramePr/>
          <p:nvPr>
            <p:extLst>
              <p:ext uri="{D42A27DB-BD31-4B8C-83A1-F6EECF244321}">
                <p14:modId xmlns:p14="http://schemas.microsoft.com/office/powerpoint/2010/main" val="3595478298"/>
              </p:ext>
            </p:extLst>
          </p:nvPr>
        </p:nvGraphicFramePr>
        <p:xfrm>
          <a:off x="3897573" y="2302609"/>
          <a:ext cx="5152359" cy="3753786"/>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1950063" y="2300271"/>
            <a:ext cx="2026399" cy="369332"/>
          </a:xfrm>
          <a:prstGeom prst="rect">
            <a:avLst/>
          </a:prstGeom>
        </p:spPr>
        <p:txBody>
          <a:bodyPr wrap="square">
            <a:spAutoFit/>
          </a:bodyPr>
          <a:lstStyle/>
          <a:p>
            <a:r>
              <a:rPr lang="en-US" b="1" dirty="0" smtClean="0"/>
              <a:t>Female </a:t>
            </a:r>
          </a:p>
        </p:txBody>
      </p:sp>
      <p:sp>
        <p:nvSpPr>
          <p:cNvPr id="11" name="Rectangle 10"/>
          <p:cNvSpPr/>
          <p:nvPr/>
        </p:nvSpPr>
        <p:spPr>
          <a:xfrm>
            <a:off x="4287310" y="2273086"/>
            <a:ext cx="2810281" cy="369332"/>
          </a:xfrm>
          <a:prstGeom prst="rect">
            <a:avLst/>
          </a:prstGeom>
        </p:spPr>
        <p:txBody>
          <a:bodyPr wrap="square">
            <a:spAutoFit/>
          </a:bodyPr>
          <a:lstStyle/>
          <a:p>
            <a:pPr algn="ctr"/>
            <a:r>
              <a:rPr lang="en-US" b="1" dirty="0"/>
              <a:t>Males </a:t>
            </a:r>
          </a:p>
        </p:txBody>
      </p:sp>
      <p:sp>
        <p:nvSpPr>
          <p:cNvPr id="12" name="TextBox 11"/>
          <p:cNvSpPr txBox="1"/>
          <p:nvPr/>
        </p:nvSpPr>
        <p:spPr>
          <a:xfrm>
            <a:off x="118552" y="6396335"/>
            <a:ext cx="8748464" cy="461665"/>
          </a:xfrm>
          <a:prstGeom prst="rect">
            <a:avLst/>
          </a:prstGeom>
          <a:noFill/>
        </p:spPr>
        <p:txBody>
          <a:bodyPr wrap="square" rtlCol="0">
            <a:spAutoFit/>
          </a:bodyPr>
          <a:lstStyle/>
          <a:p>
            <a:r>
              <a:rPr lang="en-GB" sz="1200" i="1" dirty="0" smtClean="0">
                <a:solidFill>
                  <a:schemeClr val="tx1">
                    <a:lumMod val="65000"/>
                    <a:lumOff val="35000"/>
                  </a:schemeClr>
                </a:solidFill>
              </a:rPr>
              <a:t>Source: LIRNEasia 2015 survey of ICT use in Myanmar representative of the population 15-65 years.  </a:t>
            </a:r>
            <a:r>
              <a:rPr lang="en-GB" sz="1200" i="1" dirty="0">
                <a:solidFill>
                  <a:schemeClr val="tx1">
                    <a:lumMod val="65000"/>
                    <a:lumOff val="35000"/>
                  </a:schemeClr>
                </a:solidFill>
              </a:rPr>
              <a:t>See report at http://lirneasia.net/wp-content/uploads/2015/07/LIRNEasia_MyanmarBaselineSurvey_DescriptiveStats_V1.pdf  </a:t>
            </a:r>
            <a:endParaRPr lang="en-US" sz="1200" i="1" dirty="0">
              <a:solidFill>
                <a:schemeClr val="tx1">
                  <a:lumMod val="65000"/>
                  <a:lumOff val="35000"/>
                </a:schemeClr>
              </a:solidFill>
            </a:endParaRPr>
          </a:p>
        </p:txBody>
      </p:sp>
    </p:spTree>
    <p:extLst>
      <p:ext uri="{BB962C8B-B14F-4D97-AF65-F5344CB8AC3E}">
        <p14:creationId xmlns:p14="http://schemas.microsoft.com/office/powerpoint/2010/main" val="164622564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FF"/>
          </a:solidFill>
        </p:spPr>
        <p:txBody>
          <a:bodyPr>
            <a:normAutofit/>
          </a:bodyPr>
          <a:lstStyle/>
          <a:p>
            <a:pPr algn="l"/>
            <a:r>
              <a:rPr lang="en-US" sz="3200" b="1" dirty="0"/>
              <a:t>Those that have </a:t>
            </a:r>
            <a:r>
              <a:rPr lang="en-US" sz="3200" b="1" dirty="0" smtClean="0"/>
              <a:t>become mobile owners do claim the </a:t>
            </a:r>
            <a:r>
              <a:rPr lang="en-US" sz="3200" b="1" dirty="0"/>
              <a:t>benefits…</a:t>
            </a:r>
          </a:p>
        </p:txBody>
      </p:sp>
      <p:pic>
        <p:nvPicPr>
          <p:cNvPr id="5" name="Content Placeholder 4" descr="Fig 16 PB - a.tiff"/>
          <p:cNvPicPr>
            <a:picLocks noGrp="1" noChangeAspect="1"/>
          </p:cNvPicPr>
          <p:nvPr>
            <p:ph idx="1"/>
          </p:nvPr>
        </p:nvPicPr>
        <p:blipFill>
          <a:blip r:embed="rId3" cstate="print">
            <a:extLst>
              <a:ext uri="{28A0092B-C50C-407E-A947-70E740481C1C}">
                <a14:useLocalDpi xmlns:a14="http://schemas.microsoft.com/office/drawing/2010/main"/>
              </a:ext>
            </a:extLst>
          </a:blip>
          <a:srcRect l="-16269" r="-16269"/>
          <a:stretch>
            <a:fillRect/>
          </a:stretch>
        </p:blipFill>
        <p:spPr>
          <a:xfrm>
            <a:off x="21397" y="1431907"/>
            <a:ext cx="9559533" cy="5257375"/>
          </a:xfrm>
        </p:spPr>
      </p:pic>
      <p:sp>
        <p:nvSpPr>
          <p:cNvPr id="4" name="Slide Number Placeholder 3"/>
          <p:cNvSpPr>
            <a:spLocks noGrp="1"/>
          </p:cNvSpPr>
          <p:nvPr>
            <p:ph type="sldNum" sz="quarter" idx="12"/>
          </p:nvPr>
        </p:nvSpPr>
        <p:spPr/>
        <p:txBody>
          <a:bodyPr/>
          <a:lstStyle/>
          <a:p>
            <a:fld id="{10E3630E-095E-B144-A7AD-3C59C7DC7FB8}" type="slidenum">
              <a:rPr lang="en-US" smtClean="0"/>
              <a:t>15</a:t>
            </a:fld>
            <a:endParaRPr lang="en-US" dirty="0"/>
          </a:p>
        </p:txBody>
      </p:sp>
      <p:sp>
        <p:nvSpPr>
          <p:cNvPr id="9" name="Rectangle 8"/>
          <p:cNvSpPr/>
          <p:nvPr/>
        </p:nvSpPr>
        <p:spPr>
          <a:xfrm>
            <a:off x="7723782" y="6583913"/>
            <a:ext cx="1420218" cy="261610"/>
          </a:xfrm>
          <a:prstGeom prst="rect">
            <a:avLst/>
          </a:prstGeom>
        </p:spPr>
        <p:txBody>
          <a:bodyPr wrap="none">
            <a:spAutoFit/>
          </a:bodyPr>
          <a:lstStyle/>
          <a:p>
            <a:pPr algn="r"/>
            <a:r>
              <a:rPr lang="en-US" sz="1100" dirty="0" smtClean="0">
                <a:solidFill>
                  <a:schemeClr val="bg1">
                    <a:lumMod val="50000"/>
                  </a:schemeClr>
                </a:solidFill>
                <a:latin typeface="+mj-lt"/>
                <a:cs typeface="Avenir Book"/>
              </a:rPr>
              <a:t>Base: All respondents</a:t>
            </a:r>
          </a:p>
        </p:txBody>
      </p:sp>
      <p:sp>
        <p:nvSpPr>
          <p:cNvPr id="6" name="TextBox 5"/>
          <p:cNvSpPr txBox="1"/>
          <p:nvPr/>
        </p:nvSpPr>
        <p:spPr>
          <a:xfrm>
            <a:off x="24484" y="6412015"/>
            <a:ext cx="8748464" cy="461665"/>
          </a:xfrm>
          <a:prstGeom prst="rect">
            <a:avLst/>
          </a:prstGeom>
          <a:noFill/>
        </p:spPr>
        <p:txBody>
          <a:bodyPr wrap="square" rtlCol="0">
            <a:spAutoFit/>
          </a:bodyPr>
          <a:lstStyle/>
          <a:p>
            <a:r>
              <a:rPr lang="en-GB" sz="1200" i="1" dirty="0" smtClean="0">
                <a:solidFill>
                  <a:schemeClr val="tx1">
                    <a:lumMod val="65000"/>
                    <a:lumOff val="35000"/>
                  </a:schemeClr>
                </a:solidFill>
              </a:rPr>
              <a:t>Source: LIRNEasia 2015 survey of ICT use in Myanmar representative of the population 15-65 years.  </a:t>
            </a:r>
            <a:r>
              <a:rPr lang="en-GB" sz="1200" i="1" dirty="0">
                <a:solidFill>
                  <a:schemeClr val="tx1">
                    <a:lumMod val="65000"/>
                    <a:lumOff val="35000"/>
                  </a:schemeClr>
                </a:solidFill>
              </a:rPr>
              <a:t>See report at http://lirneasia.net/wp-content/uploads/2015/07/LIRNEasia_MyanmarBaselineSurvey_DescriptiveStats_V1.pdf  </a:t>
            </a:r>
            <a:endParaRPr lang="en-US" sz="1200" i="1" dirty="0">
              <a:solidFill>
                <a:schemeClr val="tx1">
                  <a:lumMod val="65000"/>
                  <a:lumOff val="35000"/>
                </a:schemeClr>
              </a:solidFill>
            </a:endParaRPr>
          </a:p>
        </p:txBody>
      </p:sp>
    </p:spTree>
    <p:extLst>
      <p:ext uri="{BB962C8B-B14F-4D97-AF65-F5344CB8AC3E}">
        <p14:creationId xmlns:p14="http://schemas.microsoft.com/office/powerpoint/2010/main" val="169505616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E3630E-095E-B144-A7AD-3C59C7DC7FB8}" type="slidenum">
              <a:rPr lang="en-US" smtClean="0"/>
              <a:t>16</a:t>
            </a:fld>
            <a:endParaRPr lang="en-US" dirty="0"/>
          </a:p>
        </p:txBody>
      </p:sp>
      <p:pic>
        <p:nvPicPr>
          <p:cNvPr id="6" name="Picture 5" descr="Fig 16 PB - b.tif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7200" y="1600200"/>
            <a:ext cx="8435269" cy="4952381"/>
          </a:xfrm>
          <a:prstGeom prst="rect">
            <a:avLst/>
          </a:prstGeom>
        </p:spPr>
      </p:pic>
      <p:sp>
        <p:nvSpPr>
          <p:cNvPr id="8" name="Rectangle 7"/>
          <p:cNvSpPr/>
          <p:nvPr/>
        </p:nvSpPr>
        <p:spPr>
          <a:xfrm>
            <a:off x="1930832" y="243059"/>
            <a:ext cx="5349162" cy="1077218"/>
          </a:xfrm>
          <a:prstGeom prst="rect">
            <a:avLst/>
          </a:prstGeom>
        </p:spPr>
        <p:txBody>
          <a:bodyPr wrap="square">
            <a:spAutoFit/>
          </a:bodyPr>
          <a:lstStyle/>
          <a:p>
            <a:r>
              <a:rPr lang="en-US" sz="1600" dirty="0">
                <a:solidFill>
                  <a:srgbClr val="801D4D"/>
                </a:solidFill>
              </a:rPr>
              <a:t> </a:t>
            </a:r>
            <a:r>
              <a:rPr lang="en-US" sz="1600" dirty="0">
                <a:solidFill>
                  <a:srgbClr val="801D4D"/>
                </a:solidFill>
                <a:latin typeface="Avenir Book"/>
                <a:cs typeface="Avenir Book"/>
              </a:rPr>
              <a:t>“Before I just listened to what others said. Now I read the news on my phone so I can tell my parents and even talk back to others. I am more up to date. </a:t>
            </a:r>
            <a:endParaRPr lang="en-US" sz="1600" dirty="0" smtClean="0">
              <a:solidFill>
                <a:srgbClr val="801D4D"/>
              </a:solidFill>
              <a:latin typeface="Avenir Book"/>
              <a:cs typeface="Avenir Book"/>
            </a:endParaRPr>
          </a:p>
          <a:p>
            <a:r>
              <a:rPr lang="en-US" sz="1400" b="1" dirty="0" smtClean="0">
                <a:solidFill>
                  <a:srgbClr val="801D4D"/>
                </a:solidFill>
                <a:latin typeface="+mj-lt"/>
                <a:cs typeface="Avenir Book"/>
              </a:rPr>
              <a:t>-Female owner, 25, SEC C, Yangon</a:t>
            </a:r>
            <a:endParaRPr lang="en-US" sz="1400" b="1" dirty="0">
              <a:solidFill>
                <a:srgbClr val="801D4D"/>
              </a:solidFill>
              <a:latin typeface="+mj-lt"/>
            </a:endParaRPr>
          </a:p>
        </p:txBody>
      </p:sp>
      <p:sp>
        <p:nvSpPr>
          <p:cNvPr id="9" name="Rectangle 8"/>
          <p:cNvSpPr/>
          <p:nvPr/>
        </p:nvSpPr>
        <p:spPr>
          <a:xfrm>
            <a:off x="6601880" y="6427113"/>
            <a:ext cx="2542120" cy="430887"/>
          </a:xfrm>
          <a:prstGeom prst="rect">
            <a:avLst/>
          </a:prstGeom>
        </p:spPr>
        <p:txBody>
          <a:bodyPr wrap="none">
            <a:spAutoFit/>
          </a:bodyPr>
          <a:lstStyle/>
          <a:p>
            <a:pPr algn="r"/>
            <a:r>
              <a:rPr lang="en-US" sz="1100" dirty="0" smtClean="0">
                <a:solidFill>
                  <a:schemeClr val="bg1">
                    <a:lumMod val="50000"/>
                  </a:schemeClr>
                </a:solidFill>
                <a:latin typeface="+mj-lt"/>
                <a:cs typeface="Avenir Book"/>
              </a:rPr>
              <a:t>Base: All respondents</a:t>
            </a:r>
          </a:p>
          <a:p>
            <a:pPr algn="r"/>
            <a:r>
              <a:rPr lang="en-US" sz="1100" dirty="0" smtClean="0">
                <a:solidFill>
                  <a:schemeClr val="bg1">
                    <a:lumMod val="50000"/>
                  </a:schemeClr>
                </a:solidFill>
                <a:latin typeface="+mj-lt"/>
                <a:cs typeface="Avenir Book"/>
              </a:rPr>
              <a:t>Source</a:t>
            </a:r>
            <a:r>
              <a:rPr lang="en-US" sz="1100" dirty="0">
                <a:solidFill>
                  <a:schemeClr val="bg1">
                    <a:lumMod val="50000"/>
                  </a:schemeClr>
                </a:solidFill>
                <a:latin typeface="+mj-lt"/>
                <a:cs typeface="Avenir Book"/>
              </a:rPr>
              <a:t>: LIRNE</a:t>
            </a:r>
            <a:r>
              <a:rPr lang="en-US" sz="1100" i="1" dirty="0">
                <a:solidFill>
                  <a:schemeClr val="bg1">
                    <a:lumMod val="50000"/>
                  </a:schemeClr>
                </a:solidFill>
                <a:latin typeface="+mj-lt"/>
                <a:cs typeface="Avenir Book"/>
              </a:rPr>
              <a:t>asia</a:t>
            </a:r>
            <a:r>
              <a:rPr lang="en-US" sz="1100" dirty="0">
                <a:solidFill>
                  <a:schemeClr val="bg1">
                    <a:lumMod val="50000"/>
                  </a:schemeClr>
                </a:solidFill>
                <a:latin typeface="+mj-lt"/>
                <a:cs typeface="Avenir Book"/>
              </a:rPr>
              <a:t> Baseline Survey (2015)</a:t>
            </a:r>
          </a:p>
        </p:txBody>
      </p:sp>
      <p:sp>
        <p:nvSpPr>
          <p:cNvPr id="7" name="TextBox 6"/>
          <p:cNvSpPr txBox="1"/>
          <p:nvPr/>
        </p:nvSpPr>
        <p:spPr>
          <a:xfrm>
            <a:off x="159519" y="25150"/>
            <a:ext cx="1272554" cy="369332"/>
          </a:xfrm>
          <a:prstGeom prst="rect">
            <a:avLst/>
          </a:prstGeom>
          <a:noFill/>
        </p:spPr>
        <p:txBody>
          <a:bodyPr wrap="none" rtlCol="0">
            <a:spAutoFit/>
          </a:bodyPr>
          <a:lstStyle/>
          <a:p>
            <a:r>
              <a:rPr lang="en-US" dirty="0"/>
              <a:t>(continued)</a:t>
            </a:r>
          </a:p>
        </p:txBody>
      </p:sp>
      <p:sp>
        <p:nvSpPr>
          <p:cNvPr id="10" name="Content Placeholder 9"/>
          <p:cNvSpPr>
            <a:spLocks noGrp="1"/>
          </p:cNvSpPr>
          <p:nvPr>
            <p:ph idx="1"/>
          </p:nvPr>
        </p:nvSpPr>
        <p:spPr/>
        <p:txBody>
          <a:bodyPr/>
          <a:lstStyle/>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169080140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smtClean="0"/>
              <a:t>Do women use and own phones</a:t>
            </a:r>
            <a:r>
              <a:rPr lang="en-GB" dirty="0" smtClean="0">
                <a:sym typeface="Wingdings"/>
              </a:rPr>
              <a:t>?   </a:t>
            </a:r>
            <a:endParaRPr lang="en-US" dirty="0"/>
          </a:p>
        </p:txBody>
      </p:sp>
      <p:sp>
        <p:nvSpPr>
          <p:cNvPr id="5" name="Text Placeholder 4"/>
          <p:cNvSpPr>
            <a:spLocks noGrp="1"/>
          </p:cNvSpPr>
          <p:nvPr>
            <p:ph type="body" idx="1"/>
          </p:nvPr>
        </p:nvSpPr>
        <p:spPr/>
        <p:txBody>
          <a:bodyPr/>
          <a:lstStyle/>
          <a:p>
            <a:r>
              <a:rPr lang="en-GB" dirty="0" smtClean="0"/>
              <a:t>Women, phones, ICTs</a:t>
            </a:r>
            <a:endParaRPr lang="en-US" dirty="0"/>
          </a:p>
        </p:txBody>
      </p:sp>
      <p:sp>
        <p:nvSpPr>
          <p:cNvPr id="2" name="Slide Number Placeholder 1"/>
          <p:cNvSpPr>
            <a:spLocks noGrp="1"/>
          </p:cNvSpPr>
          <p:nvPr>
            <p:ph type="sldNum" sz="quarter" idx="12"/>
          </p:nvPr>
        </p:nvSpPr>
        <p:spPr/>
        <p:txBody>
          <a:bodyPr/>
          <a:lstStyle/>
          <a:p>
            <a:fld id="{84BB6980-3C35-419A-8A54-1E5A0CDC086D}" type="slidenum">
              <a:rPr lang="en-US" smtClean="0"/>
              <a:t>17</a:t>
            </a:fld>
            <a:endParaRPr lang="en-US" dirty="0"/>
          </a:p>
        </p:txBody>
      </p:sp>
    </p:spTree>
    <p:extLst>
      <p:ext uri="{BB962C8B-B14F-4D97-AF65-F5344CB8AC3E}">
        <p14:creationId xmlns:p14="http://schemas.microsoft.com/office/powerpoint/2010/main" val="44683271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sz="3400" b="1" dirty="0" smtClean="0"/>
              <a:t>Based on two sets of data collected in 2015</a:t>
            </a:r>
            <a:endParaRPr lang="en-US" sz="3400" b="1" dirty="0"/>
          </a:p>
        </p:txBody>
      </p:sp>
      <p:sp>
        <p:nvSpPr>
          <p:cNvPr id="5" name="Text Placeholder 4"/>
          <p:cNvSpPr>
            <a:spLocks noGrp="1"/>
          </p:cNvSpPr>
          <p:nvPr>
            <p:ph type="body" idx="1"/>
          </p:nvPr>
        </p:nvSpPr>
        <p:spPr/>
        <p:style>
          <a:lnRef idx="2">
            <a:schemeClr val="accent1">
              <a:shade val="50000"/>
            </a:schemeClr>
          </a:lnRef>
          <a:fillRef idx="1">
            <a:schemeClr val="accent1"/>
          </a:fillRef>
          <a:effectRef idx="0">
            <a:schemeClr val="accent1"/>
          </a:effectRef>
          <a:fontRef idx="minor">
            <a:schemeClr val="lt1"/>
          </a:fontRef>
        </p:style>
        <p:txBody>
          <a:bodyPr>
            <a:normAutofit fontScale="92500" lnSpcReduction="20000"/>
          </a:bodyPr>
          <a:lstStyle/>
          <a:p>
            <a:r>
              <a:rPr lang="en-US" dirty="0" smtClean="0"/>
              <a:t>Quantitative (survey) data by LIRNEasia</a:t>
            </a:r>
            <a:endParaRPr lang="en-US" dirty="0"/>
          </a:p>
        </p:txBody>
      </p:sp>
      <p:sp>
        <p:nvSpPr>
          <p:cNvPr id="6" name="Content Placeholder 5"/>
          <p:cNvSpPr>
            <a:spLocks noGrp="1"/>
          </p:cNvSpPr>
          <p:nvPr>
            <p:ph sz="half" idx="2"/>
          </p:nvPr>
        </p:nvSpPr>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dirty="0"/>
              <a:t>Household </a:t>
            </a:r>
            <a:r>
              <a:rPr lang="en-US" dirty="0" smtClean="0"/>
              <a:t>, individual, ward level survey</a:t>
            </a:r>
          </a:p>
          <a:p>
            <a:pPr lvl="0"/>
            <a:r>
              <a:rPr lang="en-US" dirty="0" smtClean="0"/>
              <a:t>Representative of 97% of households, 96.3% of population 15-65 years at 2.5% margin of error</a:t>
            </a:r>
          </a:p>
          <a:p>
            <a:pPr lvl="0"/>
            <a:r>
              <a:rPr lang="en-US" dirty="0"/>
              <a:t>12,000+ respondents</a:t>
            </a:r>
          </a:p>
          <a:p>
            <a:pPr lvl="1"/>
            <a:r>
              <a:rPr lang="en-GB" dirty="0"/>
              <a:t>8,138 households </a:t>
            </a:r>
          </a:p>
          <a:p>
            <a:pPr lvl="1"/>
            <a:r>
              <a:rPr lang="en-GB" dirty="0"/>
              <a:t>554 ward / village </a:t>
            </a:r>
            <a:r>
              <a:rPr lang="en-GB" dirty="0" smtClean="0"/>
              <a:t>leaders</a:t>
            </a:r>
            <a:endParaRPr lang="en-US" dirty="0"/>
          </a:p>
          <a:p>
            <a:endParaRPr lang="en-US" dirty="0"/>
          </a:p>
        </p:txBody>
      </p:sp>
      <p:sp>
        <p:nvSpPr>
          <p:cNvPr id="7" name="Text Placeholder 6"/>
          <p:cNvSpPr>
            <a:spLocks noGrp="1"/>
          </p:cNvSpPr>
          <p:nvPr>
            <p:ph type="body" sz="quarter" idx="3"/>
          </p:nvPr>
        </p:nvSpPr>
        <p:spPr/>
        <p:style>
          <a:lnRef idx="2">
            <a:schemeClr val="accent2">
              <a:shade val="50000"/>
            </a:schemeClr>
          </a:lnRef>
          <a:fillRef idx="1">
            <a:schemeClr val="accent2"/>
          </a:fillRef>
          <a:effectRef idx="0">
            <a:schemeClr val="accent2"/>
          </a:effectRef>
          <a:fontRef idx="minor">
            <a:schemeClr val="lt1"/>
          </a:fontRef>
        </p:style>
        <p:txBody>
          <a:bodyPr>
            <a:normAutofit fontScale="92500" lnSpcReduction="20000"/>
          </a:bodyPr>
          <a:lstStyle/>
          <a:p>
            <a:r>
              <a:rPr lang="en-US" dirty="0" smtClean="0"/>
              <a:t>Qualitative data by GSMA &amp; LIRNEasia</a:t>
            </a:r>
            <a:endParaRPr lang="en-US" dirty="0"/>
          </a:p>
        </p:txBody>
      </p:sp>
      <p:sp>
        <p:nvSpPr>
          <p:cNvPr id="8" name="Content Placeholder 7"/>
          <p:cNvSpPr>
            <a:spLocks noGrp="1"/>
          </p:cNvSpPr>
          <p:nvPr>
            <p:ph sz="quarter" idx="4"/>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n-US" dirty="0"/>
              <a:t>In-depth interviews and </a:t>
            </a:r>
            <a:r>
              <a:rPr lang="en-US" dirty="0" smtClean="0"/>
              <a:t>FGDs in </a:t>
            </a:r>
            <a:r>
              <a:rPr lang="en-US" dirty="0"/>
              <a:t>Yangon and </a:t>
            </a:r>
            <a:r>
              <a:rPr lang="en-US" dirty="0" smtClean="0"/>
              <a:t>Pantanaw</a:t>
            </a:r>
            <a:endParaRPr lang="en-US" dirty="0"/>
          </a:p>
          <a:p>
            <a:r>
              <a:rPr lang="en-US" dirty="0"/>
              <a:t>91 females and </a:t>
            </a:r>
            <a:r>
              <a:rPr lang="en-US" dirty="0" smtClean="0"/>
              <a:t>males interviewed </a:t>
            </a:r>
          </a:p>
          <a:p>
            <a:endParaRPr lang="en-US" dirty="0"/>
          </a:p>
        </p:txBody>
      </p:sp>
      <p:sp>
        <p:nvSpPr>
          <p:cNvPr id="3" name="Slide Number Placeholder 2"/>
          <p:cNvSpPr>
            <a:spLocks noGrp="1"/>
          </p:cNvSpPr>
          <p:nvPr>
            <p:ph type="sldNum" sz="quarter" idx="12"/>
          </p:nvPr>
        </p:nvSpPr>
        <p:spPr/>
        <p:txBody>
          <a:bodyPr/>
          <a:lstStyle/>
          <a:p>
            <a:fld id="{10E3630E-095E-B144-A7AD-3C59C7DC7FB8}" type="slidenum">
              <a:rPr lang="en-US" smtClean="0"/>
              <a:t>18</a:t>
            </a:fld>
            <a:endParaRPr lang="en-US" dirty="0"/>
          </a:p>
        </p:txBody>
      </p:sp>
    </p:spTree>
    <p:extLst>
      <p:ext uri="{BB962C8B-B14F-4D97-AF65-F5344CB8AC3E}">
        <p14:creationId xmlns:p14="http://schemas.microsoft.com/office/powerpoint/2010/main" val="23493253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pPr algn="l"/>
            <a:r>
              <a:rPr lang="en-GB" sz="3200" b="1" dirty="0" smtClean="0"/>
              <a:t>Access/use: Gender difference is small, though </a:t>
            </a:r>
            <a:r>
              <a:rPr lang="en-GB" sz="3200" b="1" dirty="0"/>
              <a:t>males </a:t>
            </a:r>
            <a:r>
              <a:rPr lang="en-GB" sz="3200" b="1" dirty="0" smtClean="0"/>
              <a:t>are slightly more frequent </a:t>
            </a:r>
            <a:r>
              <a:rPr lang="en-GB" sz="3200" b="1" dirty="0"/>
              <a:t>teleusers</a:t>
            </a:r>
            <a:endParaRPr lang="en-US" sz="3200" b="1" dirty="0"/>
          </a:p>
        </p:txBody>
      </p:sp>
      <p:graphicFrame>
        <p:nvGraphicFramePr>
          <p:cNvPr id="5" name="Chart 4"/>
          <p:cNvGraphicFramePr>
            <a:graphicFrameLocks/>
          </p:cNvGraphicFramePr>
          <p:nvPr>
            <p:extLst>
              <p:ext uri="{D42A27DB-BD31-4B8C-83A1-F6EECF244321}">
                <p14:modId xmlns:p14="http://schemas.microsoft.com/office/powerpoint/2010/main" val="3582358331"/>
              </p:ext>
            </p:extLst>
          </p:nvPr>
        </p:nvGraphicFramePr>
        <p:xfrm>
          <a:off x="467544" y="1556792"/>
          <a:ext cx="5904656" cy="4248472"/>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107504" y="6017432"/>
            <a:ext cx="8466699" cy="523220"/>
          </a:xfrm>
          <a:prstGeom prst="rect">
            <a:avLst/>
          </a:prstGeom>
        </p:spPr>
        <p:txBody>
          <a:bodyPr wrap="square">
            <a:spAutoFit/>
          </a:bodyPr>
          <a:lstStyle/>
          <a:p>
            <a:r>
              <a:rPr lang="en-US" sz="1400" dirty="0" smtClean="0">
                <a:latin typeface="TharLon"/>
                <a:ea typeface="Calibri" panose="020F0502020204030204" pitchFamily="34" charset="0"/>
                <a:cs typeface="Times New Roman" panose="02020603050405020304" pitchFamily="18" charset="0"/>
              </a:rPr>
              <a:t>Q: When </a:t>
            </a:r>
            <a:r>
              <a:rPr lang="en-US" sz="1400" dirty="0">
                <a:latin typeface="TharLon"/>
                <a:ea typeface="Calibri" panose="020F0502020204030204" pitchFamily="34" charset="0"/>
                <a:cs typeface="Times New Roman" panose="02020603050405020304" pitchFamily="18" charset="0"/>
              </a:rPr>
              <a:t>did you last use a phone to take or receive a call? It could be through your own phone, a </a:t>
            </a:r>
            <a:r>
              <a:rPr lang="en-US" sz="1400" dirty="0" smtClean="0">
                <a:latin typeface="TharLon"/>
                <a:ea typeface="Calibri" panose="020F0502020204030204" pitchFamily="34" charset="0"/>
                <a:cs typeface="Times New Roman" panose="02020603050405020304" pitchFamily="18" charset="0"/>
              </a:rPr>
              <a:t>neighbors' </a:t>
            </a:r>
            <a:r>
              <a:rPr lang="en-US" sz="1400" dirty="0">
                <a:latin typeface="TharLon"/>
                <a:ea typeface="Calibri" panose="020F0502020204030204" pitchFamily="34" charset="0"/>
                <a:cs typeface="Times New Roman" panose="02020603050405020304" pitchFamily="18" charset="0"/>
              </a:rPr>
              <a:t>phone, a friend's phone, communication kiosk/shop or any other. It also need not be paid for? </a:t>
            </a:r>
            <a:endParaRPr lang="en-GB" sz="1400" dirty="0"/>
          </a:p>
        </p:txBody>
      </p:sp>
      <p:sp>
        <p:nvSpPr>
          <p:cNvPr id="3" name="Slide Number Placeholder 2"/>
          <p:cNvSpPr>
            <a:spLocks noGrp="1"/>
          </p:cNvSpPr>
          <p:nvPr>
            <p:ph type="sldNum" sz="quarter" idx="12"/>
          </p:nvPr>
        </p:nvSpPr>
        <p:spPr/>
        <p:txBody>
          <a:bodyPr/>
          <a:lstStyle/>
          <a:p>
            <a:fld id="{84BB6980-3C35-419A-8A54-1E5A0CDC086D}" type="slidenum">
              <a:rPr lang="en-US" smtClean="0"/>
              <a:t>19</a:t>
            </a:fld>
            <a:endParaRPr lang="en-US" dirty="0"/>
          </a:p>
        </p:txBody>
      </p:sp>
      <p:sp>
        <p:nvSpPr>
          <p:cNvPr id="9" name="Rectangle 8"/>
          <p:cNvSpPr/>
          <p:nvPr/>
        </p:nvSpPr>
        <p:spPr>
          <a:xfrm>
            <a:off x="6599714" y="6427113"/>
            <a:ext cx="2544286" cy="430887"/>
          </a:xfrm>
          <a:prstGeom prst="rect">
            <a:avLst/>
          </a:prstGeom>
        </p:spPr>
        <p:txBody>
          <a:bodyPr wrap="none">
            <a:spAutoFit/>
          </a:bodyPr>
          <a:lstStyle/>
          <a:p>
            <a:pPr algn="r"/>
            <a:r>
              <a:rPr lang="en-US" sz="1100" dirty="0" smtClean="0">
                <a:solidFill>
                  <a:schemeClr val="bg1">
                    <a:lumMod val="50000"/>
                  </a:schemeClr>
                </a:solidFill>
                <a:latin typeface="+mj-lt"/>
                <a:cs typeface="Avenir Book"/>
              </a:rPr>
              <a:t>Base: All respondents</a:t>
            </a:r>
          </a:p>
          <a:p>
            <a:pPr algn="r"/>
            <a:r>
              <a:rPr lang="en-US" sz="1100" dirty="0" smtClean="0">
                <a:solidFill>
                  <a:schemeClr val="bg1">
                    <a:lumMod val="50000"/>
                  </a:schemeClr>
                </a:solidFill>
                <a:latin typeface="+mj-lt"/>
                <a:cs typeface="Avenir Book"/>
              </a:rPr>
              <a:t>Source</a:t>
            </a:r>
            <a:r>
              <a:rPr lang="en-US" sz="1100" dirty="0">
                <a:solidFill>
                  <a:schemeClr val="bg1">
                    <a:lumMod val="50000"/>
                  </a:schemeClr>
                </a:solidFill>
                <a:latin typeface="+mj-lt"/>
                <a:cs typeface="Avenir Book"/>
              </a:rPr>
              <a:t>: LIRNE</a:t>
            </a:r>
            <a:r>
              <a:rPr lang="en-US" sz="1100" i="1" dirty="0">
                <a:solidFill>
                  <a:schemeClr val="bg1">
                    <a:lumMod val="50000"/>
                  </a:schemeClr>
                </a:solidFill>
                <a:latin typeface="+mj-lt"/>
                <a:cs typeface="Avenir Book"/>
              </a:rPr>
              <a:t>asia</a:t>
            </a:r>
            <a:r>
              <a:rPr lang="en-US" sz="1100" dirty="0">
                <a:solidFill>
                  <a:schemeClr val="bg1">
                    <a:lumMod val="50000"/>
                  </a:schemeClr>
                </a:solidFill>
                <a:latin typeface="+mj-lt"/>
                <a:cs typeface="Avenir Book"/>
              </a:rPr>
              <a:t> Baseline Survey (2015)</a:t>
            </a:r>
          </a:p>
        </p:txBody>
      </p:sp>
    </p:spTree>
    <p:extLst>
      <p:ext uri="{BB962C8B-B14F-4D97-AF65-F5344CB8AC3E}">
        <p14:creationId xmlns:p14="http://schemas.microsoft.com/office/powerpoint/2010/main" val="200404045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title"/>
          </p:nvPr>
        </p:nvSpPr>
        <p:spPr/>
        <p:txBody>
          <a:bodyPr vert="horz" lIns="91440" tIns="45720" rIns="91440" bIns="45720" rtlCol="0" anchor="ctr">
            <a:normAutofit/>
          </a:bodyPr>
          <a:lstStyle/>
          <a:p>
            <a:pPr algn="l"/>
            <a:r>
              <a:rPr lang="en-US" altLang="en-US" sz="4000" dirty="0">
                <a:ea typeface="+mj-ea"/>
              </a:rPr>
              <a:t>About </a:t>
            </a:r>
            <a:r>
              <a:rPr lang="en-US" altLang="en-US" sz="4000" dirty="0" smtClean="0">
                <a:ea typeface="+mj-ea"/>
              </a:rPr>
              <a:t>LIRNE</a:t>
            </a:r>
            <a:r>
              <a:rPr lang="en-US" altLang="en-US" sz="4000" i="1" dirty="0" smtClean="0">
                <a:ea typeface="+mj-ea"/>
              </a:rPr>
              <a:t>asia </a:t>
            </a:r>
            <a:r>
              <a:rPr lang="en-US" altLang="en-US" sz="4000" dirty="0" smtClean="0">
                <a:ea typeface="+mj-ea"/>
              </a:rPr>
              <a:t>and MIDO</a:t>
            </a:r>
            <a:endParaRPr lang="en-US" altLang="en-US" sz="4000" dirty="0">
              <a:ea typeface="+mj-ea"/>
            </a:endParaRPr>
          </a:p>
        </p:txBody>
      </p:sp>
      <p:sp>
        <p:nvSpPr>
          <p:cNvPr id="4099" name="Content Placeholder 4"/>
          <p:cNvSpPr>
            <a:spLocks noGrp="1"/>
          </p:cNvSpPr>
          <p:nvPr>
            <p:ph idx="1"/>
          </p:nvPr>
        </p:nvSpPr>
        <p:spPr>
          <a:xfrm>
            <a:off x="251520" y="1268760"/>
            <a:ext cx="8712968" cy="4525963"/>
          </a:xfrm>
        </p:spPr>
        <p:txBody>
          <a:bodyPr>
            <a:normAutofit/>
          </a:bodyPr>
          <a:lstStyle/>
          <a:p>
            <a:r>
              <a:rPr lang="en-US" altLang="en-US" dirty="0" smtClean="0"/>
              <a:t>LIRNEasia’s mission:</a:t>
            </a:r>
          </a:p>
          <a:p>
            <a:pPr lvl="1"/>
            <a:r>
              <a:rPr lang="en-GB" i="1" dirty="0" smtClean="0"/>
              <a:t>“Catalyzing </a:t>
            </a:r>
            <a:r>
              <a:rPr lang="en-GB" i="1" dirty="0"/>
              <a:t>policy change through research to improve people’s lives in the emerging Asia Pacific by facilitating their use of hard and soft infrastructures through the use of knowledge, information and technology</a:t>
            </a:r>
            <a:r>
              <a:rPr lang="en-GB" i="1" dirty="0" smtClean="0"/>
              <a:t>.“</a:t>
            </a:r>
          </a:p>
          <a:p>
            <a:r>
              <a:rPr lang="en-US" altLang="en-US" dirty="0" smtClean="0"/>
              <a:t>MIDO’s vision</a:t>
            </a:r>
          </a:p>
          <a:p>
            <a:pPr lvl="1"/>
            <a:r>
              <a:rPr lang="en-US" i="1" dirty="0" smtClean="0"/>
              <a:t>“To </a:t>
            </a:r>
            <a:r>
              <a:rPr lang="en-US" i="1" dirty="0"/>
              <a:t>narrow the digital divide between rural and urban Myanmar, with the application of ICT in socioeconomic sectors with the aim of reducing poverty and promoting </a:t>
            </a:r>
            <a:r>
              <a:rPr lang="en-US" i="1" dirty="0" smtClean="0"/>
              <a:t>inclusiveness.” </a:t>
            </a:r>
            <a:endParaRPr lang="en-US" i="1" dirty="0"/>
          </a:p>
          <a:p>
            <a:endParaRPr lang="en-US" altLang="en-US" dirty="0" smtClean="0"/>
          </a:p>
        </p:txBody>
      </p:sp>
      <p:sp>
        <p:nvSpPr>
          <p:cNvPr id="4100" name="Slide Number Placeholder 1"/>
          <p:cNvSpPr>
            <a:spLocks noGrp="1"/>
          </p:cNvSpPr>
          <p:nvPr>
            <p:ph type="sldNum" sz="quarter" idx="12"/>
          </p:nvPr>
        </p:nvSpPr>
        <p:spPr bwMode="auto">
          <a:noFill/>
          <a:ln>
            <a:miter lim="800000"/>
            <a:headEnd/>
            <a:tailEnd/>
          </a:ln>
        </p:spPr>
        <p:txBody>
          <a:bodyPr/>
          <a:lstStyle/>
          <a:p>
            <a:fld id="{C65DE5EE-6378-477A-A21E-D31DB984CABE}" type="slidenum">
              <a:rPr lang="en-US">
                <a:latin typeface="Arial" charset="0"/>
              </a:rPr>
              <a:pPr/>
              <a:t>2</a:t>
            </a:fld>
            <a:endParaRPr lang="en-US" dirty="0">
              <a:latin typeface="Arial" charset="0"/>
            </a:endParaRPr>
          </a:p>
        </p:txBody>
      </p:sp>
    </p:spTree>
    <p:extLst>
      <p:ext uri="{BB962C8B-B14F-4D97-AF65-F5344CB8AC3E}">
        <p14:creationId xmlns:p14="http://schemas.microsoft.com/office/powerpoint/2010/main" val="312495626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9278"/>
            <a:ext cx="8229600" cy="1143000"/>
          </a:xfrm>
        </p:spPr>
        <p:txBody>
          <a:bodyPr>
            <a:normAutofit/>
          </a:bodyPr>
          <a:lstStyle/>
          <a:p>
            <a:pPr algn="l"/>
            <a:r>
              <a:rPr lang="en-US" sz="3200" b="1" dirty="0" smtClean="0"/>
              <a:t>Rural women have less frequent use than urban women.  Similar pattern for men </a:t>
            </a:r>
            <a:endParaRPr lang="en-US" sz="3200" b="1" dirty="0"/>
          </a:p>
        </p:txBody>
      </p:sp>
      <p:sp>
        <p:nvSpPr>
          <p:cNvPr id="3" name="Slide Number Placeholder 2"/>
          <p:cNvSpPr>
            <a:spLocks noGrp="1"/>
          </p:cNvSpPr>
          <p:nvPr>
            <p:ph type="sldNum" sz="quarter" idx="12"/>
          </p:nvPr>
        </p:nvSpPr>
        <p:spPr/>
        <p:txBody>
          <a:bodyPr/>
          <a:lstStyle/>
          <a:p>
            <a:fld id="{10E3630E-095E-B144-A7AD-3C59C7DC7FB8}" type="slidenum">
              <a:rPr lang="en-US" smtClean="0"/>
              <a:t>20</a:t>
            </a:fld>
            <a:endParaRPr lang="en-US" dirty="0"/>
          </a:p>
        </p:txBody>
      </p:sp>
      <p:sp>
        <p:nvSpPr>
          <p:cNvPr id="4" name="Rectangle 3"/>
          <p:cNvSpPr/>
          <p:nvPr/>
        </p:nvSpPr>
        <p:spPr>
          <a:xfrm>
            <a:off x="6599714" y="6427113"/>
            <a:ext cx="2544286" cy="430887"/>
          </a:xfrm>
          <a:prstGeom prst="rect">
            <a:avLst/>
          </a:prstGeom>
        </p:spPr>
        <p:txBody>
          <a:bodyPr wrap="none">
            <a:spAutoFit/>
          </a:bodyPr>
          <a:lstStyle/>
          <a:p>
            <a:pPr algn="r"/>
            <a:r>
              <a:rPr lang="en-US" sz="1100" dirty="0" smtClean="0">
                <a:solidFill>
                  <a:schemeClr val="bg1">
                    <a:lumMod val="50000"/>
                  </a:schemeClr>
                </a:solidFill>
                <a:latin typeface="+mj-lt"/>
                <a:cs typeface="Avenir Book"/>
              </a:rPr>
              <a:t>Base: All respondents</a:t>
            </a:r>
          </a:p>
          <a:p>
            <a:pPr algn="r"/>
            <a:r>
              <a:rPr lang="en-US" sz="1100" dirty="0" smtClean="0">
                <a:solidFill>
                  <a:schemeClr val="bg1">
                    <a:lumMod val="50000"/>
                  </a:schemeClr>
                </a:solidFill>
                <a:latin typeface="+mj-lt"/>
                <a:cs typeface="Avenir Book"/>
              </a:rPr>
              <a:t>Source</a:t>
            </a:r>
            <a:r>
              <a:rPr lang="en-US" sz="1100" dirty="0">
                <a:solidFill>
                  <a:schemeClr val="bg1">
                    <a:lumMod val="50000"/>
                  </a:schemeClr>
                </a:solidFill>
                <a:latin typeface="+mj-lt"/>
                <a:cs typeface="Avenir Book"/>
              </a:rPr>
              <a:t>: LIRNE</a:t>
            </a:r>
            <a:r>
              <a:rPr lang="en-US" sz="1100" i="1" dirty="0">
                <a:solidFill>
                  <a:schemeClr val="bg1">
                    <a:lumMod val="50000"/>
                  </a:schemeClr>
                </a:solidFill>
                <a:latin typeface="+mj-lt"/>
                <a:cs typeface="Avenir Book"/>
              </a:rPr>
              <a:t>asia</a:t>
            </a:r>
            <a:r>
              <a:rPr lang="en-US" sz="1100" dirty="0">
                <a:solidFill>
                  <a:schemeClr val="bg1">
                    <a:lumMod val="50000"/>
                  </a:schemeClr>
                </a:solidFill>
                <a:latin typeface="+mj-lt"/>
                <a:cs typeface="Avenir Book"/>
              </a:rPr>
              <a:t> Baseline Survey (2015)</a:t>
            </a:r>
          </a:p>
        </p:txBody>
      </p:sp>
      <p:graphicFrame>
        <p:nvGraphicFramePr>
          <p:cNvPr id="5" name="Chart 4"/>
          <p:cNvGraphicFramePr>
            <a:graphicFrameLocks/>
          </p:cNvGraphicFramePr>
          <p:nvPr>
            <p:extLst>
              <p:ext uri="{D42A27DB-BD31-4B8C-83A1-F6EECF244321}">
                <p14:modId xmlns:p14="http://schemas.microsoft.com/office/powerpoint/2010/main" val="3606106956"/>
              </p:ext>
            </p:extLst>
          </p:nvPr>
        </p:nvGraphicFramePr>
        <p:xfrm>
          <a:off x="568804" y="1971573"/>
          <a:ext cx="3955235" cy="433094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extLst>
              <p:ext uri="{D42A27DB-BD31-4B8C-83A1-F6EECF244321}">
                <p14:modId xmlns:p14="http://schemas.microsoft.com/office/powerpoint/2010/main" val="3007117699"/>
              </p:ext>
            </p:extLst>
          </p:nvPr>
        </p:nvGraphicFramePr>
        <p:xfrm>
          <a:off x="4643092" y="1971573"/>
          <a:ext cx="3955235" cy="4284471"/>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2471186" y="1391530"/>
            <a:ext cx="4572000" cy="609397"/>
          </a:xfrm>
          <a:prstGeom prst="rect">
            <a:avLst/>
          </a:prstGeom>
        </p:spPr>
        <p:txBody>
          <a:bodyPr>
            <a:spAutoFit/>
          </a:bodyPr>
          <a:lstStyle/>
          <a:p>
            <a:pPr algn="ctr">
              <a:defRPr sz="1680" b="1" i="0" u="none" strike="noStrike" kern="1200" baseline="0">
                <a:solidFill>
                  <a:prstClr val="black"/>
                </a:solidFill>
                <a:latin typeface="+mn-lt"/>
                <a:ea typeface="+mn-ea"/>
                <a:cs typeface="+mn-cs"/>
              </a:defRPr>
            </a:pPr>
            <a:r>
              <a:rPr lang="en-US" dirty="0"/>
              <a:t>When was the last time you used a phone? </a:t>
            </a:r>
          </a:p>
          <a:p>
            <a:pPr algn="ctr">
              <a:defRPr sz="1680" b="1" i="0" u="none" strike="noStrike" kern="1200" baseline="0">
                <a:solidFill>
                  <a:prstClr val="black"/>
                </a:solidFill>
                <a:latin typeface="+mn-lt"/>
                <a:ea typeface="+mn-ea"/>
                <a:cs typeface="+mn-cs"/>
              </a:defRPr>
            </a:pPr>
            <a:r>
              <a:rPr lang="en-US" dirty="0"/>
              <a:t>(% of 15-65 year olds)</a:t>
            </a:r>
          </a:p>
        </p:txBody>
      </p:sp>
    </p:spTree>
    <p:extLst>
      <p:ext uri="{BB962C8B-B14F-4D97-AF65-F5344CB8AC3E}">
        <p14:creationId xmlns:p14="http://schemas.microsoft.com/office/powerpoint/2010/main" val="203842975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95536" y="404664"/>
            <a:ext cx="8496944"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200" b="1" dirty="0" smtClean="0"/>
              <a:t>Income effects dominate – use by poor women similar to that by poor men </a:t>
            </a:r>
            <a:endParaRPr lang="en-US" sz="3200" b="1" dirty="0"/>
          </a:p>
        </p:txBody>
      </p:sp>
      <p:sp>
        <p:nvSpPr>
          <p:cNvPr id="6" name="Rectangle 5"/>
          <p:cNvSpPr/>
          <p:nvPr/>
        </p:nvSpPr>
        <p:spPr>
          <a:xfrm>
            <a:off x="179512" y="6328596"/>
            <a:ext cx="8579296" cy="523220"/>
          </a:xfrm>
          <a:prstGeom prst="rect">
            <a:avLst/>
          </a:prstGeom>
          <a:noFill/>
          <a:ln>
            <a:noFill/>
          </a:ln>
        </p:spPr>
        <p:txBody>
          <a:bodyPr wrap="square">
            <a:spAutoFit/>
          </a:bodyPr>
          <a:lstStyle/>
          <a:p>
            <a:r>
              <a:rPr lang="en-US" sz="1400" dirty="0" smtClean="0"/>
              <a:t>Q: When </a:t>
            </a:r>
            <a:r>
              <a:rPr lang="en-US" sz="1400" dirty="0"/>
              <a:t>did you last use a phone to take or receive a call? It could be through your own phone, a neighbor's phone, a friend's phone, communication kiosk/shop or any other. It also need not be paid for? </a:t>
            </a:r>
          </a:p>
        </p:txBody>
      </p:sp>
      <p:sp>
        <p:nvSpPr>
          <p:cNvPr id="7" name="TextBox 6"/>
          <p:cNvSpPr txBox="1"/>
          <p:nvPr/>
        </p:nvSpPr>
        <p:spPr>
          <a:xfrm>
            <a:off x="6120680" y="5661248"/>
            <a:ext cx="2771800" cy="276999"/>
          </a:xfrm>
          <a:prstGeom prst="rect">
            <a:avLst/>
          </a:prstGeom>
          <a:noFill/>
        </p:spPr>
        <p:txBody>
          <a:bodyPr wrap="square" rtlCol="0">
            <a:spAutoFit/>
          </a:bodyPr>
          <a:lstStyle/>
          <a:p>
            <a:pPr algn="r"/>
            <a:r>
              <a:rPr lang="en-GB" sz="1200" dirty="0" smtClean="0">
                <a:solidFill>
                  <a:schemeClr val="bg1">
                    <a:lumMod val="50000"/>
                  </a:schemeClr>
                </a:solidFill>
              </a:rPr>
              <a:t>Base: All respondents</a:t>
            </a:r>
            <a:endParaRPr lang="en-US" sz="1200" dirty="0">
              <a:solidFill>
                <a:schemeClr val="bg1">
                  <a:lumMod val="50000"/>
                </a:schemeClr>
              </a:solidFill>
            </a:endParaRPr>
          </a:p>
        </p:txBody>
      </p:sp>
      <p:sp>
        <p:nvSpPr>
          <p:cNvPr id="2" name="Slide Number Placeholder 1"/>
          <p:cNvSpPr>
            <a:spLocks noGrp="1"/>
          </p:cNvSpPr>
          <p:nvPr>
            <p:ph type="sldNum" sz="quarter" idx="12"/>
          </p:nvPr>
        </p:nvSpPr>
        <p:spPr/>
        <p:txBody>
          <a:bodyPr/>
          <a:lstStyle/>
          <a:p>
            <a:fld id="{84BB6980-3C35-419A-8A54-1E5A0CDC086D}" type="slidenum">
              <a:rPr lang="en-US" smtClean="0"/>
              <a:t>21</a:t>
            </a:fld>
            <a:endParaRPr lang="en-US" dirty="0"/>
          </a:p>
        </p:txBody>
      </p:sp>
      <p:graphicFrame>
        <p:nvGraphicFramePr>
          <p:cNvPr id="9" name="Chart 8"/>
          <p:cNvGraphicFramePr/>
          <p:nvPr>
            <p:extLst>
              <p:ext uri="{D42A27DB-BD31-4B8C-83A1-F6EECF244321}">
                <p14:modId xmlns:p14="http://schemas.microsoft.com/office/powerpoint/2010/main" val="989876383"/>
              </p:ext>
            </p:extLst>
          </p:nvPr>
        </p:nvGraphicFramePr>
        <p:xfrm>
          <a:off x="54224" y="1617228"/>
          <a:ext cx="4608512" cy="47872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p:nvPr>
            <p:extLst>
              <p:ext uri="{D42A27DB-BD31-4B8C-83A1-F6EECF244321}">
                <p14:modId xmlns:p14="http://schemas.microsoft.com/office/powerpoint/2010/main" val="3740720230"/>
              </p:ext>
            </p:extLst>
          </p:nvPr>
        </p:nvGraphicFramePr>
        <p:xfrm>
          <a:off x="4230688" y="1617229"/>
          <a:ext cx="4608512" cy="4787274"/>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6524600" y="6650565"/>
            <a:ext cx="2771800" cy="276999"/>
          </a:xfrm>
          <a:prstGeom prst="rect">
            <a:avLst/>
          </a:prstGeom>
          <a:noFill/>
        </p:spPr>
        <p:txBody>
          <a:bodyPr wrap="square" rtlCol="0">
            <a:spAutoFit/>
          </a:bodyPr>
          <a:lstStyle/>
          <a:p>
            <a:pPr algn="r"/>
            <a:r>
              <a:rPr lang="en-GB" sz="1200" dirty="0" smtClean="0">
                <a:solidFill>
                  <a:schemeClr val="bg1">
                    <a:lumMod val="50000"/>
                  </a:schemeClr>
                </a:solidFill>
              </a:rPr>
              <a:t>Base: All respondents</a:t>
            </a:r>
            <a:endParaRPr lang="en-US" sz="1200" dirty="0">
              <a:solidFill>
                <a:schemeClr val="bg1">
                  <a:lumMod val="50000"/>
                </a:schemeClr>
              </a:solidFill>
            </a:endParaRPr>
          </a:p>
        </p:txBody>
      </p:sp>
      <p:grpSp>
        <p:nvGrpSpPr>
          <p:cNvPr id="5" name="Group 4"/>
          <p:cNvGrpSpPr/>
          <p:nvPr/>
        </p:nvGrpSpPr>
        <p:grpSpPr>
          <a:xfrm>
            <a:off x="924982" y="2163827"/>
            <a:ext cx="5195698" cy="3057583"/>
            <a:chOff x="924982" y="2163827"/>
            <a:chExt cx="5195698" cy="3057583"/>
          </a:xfrm>
        </p:grpSpPr>
        <p:sp>
          <p:nvSpPr>
            <p:cNvPr id="3" name="Oval 2"/>
            <p:cNvSpPr/>
            <p:nvPr/>
          </p:nvSpPr>
          <p:spPr>
            <a:xfrm>
              <a:off x="924982" y="2163827"/>
              <a:ext cx="1175821" cy="3057583"/>
            </a:xfrm>
            <a:prstGeom prst="ellipse">
              <a:avLst/>
            </a:prstGeom>
            <a:noFill/>
            <a:ln>
              <a:solidFill>
                <a:srgbClr val="FF0000"/>
              </a:solid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chemeClr val="dk1"/>
                </a:solidFill>
              </a:endParaRPr>
            </a:p>
          </p:txBody>
        </p:sp>
        <p:sp>
          <p:nvSpPr>
            <p:cNvPr id="11" name="Oval 10"/>
            <p:cNvSpPr/>
            <p:nvPr/>
          </p:nvSpPr>
          <p:spPr>
            <a:xfrm>
              <a:off x="4944859" y="2163827"/>
              <a:ext cx="1175821" cy="3057583"/>
            </a:xfrm>
            <a:prstGeom prst="ellipse">
              <a:avLst/>
            </a:prstGeom>
            <a:noFill/>
            <a:ln>
              <a:solidFill>
                <a:srgbClr val="FF0000"/>
              </a:solid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chemeClr val="dk1"/>
                </a:solidFill>
              </a:endParaRPr>
            </a:p>
          </p:txBody>
        </p:sp>
      </p:grpSp>
    </p:spTree>
    <p:extLst>
      <p:ext uri="{BB962C8B-B14F-4D97-AF65-F5344CB8AC3E}">
        <p14:creationId xmlns:p14="http://schemas.microsoft.com/office/powerpoint/2010/main" val="15172381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pPr algn="l" defTabSz="914400"/>
            <a:r>
              <a:rPr lang="en-US" sz="3200" b="1" dirty="0" smtClean="0">
                <a:cs typeface="+mj-cs"/>
              </a:rPr>
              <a:t>Women use phones owned by others.  But </a:t>
            </a:r>
            <a:r>
              <a:rPr lang="en-US" sz="3200" b="1" dirty="0">
                <a:cs typeface="+mj-cs"/>
              </a:rPr>
              <a:t>shared </a:t>
            </a:r>
            <a:r>
              <a:rPr lang="en-US" sz="3200" b="1" dirty="0" smtClean="0">
                <a:cs typeface="+mj-cs"/>
              </a:rPr>
              <a:t>use is </a:t>
            </a:r>
            <a:r>
              <a:rPr lang="en-US" sz="3200" b="1" dirty="0">
                <a:cs typeface="+mj-cs"/>
              </a:rPr>
              <a:t>not always </a:t>
            </a:r>
            <a:r>
              <a:rPr lang="en-US" sz="3200" b="1" dirty="0" smtClean="0">
                <a:cs typeface="+mj-cs"/>
              </a:rPr>
              <a:t>easy </a:t>
            </a:r>
            <a:r>
              <a:rPr lang="en-US" sz="3200" b="1" dirty="0">
                <a:cs typeface="+mj-cs"/>
              </a:rPr>
              <a:t>	</a:t>
            </a:r>
          </a:p>
        </p:txBody>
      </p:sp>
      <p:sp>
        <p:nvSpPr>
          <p:cNvPr id="3" name="Content Placeholder 2"/>
          <p:cNvSpPr>
            <a:spLocks noGrp="1"/>
          </p:cNvSpPr>
          <p:nvPr>
            <p:ph idx="1"/>
          </p:nvPr>
        </p:nvSpPr>
        <p:spPr>
          <a:xfrm>
            <a:off x="355600" y="1600200"/>
            <a:ext cx="3547910" cy="5077310"/>
          </a:xfrm>
        </p:spPr>
        <p:txBody>
          <a:bodyPr>
            <a:normAutofit/>
          </a:bodyPr>
          <a:lstStyle/>
          <a:p>
            <a:r>
              <a:rPr lang="en-US" dirty="0" smtClean="0"/>
              <a:t>Reluctance from owners to share due to privacy concerns</a:t>
            </a:r>
          </a:p>
          <a:p>
            <a:pPr marL="0" indent="0">
              <a:buNone/>
            </a:pPr>
            <a:endParaRPr lang="en-US" dirty="0"/>
          </a:p>
          <a:p>
            <a:r>
              <a:rPr lang="en-US" dirty="0" smtClean="0"/>
              <a:t>High cost</a:t>
            </a:r>
          </a:p>
          <a:p>
            <a:endParaRPr lang="en-US" dirty="0" smtClean="0"/>
          </a:p>
          <a:p>
            <a:endParaRPr lang="en-US" dirty="0" smtClean="0"/>
          </a:p>
          <a:p>
            <a:endParaRPr lang="en-US" dirty="0"/>
          </a:p>
          <a:p>
            <a:r>
              <a:rPr lang="en-US" dirty="0" smtClean="0"/>
              <a:t>Fear of ‘breaking’ the phone</a:t>
            </a:r>
          </a:p>
          <a:p>
            <a:endParaRPr lang="en-US" dirty="0"/>
          </a:p>
        </p:txBody>
      </p:sp>
      <p:sp>
        <p:nvSpPr>
          <p:cNvPr id="4" name="Slide Number Placeholder 3"/>
          <p:cNvSpPr>
            <a:spLocks noGrp="1"/>
          </p:cNvSpPr>
          <p:nvPr>
            <p:ph type="sldNum" sz="quarter" idx="12"/>
          </p:nvPr>
        </p:nvSpPr>
        <p:spPr/>
        <p:txBody>
          <a:bodyPr/>
          <a:lstStyle/>
          <a:p>
            <a:fld id="{10E3630E-095E-B144-A7AD-3C59C7DC7FB8}" type="slidenum">
              <a:rPr lang="en-US" smtClean="0"/>
              <a:t>22</a:t>
            </a:fld>
            <a:endParaRPr lang="en-US" dirty="0"/>
          </a:p>
        </p:txBody>
      </p:sp>
      <p:sp>
        <p:nvSpPr>
          <p:cNvPr id="5" name="Rectangle 4"/>
          <p:cNvSpPr/>
          <p:nvPr/>
        </p:nvSpPr>
        <p:spPr>
          <a:xfrm>
            <a:off x="4196255" y="1674198"/>
            <a:ext cx="4572000" cy="830997"/>
          </a:xfrm>
          <a:prstGeom prst="rect">
            <a:avLst/>
          </a:prstGeom>
          <a:noFill/>
        </p:spPr>
        <p:txBody>
          <a:bodyPr>
            <a:spAutoFit/>
          </a:bodyPr>
          <a:lstStyle/>
          <a:p>
            <a:r>
              <a:rPr lang="en-US" sz="1600" dirty="0">
                <a:solidFill>
                  <a:srgbClr val="801D4D"/>
                </a:solidFill>
                <a:latin typeface="Avenir Book"/>
                <a:cs typeface="Avenir Book"/>
              </a:rPr>
              <a:t> “My siblings wouldn’t share their phone. They have boy and girlfriends.” </a:t>
            </a:r>
            <a:endParaRPr lang="en-US" sz="1600" dirty="0" smtClean="0">
              <a:solidFill>
                <a:srgbClr val="801D4D"/>
              </a:solidFill>
              <a:latin typeface="Avenir Book"/>
              <a:cs typeface="Avenir Book"/>
            </a:endParaRPr>
          </a:p>
          <a:p>
            <a:r>
              <a:rPr lang="en-US" sz="1600" b="1" dirty="0" smtClean="0">
                <a:solidFill>
                  <a:schemeClr val="accent1"/>
                </a:solidFill>
              </a:rPr>
              <a:t>-Female, owner</a:t>
            </a:r>
            <a:r>
              <a:rPr lang="en-US" sz="1600" b="1" dirty="0">
                <a:solidFill>
                  <a:schemeClr val="accent1"/>
                </a:solidFill>
              </a:rPr>
              <a:t>, </a:t>
            </a:r>
            <a:r>
              <a:rPr lang="en-US" sz="1600" b="1" dirty="0" smtClean="0">
                <a:solidFill>
                  <a:schemeClr val="accent1"/>
                </a:solidFill>
              </a:rPr>
              <a:t>25, </a:t>
            </a:r>
            <a:r>
              <a:rPr lang="en-US" sz="1600" b="1" dirty="0">
                <a:solidFill>
                  <a:schemeClr val="accent1"/>
                </a:solidFill>
              </a:rPr>
              <a:t>SEC </a:t>
            </a:r>
            <a:r>
              <a:rPr lang="en-US" sz="1600" b="1" dirty="0" smtClean="0">
                <a:solidFill>
                  <a:schemeClr val="accent1"/>
                </a:solidFill>
              </a:rPr>
              <a:t>C, Yangon</a:t>
            </a:r>
            <a:endParaRPr lang="en-US" sz="1600" b="1" dirty="0">
              <a:solidFill>
                <a:schemeClr val="accent1"/>
              </a:solidFill>
            </a:endParaRPr>
          </a:p>
        </p:txBody>
      </p:sp>
      <p:sp>
        <p:nvSpPr>
          <p:cNvPr id="6" name="Rectangle 5"/>
          <p:cNvSpPr/>
          <p:nvPr/>
        </p:nvSpPr>
        <p:spPr>
          <a:xfrm>
            <a:off x="4196254" y="3157685"/>
            <a:ext cx="4833445" cy="1569660"/>
          </a:xfrm>
          <a:prstGeom prst="rect">
            <a:avLst/>
          </a:prstGeom>
        </p:spPr>
        <p:txBody>
          <a:bodyPr wrap="square">
            <a:spAutoFit/>
          </a:bodyPr>
          <a:lstStyle/>
          <a:p>
            <a:r>
              <a:rPr lang="en-US" sz="1600" dirty="0">
                <a:solidFill>
                  <a:schemeClr val="accent1"/>
                </a:solidFill>
                <a:latin typeface="Avenir Book"/>
                <a:cs typeface="Avenir Book"/>
              </a:rPr>
              <a:t>“I have to top-up </a:t>
            </a:r>
            <a:r>
              <a:rPr lang="en-US" sz="1600" dirty="0" smtClean="0">
                <a:solidFill>
                  <a:schemeClr val="accent1"/>
                </a:solidFill>
                <a:latin typeface="Avenir Book"/>
                <a:cs typeface="Avenir Book"/>
              </a:rPr>
              <a:t>her [phone] </a:t>
            </a:r>
            <a:r>
              <a:rPr lang="en-US" sz="1600" dirty="0">
                <a:solidFill>
                  <a:schemeClr val="accent1"/>
                </a:solidFill>
                <a:latin typeface="Avenir Book"/>
                <a:cs typeface="Avenir Book"/>
              </a:rPr>
              <a:t>even though I only received the phone call but we look together on the Internet. I can only afford to top-up with 1000 kyats. Although I only received the phone call, I need to top-up her phone.” </a:t>
            </a:r>
            <a:endParaRPr lang="en-US" sz="1600" dirty="0" smtClean="0">
              <a:solidFill>
                <a:schemeClr val="accent1"/>
              </a:solidFill>
              <a:latin typeface="Avenir Book"/>
              <a:cs typeface="Avenir Book"/>
            </a:endParaRPr>
          </a:p>
          <a:p>
            <a:r>
              <a:rPr lang="en-US" sz="1600" b="1" dirty="0" smtClean="0">
                <a:solidFill>
                  <a:schemeClr val="accent1"/>
                </a:solidFill>
                <a:latin typeface="Avenir Book"/>
                <a:cs typeface="Avenir Book"/>
              </a:rPr>
              <a:t>-</a:t>
            </a:r>
            <a:r>
              <a:rPr lang="en-US" sz="1600" b="1" dirty="0" smtClean="0">
                <a:solidFill>
                  <a:schemeClr val="accent1"/>
                </a:solidFill>
                <a:latin typeface="+mj-lt"/>
                <a:cs typeface="Avenir Book"/>
              </a:rPr>
              <a:t>Female non</a:t>
            </a:r>
            <a:r>
              <a:rPr lang="en-US" sz="1600" b="1" dirty="0">
                <a:solidFill>
                  <a:schemeClr val="accent1"/>
                </a:solidFill>
                <a:latin typeface="+mj-lt"/>
                <a:cs typeface="Avenir Book"/>
              </a:rPr>
              <a:t>-owner, 29, </a:t>
            </a:r>
            <a:r>
              <a:rPr lang="en-US" sz="1600" b="1" dirty="0" smtClean="0">
                <a:solidFill>
                  <a:schemeClr val="accent1"/>
                </a:solidFill>
                <a:latin typeface="+mj-lt"/>
                <a:cs typeface="Avenir Book"/>
              </a:rPr>
              <a:t>SEC </a:t>
            </a:r>
            <a:r>
              <a:rPr lang="en-US" sz="1600" b="1" dirty="0">
                <a:solidFill>
                  <a:schemeClr val="accent1"/>
                </a:solidFill>
                <a:latin typeface="+mj-lt"/>
                <a:cs typeface="Avenir Book"/>
              </a:rPr>
              <a:t>D/</a:t>
            </a:r>
            <a:r>
              <a:rPr lang="en-US" sz="1600" b="1" dirty="0" smtClean="0">
                <a:solidFill>
                  <a:schemeClr val="accent1"/>
                </a:solidFill>
                <a:latin typeface="+mj-lt"/>
                <a:cs typeface="Avenir Book"/>
              </a:rPr>
              <a:t>E, Yangon</a:t>
            </a:r>
            <a:endParaRPr lang="en-US" sz="1600" b="1" dirty="0">
              <a:solidFill>
                <a:schemeClr val="accent1"/>
              </a:solidFill>
              <a:latin typeface="+mj-lt"/>
              <a:cs typeface="Avenir Book"/>
            </a:endParaRPr>
          </a:p>
        </p:txBody>
      </p:sp>
      <p:sp>
        <p:nvSpPr>
          <p:cNvPr id="7" name="Rectangle 6"/>
          <p:cNvSpPr/>
          <p:nvPr/>
        </p:nvSpPr>
        <p:spPr>
          <a:xfrm>
            <a:off x="4153287" y="5354071"/>
            <a:ext cx="4572000" cy="1323439"/>
          </a:xfrm>
          <a:prstGeom prst="rect">
            <a:avLst/>
          </a:prstGeom>
        </p:spPr>
        <p:txBody>
          <a:bodyPr>
            <a:spAutoFit/>
          </a:bodyPr>
          <a:lstStyle/>
          <a:p>
            <a:r>
              <a:rPr lang="en-US" sz="1600" dirty="0">
                <a:solidFill>
                  <a:srgbClr val="801D4D"/>
                </a:solidFill>
                <a:latin typeface="Avenir Book"/>
                <a:cs typeface="Avenir Book"/>
              </a:rPr>
              <a:t>"If something goes wrong while I am using it, I’m afraid I will have to pay for it. I don’t want to bother other people. I’m afraid they might yell at me if I ask</a:t>
            </a:r>
            <a:r>
              <a:rPr lang="en-US" sz="1600" dirty="0" smtClean="0">
                <a:solidFill>
                  <a:srgbClr val="801D4D"/>
                </a:solidFill>
                <a:latin typeface="Avenir Book"/>
                <a:cs typeface="Avenir Book"/>
              </a:rPr>
              <a:t>.”</a:t>
            </a:r>
          </a:p>
          <a:p>
            <a:r>
              <a:rPr lang="en-US" sz="1600" b="1" dirty="0">
                <a:solidFill>
                  <a:schemeClr val="accent1"/>
                </a:solidFill>
              </a:rPr>
              <a:t>-Female, non-owner, </a:t>
            </a:r>
            <a:r>
              <a:rPr lang="en-US" sz="1600" b="1" dirty="0" smtClean="0">
                <a:solidFill>
                  <a:schemeClr val="accent1"/>
                </a:solidFill>
              </a:rPr>
              <a:t>29, Pantanaw</a:t>
            </a:r>
            <a:endParaRPr lang="en-US" sz="1600" dirty="0">
              <a:solidFill>
                <a:srgbClr val="FF0000"/>
              </a:solidFill>
              <a:latin typeface="Avenir Book"/>
              <a:cs typeface="Avenir Book"/>
            </a:endParaRPr>
          </a:p>
        </p:txBody>
      </p:sp>
    </p:spTree>
    <p:extLst>
      <p:ext uri="{BB962C8B-B14F-4D97-AF65-F5344CB8AC3E}">
        <p14:creationId xmlns:p14="http://schemas.microsoft.com/office/powerpoint/2010/main" val="83358080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idx="1"/>
          </p:nvPr>
        </p:nvPicPr>
        <p:blipFill>
          <a:blip r:embed="rId3" cstate="print">
            <a:extLst>
              <a:ext uri="{28A0092B-C50C-407E-A947-70E740481C1C}">
                <a14:useLocalDpi xmlns:a14="http://schemas.microsoft.com/office/drawing/2010/main"/>
              </a:ext>
            </a:extLst>
          </a:blip>
          <a:srcRect t="-17953" b="-17953"/>
          <a:stretch>
            <a:fillRect/>
          </a:stretch>
        </p:blipFill>
        <p:spPr>
          <a:xfrm>
            <a:off x="443088" y="719666"/>
            <a:ext cx="8229600" cy="4525963"/>
          </a:xfrm>
        </p:spPr>
      </p:pic>
      <p:sp>
        <p:nvSpPr>
          <p:cNvPr id="2" name="Title 1"/>
          <p:cNvSpPr>
            <a:spLocks noGrp="1"/>
          </p:cNvSpPr>
          <p:nvPr>
            <p:ph type="title"/>
          </p:nvPr>
        </p:nvSpPr>
        <p:spPr/>
        <p:txBody>
          <a:bodyPr vert="horz" lIns="91440" tIns="45720" rIns="91440" bIns="45720" rtlCol="0" anchor="ctr">
            <a:noAutofit/>
          </a:bodyPr>
          <a:lstStyle/>
          <a:p>
            <a:pPr algn="l" defTabSz="914400"/>
            <a:r>
              <a:rPr lang="en-US" sz="3200" b="1" dirty="0" smtClean="0">
                <a:cs typeface="+mj-cs"/>
              </a:rPr>
              <a:t>But 29</a:t>
            </a:r>
            <a:r>
              <a:rPr lang="en-US" sz="3200" b="1" dirty="0">
                <a:cs typeface="+mj-cs"/>
              </a:rPr>
              <a:t>% gender gap in mobile ownership</a:t>
            </a:r>
          </a:p>
        </p:txBody>
      </p:sp>
      <p:sp>
        <p:nvSpPr>
          <p:cNvPr id="3" name="Slide Number Placeholder 2"/>
          <p:cNvSpPr>
            <a:spLocks noGrp="1"/>
          </p:cNvSpPr>
          <p:nvPr>
            <p:ph type="sldNum" sz="quarter" idx="12"/>
          </p:nvPr>
        </p:nvSpPr>
        <p:spPr/>
        <p:txBody>
          <a:bodyPr/>
          <a:lstStyle/>
          <a:p>
            <a:fld id="{10E3630E-095E-B144-A7AD-3C59C7DC7FB8}" type="slidenum">
              <a:rPr lang="en-US" smtClean="0"/>
              <a:t>23</a:t>
            </a:fld>
            <a:endParaRPr lang="en-US" dirty="0"/>
          </a:p>
        </p:txBody>
      </p:sp>
      <p:sp>
        <p:nvSpPr>
          <p:cNvPr id="9" name="Rectangle 8"/>
          <p:cNvSpPr/>
          <p:nvPr/>
        </p:nvSpPr>
        <p:spPr>
          <a:xfrm>
            <a:off x="5614430" y="4573049"/>
            <a:ext cx="3529570" cy="430887"/>
          </a:xfrm>
          <a:prstGeom prst="rect">
            <a:avLst/>
          </a:prstGeom>
        </p:spPr>
        <p:txBody>
          <a:bodyPr wrap="none">
            <a:spAutoFit/>
          </a:bodyPr>
          <a:lstStyle/>
          <a:p>
            <a:pPr algn="r"/>
            <a:r>
              <a:rPr lang="en-US" sz="1100" dirty="0" smtClean="0">
                <a:solidFill>
                  <a:schemeClr val="bg1">
                    <a:lumMod val="50000"/>
                  </a:schemeClr>
                </a:solidFill>
                <a:latin typeface="+mj-lt"/>
                <a:cs typeface="Avenir Book"/>
              </a:rPr>
              <a:t>Base: Myanmar population 15-65 living in accessible areas</a:t>
            </a:r>
          </a:p>
          <a:p>
            <a:pPr algn="r"/>
            <a:r>
              <a:rPr lang="en-US" sz="1100" dirty="0" smtClean="0">
                <a:solidFill>
                  <a:schemeClr val="bg1">
                    <a:lumMod val="50000"/>
                  </a:schemeClr>
                </a:solidFill>
                <a:latin typeface="+mj-lt"/>
                <a:cs typeface="Avenir Book"/>
              </a:rPr>
              <a:t>Source</a:t>
            </a:r>
            <a:r>
              <a:rPr lang="en-US" sz="1100" dirty="0">
                <a:solidFill>
                  <a:schemeClr val="bg1">
                    <a:lumMod val="50000"/>
                  </a:schemeClr>
                </a:solidFill>
                <a:latin typeface="+mj-lt"/>
                <a:cs typeface="Avenir Book"/>
              </a:rPr>
              <a:t>: LIRNE</a:t>
            </a:r>
            <a:r>
              <a:rPr lang="en-US" sz="1100" i="1" dirty="0">
                <a:solidFill>
                  <a:schemeClr val="bg1">
                    <a:lumMod val="50000"/>
                  </a:schemeClr>
                </a:solidFill>
                <a:latin typeface="+mj-lt"/>
                <a:cs typeface="Avenir Book"/>
              </a:rPr>
              <a:t>asia</a:t>
            </a:r>
            <a:r>
              <a:rPr lang="en-US" sz="1100" dirty="0">
                <a:solidFill>
                  <a:schemeClr val="bg1">
                    <a:lumMod val="50000"/>
                  </a:schemeClr>
                </a:solidFill>
                <a:latin typeface="+mj-lt"/>
                <a:cs typeface="Avenir Book"/>
              </a:rPr>
              <a:t> Baseline Survey (2015)</a:t>
            </a:r>
          </a:p>
        </p:txBody>
      </p:sp>
      <p:grpSp>
        <p:nvGrpSpPr>
          <p:cNvPr id="7" name="Group 6"/>
          <p:cNvGrpSpPr/>
          <p:nvPr/>
        </p:nvGrpSpPr>
        <p:grpSpPr>
          <a:xfrm>
            <a:off x="1122530" y="5141996"/>
            <a:ext cx="6981058" cy="1498164"/>
            <a:chOff x="347960" y="1857019"/>
            <a:chExt cx="8528056" cy="2526092"/>
          </a:xfrm>
        </p:grpSpPr>
        <p:sp>
          <p:nvSpPr>
            <p:cNvPr id="8" name="Rectangle 7"/>
            <p:cNvSpPr/>
            <p:nvPr/>
          </p:nvSpPr>
          <p:spPr>
            <a:xfrm>
              <a:off x="347960" y="1857019"/>
              <a:ext cx="8528056" cy="2526092"/>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200" dirty="0">
                <a:solidFill>
                  <a:schemeClr val="dk1"/>
                </a:solidFill>
              </a:endParaRPr>
            </a:p>
          </p:txBody>
        </p:sp>
        <p:sp>
          <p:nvSpPr>
            <p:cNvPr id="12" name="Rectangle 11"/>
            <p:cNvSpPr/>
            <p:nvPr/>
          </p:nvSpPr>
          <p:spPr>
            <a:xfrm>
              <a:off x="347960" y="2693974"/>
              <a:ext cx="2255702" cy="759471"/>
            </a:xfrm>
            <a:prstGeom prst="rect">
              <a:avLst/>
            </a:prstGeom>
          </p:spPr>
          <p:txBody>
            <a:bodyPr wrap="square">
              <a:spAutoFit/>
            </a:bodyPr>
            <a:lstStyle/>
            <a:p>
              <a:pPr algn="ctr"/>
              <a:r>
                <a:rPr lang="en-US" sz="1600" b="1" dirty="0" smtClean="0">
                  <a:solidFill>
                    <a:schemeClr val="accent1"/>
                  </a:solidFill>
                </a:rPr>
                <a:t>Gender</a:t>
              </a:r>
              <a:r>
                <a:rPr lang="en-US" sz="1600" b="1" dirty="0">
                  <a:solidFill>
                    <a:schemeClr val="accent1"/>
                  </a:solidFill>
                </a:rPr>
                <a:t> </a:t>
              </a:r>
              <a:r>
                <a:rPr lang="en-US" sz="1600" b="1" dirty="0" smtClean="0">
                  <a:solidFill>
                    <a:schemeClr val="accent1"/>
                  </a:solidFill>
                </a:rPr>
                <a:t>gap in </a:t>
              </a:r>
              <a:r>
                <a:rPr lang="en-US" sz="1600" b="1" dirty="0">
                  <a:solidFill>
                    <a:schemeClr val="accent1"/>
                  </a:solidFill>
                </a:rPr>
                <a:t>ownership (%)</a:t>
              </a:r>
            </a:p>
          </p:txBody>
        </p:sp>
        <p:sp>
          <p:nvSpPr>
            <p:cNvPr id="13" name="Rectangle 12"/>
            <p:cNvSpPr/>
            <p:nvPr/>
          </p:nvSpPr>
          <p:spPr>
            <a:xfrm>
              <a:off x="3249989" y="2320389"/>
              <a:ext cx="2432965" cy="599582"/>
            </a:xfrm>
            <a:prstGeom prst="rect">
              <a:avLst/>
            </a:prstGeom>
          </p:spPr>
          <p:txBody>
            <a:bodyPr wrap="square">
              <a:spAutoFit/>
            </a:bodyPr>
            <a:lstStyle/>
            <a:p>
              <a:pPr algn="ctr"/>
              <a:r>
                <a:rPr lang="en-US" sz="1200" b="1" dirty="0">
                  <a:solidFill>
                    <a:srgbClr val="801D4D"/>
                  </a:solidFill>
                </a:rPr>
                <a:t>Male phone owners </a:t>
              </a:r>
              <a:endParaRPr lang="en-US" sz="1200" b="1" dirty="0" smtClean="0">
                <a:solidFill>
                  <a:srgbClr val="801D4D"/>
                </a:solidFill>
              </a:endParaRPr>
            </a:p>
            <a:p>
              <a:pPr algn="ctr"/>
              <a:r>
                <a:rPr lang="en-US" sz="1200" b="1" dirty="0" smtClean="0">
                  <a:solidFill>
                    <a:srgbClr val="801D4D"/>
                  </a:solidFill>
                </a:rPr>
                <a:t>(</a:t>
              </a:r>
              <a:r>
                <a:rPr lang="en-US" sz="1200" b="1" dirty="0">
                  <a:solidFill>
                    <a:srgbClr val="801D4D"/>
                  </a:solidFill>
                </a:rPr>
                <a:t>% of </a:t>
              </a:r>
              <a:r>
                <a:rPr lang="en-US" sz="1200" b="1" dirty="0" smtClean="0">
                  <a:solidFill>
                    <a:srgbClr val="801D4D"/>
                  </a:solidFill>
                </a:rPr>
                <a:t>male population</a:t>
              </a:r>
              <a:r>
                <a:rPr lang="en-US" sz="1200" b="1" dirty="0">
                  <a:solidFill>
                    <a:srgbClr val="801D4D"/>
                  </a:solidFill>
                </a:rPr>
                <a:t>)</a:t>
              </a:r>
              <a:r>
                <a:rPr lang="en-US" sz="1200" dirty="0">
                  <a:solidFill>
                    <a:srgbClr val="801D4D"/>
                  </a:solidFill>
                </a:rPr>
                <a:t> </a:t>
              </a:r>
            </a:p>
          </p:txBody>
        </p:sp>
        <p:sp>
          <p:nvSpPr>
            <p:cNvPr id="14" name="Rectangle 13"/>
            <p:cNvSpPr/>
            <p:nvPr/>
          </p:nvSpPr>
          <p:spPr>
            <a:xfrm>
              <a:off x="6144596" y="2320389"/>
              <a:ext cx="2432965" cy="599582"/>
            </a:xfrm>
            <a:prstGeom prst="rect">
              <a:avLst/>
            </a:prstGeom>
          </p:spPr>
          <p:txBody>
            <a:bodyPr wrap="square">
              <a:spAutoFit/>
            </a:bodyPr>
            <a:lstStyle/>
            <a:p>
              <a:pPr algn="ctr"/>
              <a:r>
                <a:rPr lang="en-US" sz="1200" b="1" dirty="0" smtClean="0">
                  <a:solidFill>
                    <a:srgbClr val="801D4D"/>
                  </a:solidFill>
                </a:rPr>
                <a:t>Female phone </a:t>
              </a:r>
              <a:r>
                <a:rPr lang="en-US" sz="1200" b="1" dirty="0">
                  <a:solidFill>
                    <a:srgbClr val="801D4D"/>
                  </a:solidFill>
                </a:rPr>
                <a:t>owners </a:t>
              </a:r>
              <a:endParaRPr lang="en-US" sz="1200" b="1" dirty="0" smtClean="0">
                <a:solidFill>
                  <a:srgbClr val="801D4D"/>
                </a:solidFill>
              </a:endParaRPr>
            </a:p>
            <a:p>
              <a:pPr algn="ctr"/>
              <a:r>
                <a:rPr lang="en-US" sz="1200" b="1" dirty="0" smtClean="0">
                  <a:solidFill>
                    <a:srgbClr val="801D4D"/>
                  </a:solidFill>
                </a:rPr>
                <a:t>(</a:t>
              </a:r>
              <a:r>
                <a:rPr lang="en-US" sz="1200" b="1" dirty="0">
                  <a:solidFill>
                    <a:srgbClr val="801D4D"/>
                  </a:solidFill>
                </a:rPr>
                <a:t>% of </a:t>
              </a:r>
              <a:r>
                <a:rPr lang="en-US" sz="1200" b="1" dirty="0" smtClean="0">
                  <a:solidFill>
                    <a:srgbClr val="801D4D"/>
                  </a:solidFill>
                </a:rPr>
                <a:t>male population</a:t>
              </a:r>
              <a:r>
                <a:rPr lang="en-US" sz="1200" b="1" dirty="0">
                  <a:solidFill>
                    <a:srgbClr val="801D4D"/>
                  </a:solidFill>
                </a:rPr>
                <a:t>)</a:t>
              </a:r>
              <a:r>
                <a:rPr lang="en-US" sz="1200" dirty="0">
                  <a:solidFill>
                    <a:srgbClr val="801D4D"/>
                  </a:solidFill>
                </a:rPr>
                <a:t> </a:t>
              </a:r>
            </a:p>
          </p:txBody>
        </p:sp>
        <p:sp>
          <p:nvSpPr>
            <p:cNvPr id="15" name="Rectangle 14"/>
            <p:cNvSpPr/>
            <p:nvPr/>
          </p:nvSpPr>
          <p:spPr>
            <a:xfrm>
              <a:off x="4656385" y="3360591"/>
              <a:ext cx="2432965" cy="599582"/>
            </a:xfrm>
            <a:prstGeom prst="rect">
              <a:avLst/>
            </a:prstGeom>
          </p:spPr>
          <p:txBody>
            <a:bodyPr wrap="square">
              <a:spAutoFit/>
            </a:bodyPr>
            <a:lstStyle/>
            <a:p>
              <a:pPr algn="ctr"/>
              <a:r>
                <a:rPr lang="en-US" sz="1200" b="1" dirty="0">
                  <a:solidFill>
                    <a:srgbClr val="801D4D"/>
                  </a:solidFill>
                </a:rPr>
                <a:t>Male phone owners </a:t>
              </a:r>
              <a:endParaRPr lang="en-US" sz="1200" b="1" dirty="0" smtClean="0">
                <a:solidFill>
                  <a:srgbClr val="801D4D"/>
                </a:solidFill>
              </a:endParaRPr>
            </a:p>
            <a:p>
              <a:pPr algn="ctr"/>
              <a:r>
                <a:rPr lang="en-US" sz="1200" b="1" dirty="0" smtClean="0">
                  <a:solidFill>
                    <a:srgbClr val="801D4D"/>
                  </a:solidFill>
                </a:rPr>
                <a:t>(</a:t>
              </a:r>
              <a:r>
                <a:rPr lang="en-US" sz="1200" b="1" dirty="0">
                  <a:solidFill>
                    <a:srgbClr val="801D4D"/>
                  </a:solidFill>
                </a:rPr>
                <a:t>% of </a:t>
              </a:r>
              <a:r>
                <a:rPr lang="en-US" sz="1200" b="1" dirty="0" smtClean="0">
                  <a:solidFill>
                    <a:srgbClr val="801D4D"/>
                  </a:solidFill>
                </a:rPr>
                <a:t>male population</a:t>
              </a:r>
              <a:r>
                <a:rPr lang="en-US" sz="1200" b="1" dirty="0">
                  <a:solidFill>
                    <a:srgbClr val="801D4D"/>
                  </a:solidFill>
                </a:rPr>
                <a:t>)</a:t>
              </a:r>
              <a:r>
                <a:rPr lang="en-US" sz="1200" dirty="0">
                  <a:solidFill>
                    <a:srgbClr val="801D4D"/>
                  </a:solidFill>
                </a:rPr>
                <a:t> </a:t>
              </a:r>
            </a:p>
          </p:txBody>
        </p:sp>
        <p:cxnSp>
          <p:nvCxnSpPr>
            <p:cNvPr id="16" name="Straight Connector 15"/>
            <p:cNvCxnSpPr/>
            <p:nvPr/>
          </p:nvCxnSpPr>
          <p:spPr>
            <a:xfrm flipV="1">
              <a:off x="3249989" y="3140548"/>
              <a:ext cx="5327571" cy="13654"/>
            </a:xfrm>
            <a:prstGeom prst="line">
              <a:avLst/>
            </a:prstGeom>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2660644" y="2762248"/>
              <a:ext cx="412843" cy="599582"/>
            </a:xfrm>
            <a:prstGeom prst="rect">
              <a:avLst/>
            </a:prstGeom>
          </p:spPr>
          <p:txBody>
            <a:bodyPr wrap="none">
              <a:spAutoFit/>
            </a:bodyPr>
            <a:lstStyle/>
            <a:p>
              <a:r>
                <a:rPr lang="en-US" sz="2400" dirty="0">
                  <a:solidFill>
                    <a:srgbClr val="801D4D"/>
                  </a:solidFill>
                </a:rPr>
                <a:t>=</a:t>
              </a:r>
            </a:p>
          </p:txBody>
        </p:sp>
        <p:sp>
          <p:nvSpPr>
            <p:cNvPr id="18" name="Rectangle 17"/>
            <p:cNvSpPr/>
            <p:nvPr/>
          </p:nvSpPr>
          <p:spPr>
            <a:xfrm>
              <a:off x="5729998" y="2320389"/>
              <a:ext cx="340694" cy="599582"/>
            </a:xfrm>
            <a:prstGeom prst="rect">
              <a:avLst/>
            </a:prstGeom>
          </p:spPr>
          <p:txBody>
            <a:bodyPr wrap="none">
              <a:spAutoFit/>
            </a:bodyPr>
            <a:lstStyle/>
            <a:p>
              <a:r>
                <a:rPr lang="en-US" sz="2400" dirty="0" smtClean="0">
                  <a:solidFill>
                    <a:srgbClr val="801D4D"/>
                  </a:solidFill>
                </a:rPr>
                <a:t>-</a:t>
              </a:r>
              <a:endParaRPr lang="en-US" sz="2400" dirty="0">
                <a:solidFill>
                  <a:srgbClr val="801D4D"/>
                </a:solidFill>
              </a:endParaRPr>
            </a:p>
          </p:txBody>
        </p:sp>
      </p:grpSp>
    </p:spTree>
    <p:extLst>
      <p:ext uri="{BB962C8B-B14F-4D97-AF65-F5344CB8AC3E}">
        <p14:creationId xmlns:p14="http://schemas.microsoft.com/office/powerpoint/2010/main" val="228852754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l"/>
            <a:r>
              <a:rPr lang="en-US" sz="3400" b="1" dirty="0"/>
              <a:t>Even higher in the lower income groups</a:t>
            </a: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a:ext>
            </a:extLst>
          </a:blip>
          <a:srcRect t="-19262" b="-19262"/>
          <a:stretch>
            <a:fillRect/>
          </a:stretch>
        </p:blipFill>
        <p:spPr>
          <a:xfrm>
            <a:off x="1041400" y="1600201"/>
            <a:ext cx="6921500" cy="3806558"/>
          </a:xfrm>
        </p:spPr>
      </p:pic>
      <p:sp>
        <p:nvSpPr>
          <p:cNvPr id="4" name="Slide Number Placeholder 3"/>
          <p:cNvSpPr>
            <a:spLocks noGrp="1"/>
          </p:cNvSpPr>
          <p:nvPr>
            <p:ph type="sldNum" sz="quarter" idx="12"/>
          </p:nvPr>
        </p:nvSpPr>
        <p:spPr/>
        <p:txBody>
          <a:bodyPr/>
          <a:lstStyle/>
          <a:p>
            <a:fld id="{10E3630E-095E-B144-A7AD-3C59C7DC7FB8}" type="slidenum">
              <a:rPr lang="en-US" smtClean="0"/>
              <a:t>24</a:t>
            </a:fld>
            <a:endParaRPr lang="en-US" dirty="0"/>
          </a:p>
        </p:txBody>
      </p:sp>
      <p:sp>
        <p:nvSpPr>
          <p:cNvPr id="7" name="Rectangle 6"/>
          <p:cNvSpPr/>
          <p:nvPr/>
        </p:nvSpPr>
        <p:spPr>
          <a:xfrm>
            <a:off x="6285717" y="6435174"/>
            <a:ext cx="2862720" cy="430887"/>
          </a:xfrm>
          <a:prstGeom prst="rect">
            <a:avLst/>
          </a:prstGeom>
        </p:spPr>
        <p:txBody>
          <a:bodyPr wrap="none">
            <a:spAutoFit/>
          </a:bodyPr>
          <a:lstStyle/>
          <a:p>
            <a:pPr algn="r"/>
            <a:r>
              <a:rPr lang="en-US" sz="1100" dirty="0" smtClean="0">
                <a:solidFill>
                  <a:schemeClr val="bg1">
                    <a:lumMod val="50000"/>
                  </a:schemeClr>
                </a:solidFill>
                <a:latin typeface="+mj-lt"/>
                <a:cs typeface="Avenir Book"/>
              </a:rPr>
              <a:t>Base: Myanmar households in accessible areas</a:t>
            </a:r>
          </a:p>
          <a:p>
            <a:pPr algn="r"/>
            <a:r>
              <a:rPr lang="en-US" sz="1100" dirty="0" smtClean="0">
                <a:solidFill>
                  <a:schemeClr val="bg1">
                    <a:lumMod val="50000"/>
                  </a:schemeClr>
                </a:solidFill>
                <a:latin typeface="+mj-lt"/>
                <a:cs typeface="Avenir Book"/>
              </a:rPr>
              <a:t>Source</a:t>
            </a:r>
            <a:r>
              <a:rPr lang="en-US" sz="1100" dirty="0">
                <a:solidFill>
                  <a:schemeClr val="bg1">
                    <a:lumMod val="50000"/>
                  </a:schemeClr>
                </a:solidFill>
                <a:latin typeface="+mj-lt"/>
                <a:cs typeface="Avenir Book"/>
              </a:rPr>
              <a:t>: LIRNE</a:t>
            </a:r>
            <a:r>
              <a:rPr lang="en-US" sz="1100" i="1" dirty="0">
                <a:solidFill>
                  <a:schemeClr val="bg1">
                    <a:lumMod val="50000"/>
                  </a:schemeClr>
                </a:solidFill>
                <a:latin typeface="+mj-lt"/>
                <a:cs typeface="Avenir Book"/>
              </a:rPr>
              <a:t>asia</a:t>
            </a:r>
            <a:r>
              <a:rPr lang="en-US" sz="1100" dirty="0">
                <a:solidFill>
                  <a:schemeClr val="bg1">
                    <a:lumMod val="50000"/>
                  </a:schemeClr>
                </a:solidFill>
                <a:latin typeface="+mj-lt"/>
                <a:cs typeface="Avenir Book"/>
              </a:rPr>
              <a:t> Baseline Survey (2015)</a:t>
            </a:r>
          </a:p>
        </p:txBody>
      </p:sp>
      <p:sp>
        <p:nvSpPr>
          <p:cNvPr id="6" name="Rectangle 5"/>
          <p:cNvSpPr/>
          <p:nvPr/>
        </p:nvSpPr>
        <p:spPr>
          <a:xfrm>
            <a:off x="1231602" y="5952309"/>
            <a:ext cx="3152125" cy="369332"/>
          </a:xfrm>
          <a:prstGeom prst="rect">
            <a:avLst/>
          </a:prstGeom>
        </p:spPr>
        <p:txBody>
          <a:bodyPr wrap="none">
            <a:spAutoFit/>
          </a:bodyPr>
          <a:lstStyle/>
          <a:p>
            <a:r>
              <a:rPr lang="en-US" b="1" dirty="0" smtClean="0">
                <a:solidFill>
                  <a:srgbClr val="000000"/>
                </a:solidFill>
              </a:rPr>
              <a:t>BOP/Below MMK300,000</a:t>
            </a:r>
            <a:r>
              <a:rPr lang="en-US" b="1" dirty="0">
                <a:solidFill>
                  <a:srgbClr val="000000"/>
                </a:solidFill>
              </a:rPr>
              <a:t>: </a:t>
            </a:r>
            <a:r>
              <a:rPr lang="en-US" b="1" dirty="0" smtClean="0">
                <a:solidFill>
                  <a:srgbClr val="000000"/>
                </a:solidFill>
              </a:rPr>
              <a:t>34%</a:t>
            </a:r>
            <a:endParaRPr lang="en-US" b="1" dirty="0">
              <a:solidFill>
                <a:srgbClr val="000000"/>
              </a:solidFill>
            </a:endParaRPr>
          </a:p>
        </p:txBody>
      </p:sp>
      <p:sp>
        <p:nvSpPr>
          <p:cNvPr id="8" name="Rounded Rectangular Callout 7"/>
          <p:cNvSpPr/>
          <p:nvPr/>
        </p:nvSpPr>
        <p:spPr>
          <a:xfrm>
            <a:off x="1231602" y="2565537"/>
            <a:ext cx="2911171" cy="2841222"/>
          </a:xfrm>
          <a:prstGeom prst="wedgeRoundRectCallou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9" name="Right Arrow 8"/>
          <p:cNvSpPr/>
          <p:nvPr/>
        </p:nvSpPr>
        <p:spPr>
          <a:xfrm>
            <a:off x="1207048" y="4681562"/>
            <a:ext cx="7048562" cy="560308"/>
          </a:xfrm>
          <a:prstGeom prst="rightArrow">
            <a:avLst/>
          </a:prstGeom>
          <a:gradFill flip="none" rotWithShape="1">
            <a:gsLst>
              <a:gs pos="96000">
                <a:schemeClr val="accent1">
                  <a:alpha val="48000"/>
                </a:schemeClr>
              </a:gs>
              <a:gs pos="0">
                <a:srgbClr val="FFFFFF"/>
              </a:gs>
            </a:gsLst>
            <a:lin ang="2340000" scaled="0"/>
            <a:tileRect/>
          </a:gra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600" dirty="0" smtClean="0">
                <a:solidFill>
                  <a:schemeClr val="dk1"/>
                </a:solidFill>
              </a:rPr>
              <a:t>INCREASING HOUSEHOLD INCOME</a:t>
            </a:r>
            <a:endParaRPr lang="en-US" sz="1600" dirty="0">
              <a:solidFill>
                <a:schemeClr val="dk1"/>
              </a:solidFill>
            </a:endParaRPr>
          </a:p>
        </p:txBody>
      </p:sp>
    </p:spTree>
    <p:extLst>
      <p:ext uri="{BB962C8B-B14F-4D97-AF65-F5344CB8AC3E}">
        <p14:creationId xmlns:p14="http://schemas.microsoft.com/office/powerpoint/2010/main" val="253673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2968125299"/>
              </p:ext>
            </p:extLst>
          </p:nvPr>
        </p:nvGraphicFramePr>
        <p:xfrm>
          <a:off x="256723" y="1842765"/>
          <a:ext cx="8647447" cy="4358948"/>
        </p:xfrm>
        <a:graphic>
          <a:graphicData uri="http://schemas.openxmlformats.org/drawingml/2006/table">
            <a:tbl>
              <a:tblPr firstRow="1" bandRow="1">
                <a:tableStyleId>{93296810-A885-4BE3-A3E7-6D5BEEA58F35}</a:tableStyleId>
              </a:tblPr>
              <a:tblGrid>
                <a:gridCol w="4337236"/>
                <a:gridCol w="978948"/>
                <a:gridCol w="1110421"/>
                <a:gridCol w="1110421"/>
                <a:gridCol w="1110421"/>
              </a:tblGrid>
              <a:tr h="363586">
                <a:tc>
                  <a:txBody>
                    <a:bodyPr/>
                    <a:lstStyle/>
                    <a:p>
                      <a:pPr algn="l" fontAlgn="b"/>
                      <a:r>
                        <a:rPr lang="en-US" sz="1200" u="none" strike="noStrike" dirty="0">
                          <a:effectLst/>
                        </a:rPr>
                        <a:t> </a:t>
                      </a:r>
                      <a:endParaRPr lang="en-US" sz="1200" b="1" i="0" u="none" strike="noStrike" dirty="0">
                        <a:solidFill>
                          <a:srgbClr val="FFFFFF"/>
                        </a:solidFill>
                        <a:effectLst/>
                        <a:latin typeface="Calibri"/>
                      </a:endParaRPr>
                    </a:p>
                  </a:txBody>
                  <a:tcPr marL="12700" marR="12700" marT="12700" marB="0" anchor="ctr"/>
                </a:tc>
                <a:tc>
                  <a:txBody>
                    <a:bodyPr/>
                    <a:lstStyle/>
                    <a:p>
                      <a:pPr algn="ctr" fontAlgn="b"/>
                      <a:r>
                        <a:rPr lang="en-US" sz="1200" u="none" strike="noStrike" dirty="0">
                          <a:effectLst/>
                        </a:rPr>
                        <a:t>Coefficient (B) </a:t>
                      </a:r>
                      <a:endParaRPr lang="en-US" sz="1200" b="1" i="0" u="none" strike="noStrike" dirty="0">
                        <a:solidFill>
                          <a:srgbClr val="FFFFFF"/>
                        </a:solidFill>
                        <a:effectLst/>
                        <a:latin typeface="Calibri"/>
                      </a:endParaRPr>
                    </a:p>
                  </a:txBody>
                  <a:tcPr marL="12700" marR="12700" marT="12700" marB="0" anchor="ctr"/>
                </a:tc>
                <a:tc>
                  <a:txBody>
                    <a:bodyPr/>
                    <a:lstStyle/>
                    <a:p>
                      <a:pPr algn="ctr" fontAlgn="b"/>
                      <a:r>
                        <a:rPr lang="en-US" sz="1200" u="none" strike="noStrike" dirty="0" smtClean="0">
                          <a:effectLst/>
                        </a:rPr>
                        <a:t>Odds Ratio</a:t>
                      </a:r>
                      <a:endParaRPr lang="en-US" sz="1200" b="1" i="0" u="none" strike="noStrike" dirty="0">
                        <a:solidFill>
                          <a:srgbClr val="FFFFFF"/>
                        </a:solidFill>
                        <a:effectLst/>
                        <a:latin typeface="Calibri"/>
                      </a:endParaRPr>
                    </a:p>
                  </a:txBody>
                  <a:tcPr marL="12700" marR="12700" marT="12700" marB="0" anchor="ctr"/>
                </a:tc>
                <a:tc>
                  <a:txBody>
                    <a:bodyPr/>
                    <a:lstStyle/>
                    <a:p>
                      <a:pPr algn="ctr" fontAlgn="b"/>
                      <a:r>
                        <a:rPr lang="en-US" sz="1200" u="none" strike="noStrike" dirty="0">
                          <a:effectLst/>
                        </a:rPr>
                        <a:t>Change in </a:t>
                      </a:r>
                      <a:r>
                        <a:rPr lang="en-US" sz="1200" u="none" strike="noStrike" dirty="0" smtClean="0">
                          <a:effectLst/>
                        </a:rPr>
                        <a:t>Odds Ratio due to 1 unit increase in explanatory variable</a:t>
                      </a:r>
                      <a:endParaRPr lang="en-US" sz="1200" b="1" i="0" u="none" strike="noStrike" dirty="0">
                        <a:solidFill>
                          <a:srgbClr val="FFFFFF"/>
                        </a:solidFill>
                        <a:effectLst/>
                        <a:latin typeface="Calibri"/>
                      </a:endParaRPr>
                    </a:p>
                  </a:txBody>
                  <a:tcPr marL="12700" marR="12700" marT="12700" marB="0" anchor="ctr"/>
                </a:tc>
                <a:tc>
                  <a:txBody>
                    <a:bodyPr/>
                    <a:lstStyle/>
                    <a:p>
                      <a:pPr algn="ctr" fontAlgn="b"/>
                      <a:r>
                        <a:rPr lang="en-US" sz="1200" u="none" strike="noStrike" dirty="0">
                          <a:effectLst/>
                        </a:rPr>
                        <a:t>P.Value </a:t>
                      </a:r>
                      <a:endParaRPr lang="en-US" sz="1200" b="1" i="0" u="none" strike="noStrike" dirty="0">
                        <a:solidFill>
                          <a:srgbClr val="FFFFFF"/>
                        </a:solidFill>
                        <a:effectLst/>
                        <a:latin typeface="Calibri"/>
                      </a:endParaRPr>
                    </a:p>
                  </a:txBody>
                  <a:tcPr marL="12700" marR="12700" marT="12700" marB="0" anchor="ctr"/>
                </a:tc>
              </a:tr>
              <a:tr h="245132">
                <a:tc>
                  <a:txBody>
                    <a:bodyPr/>
                    <a:lstStyle/>
                    <a:p>
                      <a:pPr algn="l" fontAlgn="b"/>
                      <a:r>
                        <a:rPr lang="en-US" sz="1200" u="none" strike="noStrike" dirty="0" smtClean="0">
                          <a:solidFill>
                            <a:srgbClr val="000000"/>
                          </a:solidFill>
                          <a:effectLst/>
                        </a:rPr>
                        <a:t>Gender (0=male; 1=female)</a:t>
                      </a:r>
                      <a:endParaRPr lang="en-US" sz="1200" b="0" i="0" u="none" strike="noStrike" dirty="0">
                        <a:solidFill>
                          <a:srgbClr val="000000"/>
                        </a:solidFill>
                        <a:effectLst/>
                        <a:latin typeface="Calibri"/>
                      </a:endParaRPr>
                    </a:p>
                  </a:txBody>
                  <a:tcPr marL="12700" marR="12700" marT="12700" marB="0" anchor="ctr">
                    <a:solidFill>
                      <a:schemeClr val="accent4"/>
                    </a:solidFill>
                  </a:tcPr>
                </a:tc>
                <a:tc>
                  <a:txBody>
                    <a:bodyPr/>
                    <a:lstStyle/>
                    <a:p>
                      <a:pPr algn="ctr" fontAlgn="b"/>
                      <a:r>
                        <a:rPr lang="pt-BR" sz="1200" u="none" strike="noStrike" dirty="0">
                          <a:solidFill>
                            <a:srgbClr val="000000"/>
                          </a:solidFill>
                          <a:effectLst/>
                        </a:rPr>
                        <a:t>-</a:t>
                      </a:r>
                      <a:r>
                        <a:rPr lang="pt-BR" sz="1200" u="none" strike="noStrike" dirty="0" smtClean="0">
                          <a:solidFill>
                            <a:srgbClr val="000000"/>
                          </a:solidFill>
                          <a:effectLst/>
                        </a:rPr>
                        <a:t>0.536</a:t>
                      </a:r>
                      <a:endParaRPr lang="pt-BR" sz="1200" b="1" i="0" u="none" strike="noStrike" dirty="0">
                        <a:solidFill>
                          <a:srgbClr val="000000"/>
                        </a:solidFill>
                        <a:effectLst/>
                        <a:latin typeface="Calibri"/>
                      </a:endParaRPr>
                    </a:p>
                  </a:txBody>
                  <a:tcPr marL="12700" marR="12700" marT="12700" marB="0" anchor="ctr">
                    <a:solidFill>
                      <a:schemeClr val="accent4"/>
                    </a:solidFill>
                  </a:tcPr>
                </a:tc>
                <a:tc>
                  <a:txBody>
                    <a:bodyPr/>
                    <a:lstStyle/>
                    <a:p>
                      <a:pPr algn="ctr" fontAlgn="b"/>
                      <a:r>
                        <a:rPr lang="nb-NO" sz="1200" u="none" strike="noStrike" dirty="0">
                          <a:solidFill>
                            <a:srgbClr val="000000"/>
                          </a:solidFill>
                          <a:effectLst/>
                        </a:rPr>
                        <a:t>0.585</a:t>
                      </a:r>
                      <a:endParaRPr lang="nb-NO" sz="1200" b="0" i="0" u="none" strike="noStrike" dirty="0">
                        <a:solidFill>
                          <a:srgbClr val="000000"/>
                        </a:solidFill>
                        <a:effectLst/>
                        <a:latin typeface="Calibri"/>
                      </a:endParaRPr>
                    </a:p>
                  </a:txBody>
                  <a:tcPr marL="12700" marR="12700" marT="12700" marB="0" anchor="ctr">
                    <a:solidFill>
                      <a:schemeClr val="accent4"/>
                    </a:solidFill>
                  </a:tcPr>
                </a:tc>
                <a:tc>
                  <a:txBody>
                    <a:bodyPr/>
                    <a:lstStyle/>
                    <a:p>
                      <a:pPr algn="ctr" fontAlgn="b"/>
                      <a:r>
                        <a:rPr lang="nb-NO" sz="1200" u="none" strike="noStrike" dirty="0">
                          <a:solidFill>
                            <a:srgbClr val="000000"/>
                          </a:solidFill>
                          <a:effectLst/>
                        </a:rPr>
                        <a:t>-</a:t>
                      </a:r>
                      <a:r>
                        <a:rPr lang="nb-NO" sz="1200" u="none" strike="noStrike" dirty="0" smtClean="0">
                          <a:solidFill>
                            <a:srgbClr val="000000"/>
                          </a:solidFill>
                          <a:effectLst/>
                        </a:rPr>
                        <a:t>42</a:t>
                      </a:r>
                      <a:endParaRPr lang="nb-NO" sz="1200" b="1" i="0" u="none" strike="noStrike" dirty="0">
                        <a:solidFill>
                          <a:srgbClr val="000000"/>
                        </a:solidFill>
                        <a:effectLst/>
                        <a:latin typeface="Calibri"/>
                      </a:endParaRPr>
                    </a:p>
                  </a:txBody>
                  <a:tcPr marL="12700" marR="12700" marT="12700" marB="0" anchor="ctr">
                    <a:solidFill>
                      <a:schemeClr val="accent4"/>
                    </a:solidFill>
                  </a:tcPr>
                </a:tc>
                <a:tc>
                  <a:txBody>
                    <a:bodyPr/>
                    <a:lstStyle/>
                    <a:p>
                      <a:pPr algn="ctr" fontAlgn="b"/>
                      <a:r>
                        <a:rPr lang="nb-NO" sz="1200" u="none" strike="noStrike" dirty="0">
                          <a:solidFill>
                            <a:srgbClr val="000000"/>
                          </a:solidFill>
                          <a:effectLst/>
                        </a:rPr>
                        <a:t>0.00</a:t>
                      </a:r>
                      <a:endParaRPr lang="nb-NO" sz="1200" b="0" i="0" u="none" strike="noStrike" dirty="0">
                        <a:solidFill>
                          <a:srgbClr val="000000"/>
                        </a:solidFill>
                        <a:effectLst/>
                        <a:latin typeface="Calibri"/>
                      </a:endParaRPr>
                    </a:p>
                  </a:txBody>
                  <a:tcPr marL="12700" marR="12700" marT="12700" marB="0" anchor="ctr">
                    <a:solidFill>
                      <a:schemeClr val="accent4"/>
                    </a:solidFill>
                  </a:tcPr>
                </a:tc>
              </a:tr>
              <a:tr h="245132">
                <a:tc>
                  <a:txBody>
                    <a:bodyPr/>
                    <a:lstStyle/>
                    <a:p>
                      <a:pPr algn="l" fontAlgn="b"/>
                      <a:r>
                        <a:rPr lang="en-US" sz="1200" u="none" strike="noStrike" dirty="0">
                          <a:solidFill>
                            <a:srgbClr val="000000"/>
                          </a:solidFill>
                          <a:effectLst/>
                        </a:rPr>
                        <a:t>Secondary </a:t>
                      </a:r>
                      <a:r>
                        <a:rPr lang="en-US" sz="1200" u="none" strike="noStrike" dirty="0" smtClean="0">
                          <a:solidFill>
                            <a:srgbClr val="000000"/>
                          </a:solidFill>
                          <a:effectLst/>
                        </a:rPr>
                        <a:t>education being the highest obtained (0=no, 1=yes)</a:t>
                      </a:r>
                      <a:endParaRPr lang="en-US" sz="1200" b="0" i="0" u="none" strike="noStrike" dirty="0">
                        <a:solidFill>
                          <a:srgbClr val="000000"/>
                        </a:solidFill>
                        <a:effectLst/>
                        <a:latin typeface="Calibri"/>
                      </a:endParaRPr>
                    </a:p>
                  </a:txBody>
                  <a:tcPr marL="12700" marR="12700" marT="12700" marB="0" anchor="ctr">
                    <a:solidFill>
                      <a:schemeClr val="accent4"/>
                    </a:solidFill>
                  </a:tcPr>
                </a:tc>
                <a:tc>
                  <a:txBody>
                    <a:bodyPr/>
                    <a:lstStyle/>
                    <a:p>
                      <a:pPr algn="ctr" fontAlgn="b"/>
                      <a:r>
                        <a:rPr lang="nb-NO" sz="1200" u="none" strike="noStrike" dirty="0" smtClean="0">
                          <a:solidFill>
                            <a:srgbClr val="000000"/>
                          </a:solidFill>
                          <a:effectLst/>
                        </a:rPr>
                        <a:t>0.438</a:t>
                      </a:r>
                      <a:endParaRPr lang="nb-NO" sz="1200" b="0" i="0" u="none" strike="noStrike" dirty="0">
                        <a:solidFill>
                          <a:srgbClr val="000000"/>
                        </a:solidFill>
                        <a:effectLst/>
                        <a:latin typeface="Calibri"/>
                      </a:endParaRPr>
                    </a:p>
                  </a:txBody>
                  <a:tcPr marL="12700" marR="12700" marT="12700" marB="0" anchor="ctr">
                    <a:solidFill>
                      <a:schemeClr val="accent4"/>
                    </a:solidFill>
                  </a:tcPr>
                </a:tc>
                <a:tc>
                  <a:txBody>
                    <a:bodyPr/>
                    <a:lstStyle/>
                    <a:p>
                      <a:pPr algn="ctr" fontAlgn="b"/>
                      <a:r>
                        <a:rPr lang="nb-NO" sz="1200" u="none" strike="noStrike" dirty="0">
                          <a:solidFill>
                            <a:srgbClr val="000000"/>
                          </a:solidFill>
                          <a:effectLst/>
                        </a:rPr>
                        <a:t>1.55</a:t>
                      </a:r>
                      <a:endParaRPr lang="nb-NO" sz="1200" b="0" i="0" u="none" strike="noStrike" dirty="0">
                        <a:solidFill>
                          <a:srgbClr val="000000"/>
                        </a:solidFill>
                        <a:effectLst/>
                        <a:latin typeface="Calibri"/>
                      </a:endParaRPr>
                    </a:p>
                  </a:txBody>
                  <a:tcPr marL="12700" marR="12700" marT="12700" marB="0" anchor="ctr">
                    <a:solidFill>
                      <a:schemeClr val="accent4"/>
                    </a:solidFill>
                  </a:tcPr>
                </a:tc>
                <a:tc>
                  <a:txBody>
                    <a:bodyPr/>
                    <a:lstStyle/>
                    <a:p>
                      <a:pPr algn="ctr" fontAlgn="b"/>
                      <a:r>
                        <a:rPr lang="en-US" sz="1200" u="none" strike="noStrike" dirty="0">
                          <a:solidFill>
                            <a:srgbClr val="000000"/>
                          </a:solidFill>
                          <a:effectLst/>
                        </a:rPr>
                        <a:t>55</a:t>
                      </a:r>
                      <a:endParaRPr lang="en-US" sz="1200" b="0" i="0" u="none" strike="noStrike" dirty="0">
                        <a:solidFill>
                          <a:srgbClr val="000000"/>
                        </a:solidFill>
                        <a:effectLst/>
                        <a:latin typeface="Calibri"/>
                      </a:endParaRPr>
                    </a:p>
                  </a:txBody>
                  <a:tcPr marL="12700" marR="12700" marT="12700" marB="0" anchor="ctr">
                    <a:solidFill>
                      <a:schemeClr val="accent4"/>
                    </a:solidFill>
                  </a:tcPr>
                </a:tc>
                <a:tc>
                  <a:txBody>
                    <a:bodyPr/>
                    <a:lstStyle/>
                    <a:p>
                      <a:pPr algn="ctr" fontAlgn="b"/>
                      <a:r>
                        <a:rPr lang="nb-NO" sz="1200" u="none" strike="noStrike" dirty="0">
                          <a:solidFill>
                            <a:srgbClr val="000000"/>
                          </a:solidFill>
                          <a:effectLst/>
                        </a:rPr>
                        <a:t>0.00</a:t>
                      </a:r>
                      <a:endParaRPr lang="nb-NO" sz="1200" b="0" i="0" u="none" strike="noStrike" dirty="0">
                        <a:solidFill>
                          <a:srgbClr val="000000"/>
                        </a:solidFill>
                        <a:effectLst/>
                        <a:latin typeface="Calibri"/>
                      </a:endParaRPr>
                    </a:p>
                  </a:txBody>
                  <a:tcPr marL="12700" marR="12700" marT="12700" marB="0" anchor="ctr">
                    <a:solidFill>
                      <a:schemeClr val="accent4"/>
                    </a:solidFill>
                  </a:tcPr>
                </a:tc>
              </a:tr>
              <a:tr h="245132">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200" u="none" strike="noStrike" dirty="0">
                          <a:solidFill>
                            <a:srgbClr val="000000"/>
                          </a:solidFill>
                          <a:effectLst/>
                        </a:rPr>
                        <a:t>Tertiary </a:t>
                      </a:r>
                      <a:r>
                        <a:rPr lang="en-US" sz="1200" u="none" strike="noStrike" dirty="0" smtClean="0">
                          <a:solidFill>
                            <a:srgbClr val="000000"/>
                          </a:solidFill>
                          <a:effectLst/>
                        </a:rPr>
                        <a:t>education being the highest obtained (0=no, 1=yes)</a:t>
                      </a:r>
                      <a:endParaRPr lang="en-US" sz="1200" b="0" i="0" u="none" strike="noStrike" dirty="0" smtClean="0">
                        <a:solidFill>
                          <a:srgbClr val="000000"/>
                        </a:solidFill>
                        <a:effectLst/>
                        <a:latin typeface="+mn-lt"/>
                      </a:endParaRPr>
                    </a:p>
                  </a:txBody>
                  <a:tcPr marL="12700" marR="12700" marT="12700" marB="0" anchor="ctr">
                    <a:solidFill>
                      <a:schemeClr val="accent4"/>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nb-NO" sz="1200" u="none" strike="noStrike" dirty="0" smtClean="0">
                          <a:solidFill>
                            <a:srgbClr val="000000"/>
                          </a:solidFill>
                          <a:effectLst/>
                        </a:rPr>
                        <a:t>1.564</a:t>
                      </a:r>
                      <a:endParaRPr lang="nb-NO" sz="1200" b="0" i="0" u="none" strike="noStrike" dirty="0" smtClean="0">
                        <a:solidFill>
                          <a:srgbClr val="000000"/>
                        </a:solidFill>
                        <a:effectLst/>
                        <a:latin typeface="+mn-lt"/>
                      </a:endParaRPr>
                    </a:p>
                  </a:txBody>
                  <a:tcPr marL="12700" marR="12700" marT="12700" marB="0" anchor="ctr">
                    <a:solidFill>
                      <a:schemeClr val="accent4"/>
                    </a:solidFill>
                  </a:tcPr>
                </a:tc>
                <a:tc>
                  <a:txBody>
                    <a:bodyPr/>
                    <a:lstStyle/>
                    <a:p>
                      <a:pPr algn="ctr" fontAlgn="b"/>
                      <a:r>
                        <a:rPr lang="uk-UA" sz="1200" u="none" strike="noStrike" dirty="0">
                          <a:solidFill>
                            <a:srgbClr val="000000"/>
                          </a:solidFill>
                          <a:effectLst/>
                        </a:rPr>
                        <a:t>4.777</a:t>
                      </a:r>
                      <a:endParaRPr lang="uk-UA" sz="1200" b="0" i="0" u="none" strike="noStrike" dirty="0">
                        <a:solidFill>
                          <a:srgbClr val="000000"/>
                        </a:solidFill>
                        <a:effectLst/>
                        <a:latin typeface="Calibri"/>
                      </a:endParaRPr>
                    </a:p>
                  </a:txBody>
                  <a:tcPr marL="12700" marR="12700" marT="12700" marB="0" anchor="ctr">
                    <a:solidFill>
                      <a:schemeClr val="accent4"/>
                    </a:solidFill>
                  </a:tcPr>
                </a:tc>
                <a:tc>
                  <a:txBody>
                    <a:bodyPr/>
                    <a:lstStyle/>
                    <a:p>
                      <a:pPr algn="ctr" fontAlgn="b"/>
                      <a:r>
                        <a:rPr lang="nb-NO" sz="1200" u="none" strike="noStrike" dirty="0" smtClean="0">
                          <a:solidFill>
                            <a:srgbClr val="000000"/>
                          </a:solidFill>
                          <a:effectLst/>
                        </a:rPr>
                        <a:t>378</a:t>
                      </a:r>
                      <a:endParaRPr lang="nb-NO" sz="1200" b="1" i="0" u="none" strike="noStrike" dirty="0">
                        <a:solidFill>
                          <a:srgbClr val="000000"/>
                        </a:solidFill>
                        <a:effectLst/>
                        <a:latin typeface="Calibri"/>
                      </a:endParaRPr>
                    </a:p>
                  </a:txBody>
                  <a:tcPr marL="12700" marR="12700" marT="12700" marB="0" anchor="ctr">
                    <a:solidFill>
                      <a:schemeClr val="accent4"/>
                    </a:solidFill>
                  </a:tcPr>
                </a:tc>
                <a:tc>
                  <a:txBody>
                    <a:bodyPr/>
                    <a:lstStyle/>
                    <a:p>
                      <a:pPr algn="ctr" fontAlgn="b"/>
                      <a:r>
                        <a:rPr lang="nb-NO" sz="1200" u="none" strike="noStrike" dirty="0">
                          <a:solidFill>
                            <a:srgbClr val="000000"/>
                          </a:solidFill>
                          <a:effectLst/>
                        </a:rPr>
                        <a:t>0.00</a:t>
                      </a:r>
                      <a:endParaRPr lang="nb-NO" sz="1200" b="0" i="0" u="none" strike="noStrike" dirty="0">
                        <a:solidFill>
                          <a:srgbClr val="000000"/>
                        </a:solidFill>
                        <a:effectLst/>
                        <a:latin typeface="Calibri"/>
                      </a:endParaRPr>
                    </a:p>
                  </a:txBody>
                  <a:tcPr marL="12700" marR="12700" marT="12700" marB="0" anchor="ctr">
                    <a:solidFill>
                      <a:schemeClr val="accent4"/>
                    </a:solidFill>
                  </a:tcPr>
                </a:tc>
              </a:tr>
              <a:tr h="245132">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200" u="none" strike="noStrike" dirty="0">
                          <a:solidFill>
                            <a:srgbClr val="000000"/>
                          </a:solidFill>
                          <a:effectLst/>
                        </a:rPr>
                        <a:t>Having television at home </a:t>
                      </a:r>
                      <a:r>
                        <a:rPr lang="en-US" sz="1200" u="none" strike="noStrike" dirty="0" smtClean="0">
                          <a:solidFill>
                            <a:srgbClr val="000000"/>
                          </a:solidFill>
                          <a:effectLst/>
                        </a:rPr>
                        <a:t>(0=no, 1=yes)</a:t>
                      </a:r>
                      <a:endParaRPr lang="en-US" sz="1200" b="0" i="0" u="none" strike="noStrike" dirty="0" smtClean="0">
                        <a:solidFill>
                          <a:srgbClr val="000000"/>
                        </a:solidFill>
                        <a:effectLst/>
                        <a:latin typeface="+mn-lt"/>
                      </a:endParaRPr>
                    </a:p>
                  </a:txBody>
                  <a:tcPr marL="12700" marR="12700" marT="12700" marB="0" anchor="ctr">
                    <a:solidFill>
                      <a:schemeClr val="accent4"/>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nb-NO" sz="1200" u="none" strike="noStrike" dirty="0" smtClean="0">
                          <a:solidFill>
                            <a:srgbClr val="000000"/>
                          </a:solidFill>
                          <a:effectLst/>
                        </a:rPr>
                        <a:t>0.61</a:t>
                      </a:r>
                      <a:endParaRPr lang="nb-NO" sz="1200" b="0" i="0" u="none" strike="noStrike" dirty="0" smtClean="0">
                        <a:solidFill>
                          <a:srgbClr val="000000"/>
                        </a:solidFill>
                        <a:effectLst/>
                        <a:latin typeface="+mn-lt"/>
                      </a:endParaRPr>
                    </a:p>
                  </a:txBody>
                  <a:tcPr marL="12700" marR="12700" marT="12700" marB="0" anchor="ctr">
                    <a:solidFill>
                      <a:schemeClr val="accent4"/>
                    </a:solidFill>
                  </a:tcPr>
                </a:tc>
                <a:tc>
                  <a:txBody>
                    <a:bodyPr/>
                    <a:lstStyle/>
                    <a:p>
                      <a:pPr algn="ctr" fontAlgn="b"/>
                      <a:r>
                        <a:rPr lang="nb-NO" sz="1200" u="none" strike="noStrike" dirty="0">
                          <a:solidFill>
                            <a:srgbClr val="000000"/>
                          </a:solidFill>
                          <a:effectLst/>
                        </a:rPr>
                        <a:t>1.84</a:t>
                      </a:r>
                      <a:endParaRPr lang="nb-NO" sz="1200" b="0" i="0" u="none" strike="noStrike" dirty="0">
                        <a:solidFill>
                          <a:srgbClr val="000000"/>
                        </a:solidFill>
                        <a:effectLst/>
                        <a:latin typeface="Calibri"/>
                      </a:endParaRPr>
                    </a:p>
                  </a:txBody>
                  <a:tcPr marL="12700" marR="12700" marT="12700" marB="0" anchor="ctr">
                    <a:solidFill>
                      <a:schemeClr val="accent4"/>
                    </a:solidFill>
                  </a:tcPr>
                </a:tc>
                <a:tc>
                  <a:txBody>
                    <a:bodyPr/>
                    <a:lstStyle/>
                    <a:p>
                      <a:pPr algn="ctr" fontAlgn="b"/>
                      <a:r>
                        <a:rPr lang="en-US" sz="1200" u="none" strike="noStrike" dirty="0">
                          <a:solidFill>
                            <a:srgbClr val="000000"/>
                          </a:solidFill>
                          <a:effectLst/>
                        </a:rPr>
                        <a:t>84</a:t>
                      </a:r>
                      <a:endParaRPr lang="en-US" sz="1200" b="0" i="0" u="none" strike="noStrike" dirty="0">
                        <a:solidFill>
                          <a:srgbClr val="000000"/>
                        </a:solidFill>
                        <a:effectLst/>
                        <a:latin typeface="Calibri"/>
                      </a:endParaRPr>
                    </a:p>
                  </a:txBody>
                  <a:tcPr marL="12700" marR="12700" marT="12700" marB="0" anchor="ctr">
                    <a:solidFill>
                      <a:schemeClr val="accent4"/>
                    </a:solidFill>
                  </a:tcPr>
                </a:tc>
                <a:tc>
                  <a:txBody>
                    <a:bodyPr/>
                    <a:lstStyle/>
                    <a:p>
                      <a:pPr algn="ctr" fontAlgn="b"/>
                      <a:r>
                        <a:rPr lang="nb-NO" sz="1200" u="none" strike="noStrike" dirty="0">
                          <a:solidFill>
                            <a:srgbClr val="000000"/>
                          </a:solidFill>
                          <a:effectLst/>
                        </a:rPr>
                        <a:t>0.00</a:t>
                      </a:r>
                      <a:endParaRPr lang="nb-NO" sz="1200" b="0" i="0" u="none" strike="noStrike" dirty="0">
                        <a:solidFill>
                          <a:srgbClr val="000000"/>
                        </a:solidFill>
                        <a:effectLst/>
                        <a:latin typeface="Calibri"/>
                      </a:endParaRPr>
                    </a:p>
                  </a:txBody>
                  <a:tcPr marL="12700" marR="12700" marT="12700" marB="0" anchor="ctr">
                    <a:solidFill>
                      <a:schemeClr val="accent4"/>
                    </a:solidFill>
                  </a:tcPr>
                </a:tc>
              </a:tr>
              <a:tr h="245132">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200" u="none" strike="noStrike" dirty="0">
                          <a:solidFill>
                            <a:srgbClr val="000000"/>
                          </a:solidFill>
                          <a:effectLst/>
                        </a:rPr>
                        <a:t>Having electricity at home </a:t>
                      </a:r>
                      <a:r>
                        <a:rPr lang="en-US" sz="1200" u="none" strike="noStrike" dirty="0" smtClean="0">
                          <a:solidFill>
                            <a:srgbClr val="000000"/>
                          </a:solidFill>
                          <a:effectLst/>
                        </a:rPr>
                        <a:t>(0=no, 1=yes)</a:t>
                      </a:r>
                      <a:endParaRPr lang="en-US" sz="1200" b="0" i="0" u="none" strike="noStrike" dirty="0" smtClean="0">
                        <a:solidFill>
                          <a:srgbClr val="000000"/>
                        </a:solidFill>
                        <a:effectLst/>
                        <a:latin typeface="+mn-lt"/>
                      </a:endParaRPr>
                    </a:p>
                  </a:txBody>
                  <a:tcPr marL="12700" marR="12700" marT="12700" marB="0" anchor="ctr">
                    <a:solidFill>
                      <a:schemeClr val="accent4"/>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nb-NO" sz="1200" u="none" strike="noStrike" dirty="0" smtClean="0">
                          <a:solidFill>
                            <a:srgbClr val="000000"/>
                          </a:solidFill>
                          <a:effectLst/>
                        </a:rPr>
                        <a:t>0.342</a:t>
                      </a:r>
                      <a:endParaRPr lang="nb-NO" sz="1200" b="0" i="0" u="none" strike="noStrike" dirty="0" smtClean="0">
                        <a:solidFill>
                          <a:srgbClr val="000000"/>
                        </a:solidFill>
                        <a:effectLst/>
                        <a:latin typeface="+mn-lt"/>
                      </a:endParaRPr>
                    </a:p>
                  </a:txBody>
                  <a:tcPr marL="12700" marR="12700" marT="12700" marB="0" anchor="ctr">
                    <a:solidFill>
                      <a:schemeClr val="accent4"/>
                    </a:solidFill>
                  </a:tcPr>
                </a:tc>
                <a:tc>
                  <a:txBody>
                    <a:bodyPr/>
                    <a:lstStyle/>
                    <a:p>
                      <a:pPr algn="ctr" fontAlgn="b"/>
                      <a:r>
                        <a:rPr lang="hr-HR" sz="1200" u="none" strike="noStrike" dirty="0">
                          <a:solidFill>
                            <a:srgbClr val="000000"/>
                          </a:solidFill>
                          <a:effectLst/>
                        </a:rPr>
                        <a:t>1.407</a:t>
                      </a:r>
                      <a:endParaRPr lang="hr-HR" sz="1200" b="0" i="0" u="none" strike="noStrike" dirty="0">
                        <a:solidFill>
                          <a:srgbClr val="000000"/>
                        </a:solidFill>
                        <a:effectLst/>
                        <a:latin typeface="Calibri"/>
                      </a:endParaRPr>
                    </a:p>
                  </a:txBody>
                  <a:tcPr marL="12700" marR="12700" marT="12700" marB="0" anchor="ctr">
                    <a:solidFill>
                      <a:schemeClr val="accent4"/>
                    </a:solidFill>
                  </a:tcPr>
                </a:tc>
                <a:tc>
                  <a:txBody>
                    <a:bodyPr/>
                    <a:lstStyle/>
                    <a:p>
                      <a:pPr algn="ctr" fontAlgn="b"/>
                      <a:r>
                        <a:rPr lang="nb-NO" sz="1200" u="none" strike="noStrike" dirty="0" smtClean="0">
                          <a:solidFill>
                            <a:srgbClr val="000000"/>
                          </a:solidFill>
                          <a:effectLst/>
                        </a:rPr>
                        <a:t>41</a:t>
                      </a:r>
                      <a:endParaRPr lang="nb-NO" sz="1200" b="0" i="0" u="none" strike="noStrike" dirty="0">
                        <a:solidFill>
                          <a:srgbClr val="000000"/>
                        </a:solidFill>
                        <a:effectLst/>
                        <a:latin typeface="Calibri"/>
                      </a:endParaRPr>
                    </a:p>
                  </a:txBody>
                  <a:tcPr marL="12700" marR="12700" marT="12700" marB="0" anchor="ctr">
                    <a:solidFill>
                      <a:schemeClr val="accent4"/>
                    </a:solidFill>
                  </a:tcPr>
                </a:tc>
                <a:tc>
                  <a:txBody>
                    <a:bodyPr/>
                    <a:lstStyle/>
                    <a:p>
                      <a:pPr algn="ctr" fontAlgn="b"/>
                      <a:r>
                        <a:rPr lang="nb-NO" sz="1200" u="none" strike="noStrike" dirty="0">
                          <a:solidFill>
                            <a:srgbClr val="000000"/>
                          </a:solidFill>
                          <a:effectLst/>
                        </a:rPr>
                        <a:t>0.00</a:t>
                      </a:r>
                      <a:endParaRPr lang="nb-NO" sz="1200" b="0" i="0" u="none" strike="noStrike" dirty="0">
                        <a:solidFill>
                          <a:srgbClr val="000000"/>
                        </a:solidFill>
                        <a:effectLst/>
                        <a:latin typeface="Calibri"/>
                      </a:endParaRPr>
                    </a:p>
                  </a:txBody>
                  <a:tcPr marL="12700" marR="12700" marT="12700" marB="0" anchor="ctr">
                    <a:solidFill>
                      <a:schemeClr val="accent4"/>
                    </a:solidFill>
                  </a:tcPr>
                </a:tc>
              </a:tr>
              <a:tr h="245132">
                <a:tc>
                  <a:txBody>
                    <a:bodyPr/>
                    <a:lstStyle/>
                    <a:p>
                      <a:pPr algn="l" fontAlgn="b"/>
                      <a:r>
                        <a:rPr lang="en-US" sz="1200" u="none" strike="noStrike" dirty="0">
                          <a:solidFill>
                            <a:srgbClr val="000000"/>
                          </a:solidFill>
                          <a:effectLst/>
                        </a:rPr>
                        <a:t>Employment status </a:t>
                      </a:r>
                      <a:r>
                        <a:rPr lang="en-US" sz="1200" u="none" strike="noStrike" dirty="0" smtClean="0">
                          <a:solidFill>
                            <a:srgbClr val="000000"/>
                          </a:solidFill>
                          <a:effectLst/>
                        </a:rPr>
                        <a:t>(0=not employed; 1=employed)</a:t>
                      </a:r>
                      <a:endParaRPr lang="en-US" sz="1200" b="0" i="0" u="none" strike="noStrike" dirty="0">
                        <a:solidFill>
                          <a:srgbClr val="000000"/>
                        </a:solidFill>
                        <a:effectLst/>
                        <a:latin typeface="Calibri"/>
                      </a:endParaRPr>
                    </a:p>
                  </a:txBody>
                  <a:tcPr marL="12700" marR="12700" marT="12700" marB="0" anchor="ctr">
                    <a:solidFill>
                      <a:schemeClr val="accent4"/>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nb-NO" sz="1200" u="none" strike="noStrike" dirty="0" smtClean="0">
                          <a:solidFill>
                            <a:srgbClr val="000000"/>
                          </a:solidFill>
                          <a:effectLst/>
                        </a:rPr>
                        <a:t>0.608</a:t>
                      </a:r>
                      <a:endParaRPr lang="nb-NO" sz="1200" b="0" i="0" u="none" strike="noStrike" dirty="0" smtClean="0">
                        <a:solidFill>
                          <a:srgbClr val="000000"/>
                        </a:solidFill>
                        <a:effectLst/>
                        <a:latin typeface="+mn-lt"/>
                      </a:endParaRPr>
                    </a:p>
                  </a:txBody>
                  <a:tcPr marL="12700" marR="12700" marT="12700" marB="0" anchor="ctr">
                    <a:solidFill>
                      <a:schemeClr val="accent4"/>
                    </a:solidFill>
                  </a:tcPr>
                </a:tc>
                <a:tc>
                  <a:txBody>
                    <a:bodyPr/>
                    <a:lstStyle/>
                    <a:p>
                      <a:pPr algn="ctr" fontAlgn="b"/>
                      <a:r>
                        <a:rPr lang="cs-CZ" sz="1200" u="none" strike="noStrike" dirty="0">
                          <a:solidFill>
                            <a:srgbClr val="000000"/>
                          </a:solidFill>
                          <a:effectLst/>
                        </a:rPr>
                        <a:t>1.836</a:t>
                      </a:r>
                      <a:endParaRPr lang="cs-CZ" sz="1200" b="0" i="0" u="none" strike="noStrike" dirty="0">
                        <a:solidFill>
                          <a:srgbClr val="000000"/>
                        </a:solidFill>
                        <a:effectLst/>
                        <a:latin typeface="Calibri"/>
                      </a:endParaRPr>
                    </a:p>
                  </a:txBody>
                  <a:tcPr marL="12700" marR="12700" marT="12700" marB="0" anchor="ctr">
                    <a:solidFill>
                      <a:schemeClr val="accent4"/>
                    </a:solidFill>
                  </a:tcPr>
                </a:tc>
                <a:tc>
                  <a:txBody>
                    <a:bodyPr/>
                    <a:lstStyle/>
                    <a:p>
                      <a:pPr algn="ctr" fontAlgn="b"/>
                      <a:r>
                        <a:rPr lang="hr-HR" sz="1200" u="none" strike="noStrike" dirty="0" smtClean="0">
                          <a:solidFill>
                            <a:srgbClr val="000000"/>
                          </a:solidFill>
                          <a:effectLst/>
                        </a:rPr>
                        <a:t>84</a:t>
                      </a:r>
                      <a:endParaRPr lang="hr-HR" sz="1200" b="0" i="0" u="none" strike="noStrike" dirty="0">
                        <a:solidFill>
                          <a:srgbClr val="000000"/>
                        </a:solidFill>
                        <a:effectLst/>
                        <a:latin typeface="Calibri"/>
                      </a:endParaRPr>
                    </a:p>
                  </a:txBody>
                  <a:tcPr marL="12700" marR="12700" marT="12700" marB="0" anchor="ctr">
                    <a:solidFill>
                      <a:schemeClr val="accent4"/>
                    </a:solidFill>
                  </a:tcPr>
                </a:tc>
                <a:tc>
                  <a:txBody>
                    <a:bodyPr/>
                    <a:lstStyle/>
                    <a:p>
                      <a:pPr algn="ctr" fontAlgn="b"/>
                      <a:r>
                        <a:rPr lang="nb-NO" sz="1200" u="none" strike="noStrike" dirty="0">
                          <a:solidFill>
                            <a:srgbClr val="000000"/>
                          </a:solidFill>
                          <a:effectLst/>
                        </a:rPr>
                        <a:t>0.00</a:t>
                      </a:r>
                      <a:endParaRPr lang="nb-NO" sz="1200" b="0" i="0" u="none" strike="noStrike" dirty="0">
                        <a:solidFill>
                          <a:srgbClr val="000000"/>
                        </a:solidFill>
                        <a:effectLst/>
                        <a:latin typeface="Calibri"/>
                      </a:endParaRPr>
                    </a:p>
                  </a:txBody>
                  <a:tcPr marL="12700" marR="12700" marT="12700" marB="0" anchor="ctr">
                    <a:solidFill>
                      <a:schemeClr val="accent4"/>
                    </a:solidFill>
                  </a:tcPr>
                </a:tc>
              </a:tr>
              <a:tr h="245132">
                <a:tc>
                  <a:txBody>
                    <a:bodyPr/>
                    <a:lstStyle/>
                    <a:p>
                      <a:pPr algn="l" fontAlgn="b"/>
                      <a:r>
                        <a:rPr lang="en-US" sz="1200" u="none" strike="noStrike" dirty="0">
                          <a:solidFill>
                            <a:schemeClr val="tx1"/>
                          </a:solidFill>
                          <a:effectLst/>
                        </a:rPr>
                        <a:t>Perceived economic impact of mobile </a:t>
                      </a:r>
                      <a:r>
                        <a:rPr lang="en-US" sz="1200" u="none" strike="noStrike" dirty="0" smtClean="0">
                          <a:solidFill>
                            <a:schemeClr val="tx1"/>
                          </a:solidFill>
                          <a:effectLst/>
                        </a:rPr>
                        <a:t>(scalar</a:t>
                      </a:r>
                      <a:r>
                        <a:rPr lang="en-US" sz="1200" u="none" strike="noStrike" baseline="0" dirty="0" smtClean="0">
                          <a:solidFill>
                            <a:schemeClr val="tx1"/>
                          </a:solidFill>
                          <a:effectLst/>
                        </a:rPr>
                        <a:t> variable:</a:t>
                      </a:r>
                      <a:r>
                        <a:rPr lang="en-US" sz="1200" u="none" strike="noStrike" dirty="0" smtClean="0">
                          <a:solidFill>
                            <a:schemeClr val="tx1"/>
                          </a:solidFill>
                          <a:effectLst/>
                        </a:rPr>
                        <a:t> 1-5)</a:t>
                      </a:r>
                      <a:endParaRPr lang="en-US" sz="1200" b="0" i="0" u="none" strike="noStrike" dirty="0">
                        <a:solidFill>
                          <a:schemeClr val="tx1"/>
                        </a:solidFill>
                        <a:effectLst/>
                        <a:latin typeface="Calibri"/>
                      </a:endParaRPr>
                    </a:p>
                  </a:txBody>
                  <a:tcPr marL="12700" marR="12700" marT="12700" marB="0" anchor="ctr">
                    <a:solidFill>
                      <a:srgbClr val="D9D9D9"/>
                    </a:solidFill>
                  </a:tcPr>
                </a:tc>
                <a:tc>
                  <a:txBody>
                    <a:bodyPr/>
                    <a:lstStyle/>
                    <a:p>
                      <a:pPr algn="ctr" fontAlgn="b"/>
                      <a:r>
                        <a:rPr lang="is-IS" sz="1200" u="none" strike="noStrike" dirty="0">
                          <a:solidFill>
                            <a:schemeClr val="tx1"/>
                          </a:solidFill>
                          <a:effectLst/>
                        </a:rPr>
                        <a:t>0.067</a:t>
                      </a:r>
                      <a:endParaRPr lang="is-IS" sz="1200" b="0" i="0" u="none" strike="noStrike" dirty="0">
                        <a:solidFill>
                          <a:schemeClr val="tx1"/>
                        </a:solidFill>
                        <a:effectLst/>
                        <a:latin typeface="Calibri"/>
                      </a:endParaRPr>
                    </a:p>
                  </a:txBody>
                  <a:tcPr marL="12700" marR="12700" marT="12700" marB="0" anchor="ctr">
                    <a:solidFill>
                      <a:srgbClr val="D9D9D9"/>
                    </a:solidFill>
                  </a:tcPr>
                </a:tc>
                <a:tc>
                  <a:txBody>
                    <a:bodyPr/>
                    <a:lstStyle/>
                    <a:p>
                      <a:pPr algn="ctr" fontAlgn="b"/>
                      <a:r>
                        <a:rPr lang="hr-HR" sz="1200" u="none" strike="noStrike" dirty="0">
                          <a:solidFill>
                            <a:schemeClr val="tx1"/>
                          </a:solidFill>
                          <a:effectLst/>
                        </a:rPr>
                        <a:t>1.07</a:t>
                      </a:r>
                      <a:endParaRPr lang="hr-HR" sz="1200" b="0" i="0" u="none" strike="noStrike" dirty="0">
                        <a:solidFill>
                          <a:schemeClr val="tx1"/>
                        </a:solidFill>
                        <a:effectLst/>
                        <a:latin typeface="Calibri"/>
                      </a:endParaRPr>
                    </a:p>
                  </a:txBody>
                  <a:tcPr marL="12700" marR="12700" marT="12700" marB="0" anchor="ctr">
                    <a:solidFill>
                      <a:srgbClr val="D9D9D9"/>
                    </a:solidFill>
                  </a:tcPr>
                </a:tc>
                <a:tc>
                  <a:txBody>
                    <a:bodyPr/>
                    <a:lstStyle/>
                    <a:p>
                      <a:pPr algn="ctr" fontAlgn="b"/>
                      <a:r>
                        <a:rPr lang="en-US" sz="1200" u="none" strike="noStrike" dirty="0">
                          <a:solidFill>
                            <a:schemeClr val="tx1"/>
                          </a:solidFill>
                          <a:effectLst/>
                        </a:rPr>
                        <a:t>7</a:t>
                      </a:r>
                      <a:endParaRPr lang="en-US" sz="1200" b="0" i="0" u="none" strike="noStrike" dirty="0">
                        <a:solidFill>
                          <a:schemeClr val="tx1"/>
                        </a:solidFill>
                        <a:effectLst/>
                        <a:latin typeface="Calibri"/>
                      </a:endParaRPr>
                    </a:p>
                  </a:txBody>
                  <a:tcPr marL="12700" marR="12700" marT="12700" marB="0" anchor="ctr">
                    <a:solidFill>
                      <a:srgbClr val="D9D9D9"/>
                    </a:solidFill>
                  </a:tcPr>
                </a:tc>
                <a:tc>
                  <a:txBody>
                    <a:bodyPr/>
                    <a:lstStyle/>
                    <a:p>
                      <a:pPr algn="ctr" fontAlgn="b"/>
                      <a:r>
                        <a:rPr lang="nb-NO" sz="1200" u="none" strike="noStrike" dirty="0">
                          <a:solidFill>
                            <a:schemeClr val="tx1"/>
                          </a:solidFill>
                          <a:effectLst/>
                        </a:rPr>
                        <a:t>0.25</a:t>
                      </a:r>
                      <a:endParaRPr lang="nb-NO" sz="1200" b="0" i="0" u="none" strike="noStrike" dirty="0">
                        <a:solidFill>
                          <a:schemeClr val="tx1"/>
                        </a:solidFill>
                        <a:effectLst/>
                        <a:latin typeface="Calibri"/>
                      </a:endParaRPr>
                    </a:p>
                  </a:txBody>
                  <a:tcPr marL="12700" marR="12700" marT="12700" marB="0" anchor="ctr">
                    <a:solidFill>
                      <a:srgbClr val="D9D9D9"/>
                    </a:solidFill>
                  </a:tcPr>
                </a:tc>
              </a:tr>
              <a:tr h="245132">
                <a:tc>
                  <a:txBody>
                    <a:bodyPr/>
                    <a:lstStyle/>
                    <a:p>
                      <a:pPr algn="l" fontAlgn="b"/>
                      <a:r>
                        <a:rPr lang="en-US" sz="1200" u="none" strike="noStrike" dirty="0">
                          <a:solidFill>
                            <a:srgbClr val="000000"/>
                          </a:solidFill>
                          <a:effectLst/>
                        </a:rPr>
                        <a:t>Perceived knowledge  impact of mobile </a:t>
                      </a:r>
                      <a:r>
                        <a:rPr lang="en-US" sz="1200" u="none" strike="noStrike" dirty="0" smtClean="0">
                          <a:solidFill>
                            <a:srgbClr val="000000"/>
                          </a:solidFill>
                          <a:effectLst/>
                        </a:rPr>
                        <a:t>(scalar</a:t>
                      </a:r>
                      <a:r>
                        <a:rPr lang="en-US" sz="1200" u="none" strike="noStrike" baseline="0" dirty="0" smtClean="0">
                          <a:solidFill>
                            <a:srgbClr val="000000"/>
                          </a:solidFill>
                          <a:effectLst/>
                        </a:rPr>
                        <a:t> variable:</a:t>
                      </a:r>
                      <a:r>
                        <a:rPr lang="en-US" sz="1200" u="none" strike="noStrike" dirty="0" smtClean="0">
                          <a:solidFill>
                            <a:srgbClr val="000000"/>
                          </a:solidFill>
                          <a:effectLst/>
                        </a:rPr>
                        <a:t> 1-5)</a:t>
                      </a:r>
                      <a:endParaRPr lang="en-US" sz="1200" b="0" i="0" u="none" strike="noStrike" dirty="0">
                        <a:solidFill>
                          <a:srgbClr val="000000"/>
                        </a:solidFill>
                        <a:effectLst/>
                        <a:latin typeface="Calibri"/>
                      </a:endParaRPr>
                    </a:p>
                  </a:txBody>
                  <a:tcPr marL="12700" marR="12700" marT="12700" marB="0" anchor="ctr">
                    <a:solidFill>
                      <a:schemeClr val="accent4">
                        <a:lumMod val="60000"/>
                        <a:lumOff val="40000"/>
                      </a:schemeClr>
                    </a:solidFill>
                  </a:tcPr>
                </a:tc>
                <a:tc>
                  <a:txBody>
                    <a:bodyPr/>
                    <a:lstStyle/>
                    <a:p>
                      <a:pPr algn="ctr" fontAlgn="b"/>
                      <a:r>
                        <a:rPr lang="tr-TR" sz="1200" u="none" strike="noStrike" dirty="0" smtClean="0">
                          <a:solidFill>
                            <a:srgbClr val="000000"/>
                          </a:solidFill>
                          <a:effectLst/>
                        </a:rPr>
                        <a:t>0.122</a:t>
                      </a:r>
                      <a:endParaRPr lang="tr-TR" sz="1200" b="0" i="0" u="none" strike="noStrike" dirty="0">
                        <a:solidFill>
                          <a:srgbClr val="000000"/>
                        </a:solidFill>
                        <a:effectLst/>
                        <a:latin typeface="Calibri"/>
                      </a:endParaRPr>
                    </a:p>
                  </a:txBody>
                  <a:tcPr marL="12700" marR="12700" marT="12700" marB="0" anchor="ctr">
                    <a:solidFill>
                      <a:schemeClr val="accent4">
                        <a:lumMod val="60000"/>
                        <a:lumOff val="40000"/>
                      </a:schemeClr>
                    </a:solidFill>
                  </a:tcPr>
                </a:tc>
                <a:tc>
                  <a:txBody>
                    <a:bodyPr/>
                    <a:lstStyle/>
                    <a:p>
                      <a:pPr algn="ctr" fontAlgn="b"/>
                      <a:r>
                        <a:rPr lang="hr-HR" sz="1200" u="none" strike="noStrike" dirty="0">
                          <a:solidFill>
                            <a:srgbClr val="000000"/>
                          </a:solidFill>
                          <a:effectLst/>
                        </a:rPr>
                        <a:t>1.13</a:t>
                      </a:r>
                      <a:endParaRPr lang="hr-HR" sz="1200" b="0" i="0" u="none" strike="noStrike" dirty="0">
                        <a:solidFill>
                          <a:srgbClr val="000000"/>
                        </a:solidFill>
                        <a:effectLst/>
                        <a:latin typeface="Calibri"/>
                      </a:endParaRPr>
                    </a:p>
                  </a:txBody>
                  <a:tcPr marL="12700" marR="12700" marT="12700" marB="0" anchor="ctr">
                    <a:solidFill>
                      <a:schemeClr val="accent4">
                        <a:lumMod val="60000"/>
                        <a:lumOff val="40000"/>
                      </a:schemeClr>
                    </a:solidFill>
                  </a:tcPr>
                </a:tc>
                <a:tc>
                  <a:txBody>
                    <a:bodyPr/>
                    <a:lstStyle/>
                    <a:p>
                      <a:pPr algn="ctr" fontAlgn="b"/>
                      <a:r>
                        <a:rPr lang="is-IS" sz="1200" u="none" strike="noStrike" dirty="0">
                          <a:solidFill>
                            <a:srgbClr val="000000"/>
                          </a:solidFill>
                          <a:effectLst/>
                        </a:rPr>
                        <a:t>13</a:t>
                      </a:r>
                      <a:endParaRPr lang="is-IS" sz="1200" b="0" i="0" u="none" strike="noStrike" dirty="0">
                        <a:solidFill>
                          <a:srgbClr val="000000"/>
                        </a:solidFill>
                        <a:effectLst/>
                        <a:latin typeface="Calibri"/>
                      </a:endParaRPr>
                    </a:p>
                  </a:txBody>
                  <a:tcPr marL="12700" marR="12700" marT="12700" marB="0" anchor="ctr">
                    <a:solidFill>
                      <a:schemeClr val="accent4">
                        <a:lumMod val="60000"/>
                        <a:lumOff val="40000"/>
                      </a:schemeClr>
                    </a:solidFill>
                  </a:tcPr>
                </a:tc>
                <a:tc>
                  <a:txBody>
                    <a:bodyPr/>
                    <a:lstStyle/>
                    <a:p>
                      <a:pPr algn="ctr" fontAlgn="b"/>
                      <a:r>
                        <a:rPr lang="is-IS" sz="1200" u="none" strike="noStrike" dirty="0">
                          <a:solidFill>
                            <a:srgbClr val="000000"/>
                          </a:solidFill>
                          <a:effectLst/>
                        </a:rPr>
                        <a:t>0.04</a:t>
                      </a:r>
                      <a:endParaRPr lang="is-IS" sz="1200" b="0" i="0" u="none" strike="noStrike" dirty="0">
                        <a:solidFill>
                          <a:srgbClr val="000000"/>
                        </a:solidFill>
                        <a:effectLst/>
                        <a:latin typeface="Calibri"/>
                      </a:endParaRPr>
                    </a:p>
                  </a:txBody>
                  <a:tcPr marL="12700" marR="12700" marT="12700" marB="0" anchor="ctr">
                    <a:solidFill>
                      <a:schemeClr val="accent4">
                        <a:lumMod val="60000"/>
                        <a:lumOff val="40000"/>
                      </a:schemeClr>
                    </a:solidFill>
                  </a:tcPr>
                </a:tc>
              </a:tr>
              <a:tr h="245132">
                <a:tc>
                  <a:txBody>
                    <a:bodyPr/>
                    <a:lstStyle/>
                    <a:p>
                      <a:pPr algn="l" fontAlgn="b"/>
                      <a:r>
                        <a:rPr lang="en-US" sz="1200" u="none" strike="noStrike" dirty="0">
                          <a:solidFill>
                            <a:srgbClr val="000000"/>
                          </a:solidFill>
                          <a:effectLst/>
                        </a:rPr>
                        <a:t>Perceived emotional  </a:t>
                      </a:r>
                      <a:r>
                        <a:rPr lang="en-US" sz="1200" u="none" strike="noStrike" dirty="0" smtClean="0">
                          <a:solidFill>
                            <a:srgbClr val="000000"/>
                          </a:solidFill>
                          <a:effectLst/>
                        </a:rPr>
                        <a:t>impact </a:t>
                      </a:r>
                      <a:r>
                        <a:rPr lang="en-US" sz="1200" u="none" strike="noStrike" dirty="0">
                          <a:solidFill>
                            <a:srgbClr val="000000"/>
                          </a:solidFill>
                          <a:effectLst/>
                        </a:rPr>
                        <a:t>of mobile </a:t>
                      </a:r>
                      <a:r>
                        <a:rPr lang="en-US" sz="1200" u="none" strike="noStrike" dirty="0" smtClean="0">
                          <a:solidFill>
                            <a:srgbClr val="000000"/>
                          </a:solidFill>
                          <a:effectLst/>
                        </a:rPr>
                        <a:t>(scalar</a:t>
                      </a:r>
                      <a:r>
                        <a:rPr lang="en-US" sz="1200" u="none" strike="noStrike" baseline="0" dirty="0" smtClean="0">
                          <a:solidFill>
                            <a:srgbClr val="000000"/>
                          </a:solidFill>
                          <a:effectLst/>
                        </a:rPr>
                        <a:t> variable:</a:t>
                      </a:r>
                      <a:r>
                        <a:rPr lang="en-US" sz="1200" u="none" strike="noStrike" dirty="0" smtClean="0">
                          <a:solidFill>
                            <a:srgbClr val="000000"/>
                          </a:solidFill>
                          <a:effectLst/>
                        </a:rPr>
                        <a:t> 1-5)</a:t>
                      </a:r>
                      <a:endParaRPr lang="en-US" sz="1200" b="0" i="0" u="none" strike="noStrike" dirty="0">
                        <a:solidFill>
                          <a:srgbClr val="000000"/>
                        </a:solidFill>
                        <a:effectLst/>
                        <a:latin typeface="Calibri"/>
                      </a:endParaRPr>
                    </a:p>
                  </a:txBody>
                  <a:tcPr marL="12700" marR="12700" marT="12700" marB="0" anchor="ctr">
                    <a:solidFill>
                      <a:schemeClr val="accent4"/>
                    </a:solidFill>
                  </a:tcPr>
                </a:tc>
                <a:tc>
                  <a:txBody>
                    <a:bodyPr/>
                    <a:lstStyle/>
                    <a:p>
                      <a:pPr algn="ctr" fontAlgn="b"/>
                      <a:r>
                        <a:rPr lang="hr-HR" sz="1200" u="none" strike="noStrike" dirty="0" smtClean="0">
                          <a:solidFill>
                            <a:srgbClr val="000000"/>
                          </a:solidFill>
                          <a:effectLst/>
                        </a:rPr>
                        <a:t>0.235</a:t>
                      </a:r>
                      <a:endParaRPr lang="hr-HR" sz="1200" b="0" i="0" u="none" strike="noStrike" dirty="0">
                        <a:solidFill>
                          <a:srgbClr val="000000"/>
                        </a:solidFill>
                        <a:effectLst/>
                        <a:latin typeface="Calibri"/>
                      </a:endParaRPr>
                    </a:p>
                  </a:txBody>
                  <a:tcPr marL="12700" marR="12700" marT="12700" marB="0" anchor="ctr">
                    <a:solidFill>
                      <a:schemeClr val="accent4"/>
                    </a:solidFill>
                  </a:tcPr>
                </a:tc>
                <a:tc>
                  <a:txBody>
                    <a:bodyPr/>
                    <a:lstStyle/>
                    <a:p>
                      <a:pPr algn="ctr" fontAlgn="b"/>
                      <a:r>
                        <a:rPr lang="hr-HR" sz="1200" u="none" strike="noStrike" dirty="0">
                          <a:solidFill>
                            <a:srgbClr val="000000"/>
                          </a:solidFill>
                          <a:effectLst/>
                        </a:rPr>
                        <a:t>1.265</a:t>
                      </a:r>
                      <a:endParaRPr lang="hr-HR" sz="1200" b="0" i="0" u="none" strike="noStrike" dirty="0">
                        <a:solidFill>
                          <a:srgbClr val="000000"/>
                        </a:solidFill>
                        <a:effectLst/>
                        <a:latin typeface="Calibri"/>
                      </a:endParaRPr>
                    </a:p>
                  </a:txBody>
                  <a:tcPr marL="12700" marR="12700" marT="12700" marB="0" anchor="ctr">
                    <a:solidFill>
                      <a:schemeClr val="accent4"/>
                    </a:solidFill>
                  </a:tcPr>
                </a:tc>
                <a:tc>
                  <a:txBody>
                    <a:bodyPr/>
                    <a:lstStyle/>
                    <a:p>
                      <a:pPr algn="ctr" fontAlgn="b"/>
                      <a:r>
                        <a:rPr lang="hr-HR" sz="1200" u="none" strike="noStrike" dirty="0" smtClean="0">
                          <a:solidFill>
                            <a:srgbClr val="000000"/>
                          </a:solidFill>
                          <a:effectLst/>
                        </a:rPr>
                        <a:t>27</a:t>
                      </a:r>
                      <a:endParaRPr lang="hr-HR" sz="1200" b="0" i="0" u="none" strike="noStrike" dirty="0">
                        <a:solidFill>
                          <a:srgbClr val="000000"/>
                        </a:solidFill>
                        <a:effectLst/>
                        <a:latin typeface="Calibri"/>
                      </a:endParaRPr>
                    </a:p>
                  </a:txBody>
                  <a:tcPr marL="12700" marR="12700" marT="12700" marB="0" anchor="ctr">
                    <a:solidFill>
                      <a:schemeClr val="accent4"/>
                    </a:solidFill>
                  </a:tcPr>
                </a:tc>
                <a:tc>
                  <a:txBody>
                    <a:bodyPr/>
                    <a:lstStyle/>
                    <a:p>
                      <a:pPr algn="ctr" fontAlgn="b"/>
                      <a:r>
                        <a:rPr lang="nb-NO" sz="1200" u="none" strike="noStrike" dirty="0">
                          <a:solidFill>
                            <a:srgbClr val="000000"/>
                          </a:solidFill>
                          <a:effectLst/>
                        </a:rPr>
                        <a:t>0.00</a:t>
                      </a:r>
                      <a:endParaRPr lang="nb-NO" sz="1200" b="0" i="0" u="none" strike="noStrike" dirty="0">
                        <a:solidFill>
                          <a:srgbClr val="000000"/>
                        </a:solidFill>
                        <a:effectLst/>
                        <a:latin typeface="Calibri"/>
                      </a:endParaRPr>
                    </a:p>
                  </a:txBody>
                  <a:tcPr marL="12700" marR="12700" marT="12700" marB="0" anchor="ctr">
                    <a:solidFill>
                      <a:schemeClr val="accent4"/>
                    </a:solidFill>
                  </a:tcPr>
                </a:tc>
              </a:tr>
              <a:tr h="245132">
                <a:tc>
                  <a:txBody>
                    <a:bodyPr/>
                    <a:lstStyle/>
                    <a:p>
                      <a:pPr algn="l" fontAlgn="b"/>
                      <a:r>
                        <a:rPr lang="en-US" sz="1200" u="none" strike="noStrike" dirty="0">
                          <a:solidFill>
                            <a:srgbClr val="000000"/>
                          </a:solidFill>
                          <a:effectLst/>
                        </a:rPr>
                        <a:t>Proportion of family members having </a:t>
                      </a:r>
                      <a:r>
                        <a:rPr lang="en-US" sz="1200" u="none" strike="noStrike" dirty="0" smtClean="0">
                          <a:solidFill>
                            <a:srgbClr val="000000"/>
                          </a:solidFill>
                          <a:effectLst/>
                        </a:rPr>
                        <a:t>mobile (scalar</a:t>
                      </a:r>
                      <a:r>
                        <a:rPr lang="en-US" sz="1200" u="none" strike="noStrike" baseline="0" dirty="0" smtClean="0">
                          <a:solidFill>
                            <a:srgbClr val="000000"/>
                          </a:solidFill>
                          <a:effectLst/>
                        </a:rPr>
                        <a:t> variable:</a:t>
                      </a:r>
                      <a:r>
                        <a:rPr lang="en-US" sz="1200" u="none" strike="noStrike" dirty="0" smtClean="0">
                          <a:solidFill>
                            <a:srgbClr val="000000"/>
                          </a:solidFill>
                          <a:effectLst/>
                        </a:rPr>
                        <a:t> 1-10)</a:t>
                      </a:r>
                      <a:endParaRPr lang="en-US" sz="1200" b="0" i="0" u="none" strike="noStrike" dirty="0">
                        <a:solidFill>
                          <a:srgbClr val="000000"/>
                        </a:solidFill>
                        <a:effectLst/>
                        <a:latin typeface="Calibri"/>
                      </a:endParaRPr>
                    </a:p>
                  </a:txBody>
                  <a:tcPr marL="12700" marR="12700" marT="12700" marB="0" anchor="ctr">
                    <a:solidFill>
                      <a:schemeClr val="accent4"/>
                    </a:solidFill>
                  </a:tcPr>
                </a:tc>
                <a:tc>
                  <a:txBody>
                    <a:bodyPr/>
                    <a:lstStyle/>
                    <a:p>
                      <a:pPr algn="ctr" fontAlgn="b"/>
                      <a:r>
                        <a:rPr lang="is-IS" sz="1200" u="none" strike="noStrike" dirty="0" smtClean="0">
                          <a:solidFill>
                            <a:srgbClr val="000000"/>
                          </a:solidFill>
                          <a:effectLst/>
                        </a:rPr>
                        <a:t>0.304</a:t>
                      </a:r>
                      <a:endParaRPr lang="is-IS" sz="1200" b="0" i="0" u="none" strike="noStrike" dirty="0">
                        <a:solidFill>
                          <a:srgbClr val="000000"/>
                        </a:solidFill>
                        <a:effectLst/>
                        <a:latin typeface="Calibri"/>
                      </a:endParaRPr>
                    </a:p>
                  </a:txBody>
                  <a:tcPr marL="12700" marR="12700" marT="12700" marB="0" anchor="ctr">
                    <a:solidFill>
                      <a:schemeClr val="accent4"/>
                    </a:solidFill>
                  </a:tcPr>
                </a:tc>
                <a:tc>
                  <a:txBody>
                    <a:bodyPr/>
                    <a:lstStyle/>
                    <a:p>
                      <a:pPr algn="ctr" fontAlgn="b"/>
                      <a:r>
                        <a:rPr lang="nb-NO" sz="1200" u="none" strike="noStrike" dirty="0">
                          <a:solidFill>
                            <a:srgbClr val="000000"/>
                          </a:solidFill>
                          <a:effectLst/>
                        </a:rPr>
                        <a:t>1.355</a:t>
                      </a:r>
                      <a:endParaRPr lang="nb-NO" sz="1200" b="0" i="0" u="none" strike="noStrike" dirty="0">
                        <a:solidFill>
                          <a:srgbClr val="000000"/>
                        </a:solidFill>
                        <a:effectLst/>
                        <a:latin typeface="Calibri"/>
                      </a:endParaRPr>
                    </a:p>
                  </a:txBody>
                  <a:tcPr marL="12700" marR="12700" marT="12700" marB="0" anchor="ctr">
                    <a:solidFill>
                      <a:schemeClr val="accent4"/>
                    </a:solidFill>
                  </a:tcPr>
                </a:tc>
                <a:tc>
                  <a:txBody>
                    <a:bodyPr/>
                    <a:lstStyle/>
                    <a:p>
                      <a:pPr algn="ctr" fontAlgn="b"/>
                      <a:r>
                        <a:rPr lang="nb-NO" sz="1200" u="none" strike="noStrike" dirty="0" smtClean="0">
                          <a:solidFill>
                            <a:srgbClr val="000000"/>
                          </a:solidFill>
                          <a:effectLst/>
                        </a:rPr>
                        <a:t>36</a:t>
                      </a:r>
                      <a:endParaRPr lang="nb-NO" sz="1200" b="0" i="0" u="none" strike="noStrike" dirty="0">
                        <a:solidFill>
                          <a:srgbClr val="000000"/>
                        </a:solidFill>
                        <a:effectLst/>
                        <a:latin typeface="Calibri"/>
                      </a:endParaRPr>
                    </a:p>
                  </a:txBody>
                  <a:tcPr marL="12700" marR="12700" marT="12700" marB="0" anchor="ctr">
                    <a:solidFill>
                      <a:schemeClr val="accent4"/>
                    </a:solidFill>
                  </a:tcPr>
                </a:tc>
                <a:tc>
                  <a:txBody>
                    <a:bodyPr/>
                    <a:lstStyle/>
                    <a:p>
                      <a:pPr algn="ctr" fontAlgn="b"/>
                      <a:r>
                        <a:rPr lang="nb-NO" sz="1200" u="none" strike="noStrike" dirty="0">
                          <a:solidFill>
                            <a:srgbClr val="000000"/>
                          </a:solidFill>
                          <a:effectLst/>
                        </a:rPr>
                        <a:t>0.00</a:t>
                      </a:r>
                      <a:endParaRPr lang="nb-NO" sz="1200" b="0" i="0" u="none" strike="noStrike" dirty="0">
                        <a:solidFill>
                          <a:srgbClr val="000000"/>
                        </a:solidFill>
                        <a:effectLst/>
                        <a:latin typeface="Calibri"/>
                      </a:endParaRPr>
                    </a:p>
                  </a:txBody>
                  <a:tcPr marL="12700" marR="12700" marT="12700" marB="0" anchor="ctr">
                    <a:solidFill>
                      <a:schemeClr val="accent4"/>
                    </a:solidFill>
                  </a:tcPr>
                </a:tc>
              </a:tr>
              <a:tr h="245132">
                <a:tc>
                  <a:txBody>
                    <a:bodyPr/>
                    <a:lstStyle/>
                    <a:p>
                      <a:pPr algn="l" fontAlgn="b"/>
                      <a:r>
                        <a:rPr lang="en-US" sz="1200" u="none" strike="noStrike" dirty="0" smtClean="0">
                          <a:solidFill>
                            <a:srgbClr val="000000"/>
                          </a:solidFill>
                          <a:effectLst/>
                        </a:rPr>
                        <a:t>Proportion of friends having mobile (scalar</a:t>
                      </a:r>
                      <a:r>
                        <a:rPr lang="en-US" sz="1200" u="none" strike="noStrike" baseline="0" dirty="0" smtClean="0">
                          <a:solidFill>
                            <a:srgbClr val="000000"/>
                          </a:solidFill>
                          <a:effectLst/>
                        </a:rPr>
                        <a:t> variable:</a:t>
                      </a:r>
                      <a:r>
                        <a:rPr lang="en-US" sz="1200" u="none" strike="noStrike" dirty="0" smtClean="0">
                          <a:solidFill>
                            <a:srgbClr val="000000"/>
                          </a:solidFill>
                          <a:effectLst/>
                        </a:rPr>
                        <a:t> 1-10)</a:t>
                      </a:r>
                      <a:endParaRPr lang="en-US" sz="1200" b="0" i="0" u="none" strike="noStrike" dirty="0">
                        <a:solidFill>
                          <a:srgbClr val="000000"/>
                        </a:solidFill>
                        <a:effectLst/>
                        <a:latin typeface="Calibri"/>
                      </a:endParaRPr>
                    </a:p>
                  </a:txBody>
                  <a:tcPr marL="12700" marR="12700" marT="12700" marB="0" anchor="ctr">
                    <a:solidFill>
                      <a:schemeClr val="accent4"/>
                    </a:solidFill>
                  </a:tcPr>
                </a:tc>
                <a:tc>
                  <a:txBody>
                    <a:bodyPr/>
                    <a:lstStyle/>
                    <a:p>
                      <a:pPr algn="ctr" fontAlgn="b"/>
                      <a:r>
                        <a:rPr lang="is-IS" sz="1200" u="none" strike="noStrike" dirty="0" smtClean="0">
                          <a:solidFill>
                            <a:srgbClr val="000000"/>
                          </a:solidFill>
                          <a:effectLst/>
                        </a:rPr>
                        <a:t>0.047</a:t>
                      </a:r>
                      <a:endParaRPr lang="is-IS" sz="1200" b="0" i="0" u="none" strike="noStrike" dirty="0">
                        <a:solidFill>
                          <a:srgbClr val="000000"/>
                        </a:solidFill>
                        <a:effectLst/>
                        <a:latin typeface="Calibri"/>
                      </a:endParaRPr>
                    </a:p>
                  </a:txBody>
                  <a:tcPr marL="12700" marR="12700" marT="12700" marB="0" anchor="ctr">
                    <a:solidFill>
                      <a:schemeClr val="accent4"/>
                    </a:solidFill>
                  </a:tcPr>
                </a:tc>
                <a:tc>
                  <a:txBody>
                    <a:bodyPr/>
                    <a:lstStyle/>
                    <a:p>
                      <a:pPr algn="ctr" fontAlgn="b"/>
                      <a:r>
                        <a:rPr lang="is-IS" sz="1200" u="none" strike="noStrike">
                          <a:solidFill>
                            <a:srgbClr val="000000"/>
                          </a:solidFill>
                          <a:effectLst/>
                        </a:rPr>
                        <a:t>1.048</a:t>
                      </a:r>
                      <a:endParaRPr lang="is-IS" sz="1200" b="0" i="0" u="none" strike="noStrike">
                        <a:solidFill>
                          <a:srgbClr val="000000"/>
                        </a:solidFill>
                        <a:effectLst/>
                        <a:latin typeface="Calibri"/>
                      </a:endParaRPr>
                    </a:p>
                  </a:txBody>
                  <a:tcPr marL="12700" marR="12700" marT="12700" marB="0" anchor="ctr">
                    <a:solidFill>
                      <a:schemeClr val="accent4"/>
                    </a:solidFill>
                  </a:tcPr>
                </a:tc>
                <a:tc>
                  <a:txBody>
                    <a:bodyPr/>
                    <a:lstStyle/>
                    <a:p>
                      <a:pPr algn="ctr" fontAlgn="b"/>
                      <a:r>
                        <a:rPr lang="hr-HR" sz="1200" u="none" strike="noStrike" dirty="0" smtClean="0">
                          <a:solidFill>
                            <a:srgbClr val="000000"/>
                          </a:solidFill>
                          <a:effectLst/>
                        </a:rPr>
                        <a:t>5</a:t>
                      </a:r>
                      <a:endParaRPr lang="hr-HR" sz="1200" b="0" i="0" u="none" strike="noStrike" dirty="0" smtClean="0">
                        <a:solidFill>
                          <a:srgbClr val="000000"/>
                        </a:solidFill>
                        <a:effectLst/>
                        <a:latin typeface="+mn-lt"/>
                      </a:endParaRPr>
                    </a:p>
                  </a:txBody>
                  <a:tcPr marL="12700" marR="12700" marT="12700" marB="0" anchor="ctr">
                    <a:solidFill>
                      <a:schemeClr val="accent4"/>
                    </a:solidFill>
                  </a:tcPr>
                </a:tc>
                <a:tc>
                  <a:txBody>
                    <a:bodyPr/>
                    <a:lstStyle/>
                    <a:p>
                      <a:pPr algn="ctr" fontAlgn="b"/>
                      <a:r>
                        <a:rPr lang="nb-NO" sz="1200" u="none" strike="noStrike" dirty="0">
                          <a:solidFill>
                            <a:srgbClr val="000000"/>
                          </a:solidFill>
                          <a:effectLst/>
                        </a:rPr>
                        <a:t>0.00</a:t>
                      </a:r>
                      <a:endParaRPr lang="nb-NO" sz="1200" b="0" i="0" u="none" strike="noStrike" dirty="0">
                        <a:solidFill>
                          <a:srgbClr val="000000"/>
                        </a:solidFill>
                        <a:effectLst/>
                        <a:latin typeface="Calibri"/>
                      </a:endParaRPr>
                    </a:p>
                  </a:txBody>
                  <a:tcPr marL="12700" marR="12700" marT="12700" marB="0" anchor="ctr">
                    <a:solidFill>
                      <a:schemeClr val="accent4"/>
                    </a:solidFill>
                  </a:tcPr>
                </a:tc>
              </a:tr>
              <a:tr h="245132">
                <a:tc>
                  <a:txBody>
                    <a:bodyPr/>
                    <a:lstStyle/>
                    <a:p>
                      <a:pPr algn="l" fontAlgn="b"/>
                      <a:r>
                        <a:rPr lang="en-US" sz="1200" u="none" strike="noStrike" dirty="0">
                          <a:solidFill>
                            <a:srgbClr val="000000"/>
                          </a:solidFill>
                          <a:effectLst/>
                        </a:rPr>
                        <a:t>Monthly household </a:t>
                      </a:r>
                      <a:r>
                        <a:rPr lang="en-US" sz="1200" u="none" strike="noStrike" dirty="0" smtClean="0">
                          <a:solidFill>
                            <a:srgbClr val="000000"/>
                          </a:solidFill>
                          <a:effectLst/>
                        </a:rPr>
                        <a:t>expenditure (MMK)</a:t>
                      </a:r>
                      <a:endParaRPr lang="en-US" sz="1200" b="0" i="0" u="none" strike="noStrike" dirty="0">
                        <a:solidFill>
                          <a:srgbClr val="000000"/>
                        </a:solidFill>
                        <a:effectLst/>
                        <a:latin typeface="Calibri"/>
                      </a:endParaRPr>
                    </a:p>
                  </a:txBody>
                  <a:tcPr marL="12700" marR="12700" marT="12700" marB="0" anchor="ctr">
                    <a:solidFill>
                      <a:schemeClr val="accent4"/>
                    </a:solidFill>
                  </a:tcPr>
                </a:tc>
                <a:tc>
                  <a:txBody>
                    <a:bodyPr/>
                    <a:lstStyle/>
                    <a:p>
                      <a:pPr algn="ctr" fontAlgn="b"/>
                      <a:r>
                        <a:rPr lang="nb-NO" sz="1200" u="none" strike="noStrike" dirty="0" smtClean="0">
                          <a:solidFill>
                            <a:srgbClr val="000000"/>
                          </a:solidFill>
                          <a:effectLst/>
                        </a:rPr>
                        <a:t>0.115</a:t>
                      </a:r>
                      <a:endParaRPr lang="nb-NO" sz="1200" b="0" i="0" u="none" strike="noStrike" dirty="0">
                        <a:solidFill>
                          <a:srgbClr val="000000"/>
                        </a:solidFill>
                        <a:effectLst/>
                        <a:latin typeface="Calibri"/>
                      </a:endParaRPr>
                    </a:p>
                  </a:txBody>
                  <a:tcPr marL="12700" marR="12700" marT="12700" marB="0" anchor="ctr">
                    <a:solidFill>
                      <a:schemeClr val="accent4"/>
                    </a:solidFill>
                  </a:tcPr>
                </a:tc>
                <a:tc>
                  <a:txBody>
                    <a:bodyPr/>
                    <a:lstStyle/>
                    <a:p>
                      <a:pPr algn="ctr" fontAlgn="b"/>
                      <a:r>
                        <a:rPr lang="tr-TR" sz="1200" u="none" strike="noStrike" dirty="0">
                          <a:solidFill>
                            <a:srgbClr val="000000"/>
                          </a:solidFill>
                          <a:effectLst/>
                        </a:rPr>
                        <a:t>1.122</a:t>
                      </a:r>
                      <a:endParaRPr lang="tr-TR" sz="1200" b="0" i="0" u="none" strike="noStrike" dirty="0">
                        <a:solidFill>
                          <a:srgbClr val="000000"/>
                        </a:solidFill>
                        <a:effectLst/>
                        <a:latin typeface="Calibri"/>
                      </a:endParaRPr>
                    </a:p>
                  </a:txBody>
                  <a:tcPr marL="12700" marR="12700" marT="12700" marB="0" anchor="ctr">
                    <a:solidFill>
                      <a:schemeClr val="accent4"/>
                    </a:solidFill>
                  </a:tcPr>
                </a:tc>
                <a:tc>
                  <a:txBody>
                    <a:bodyPr/>
                    <a:lstStyle/>
                    <a:p>
                      <a:pPr algn="ctr" fontAlgn="b"/>
                      <a:r>
                        <a:rPr lang="hr-HR" sz="1200" u="none" strike="noStrike" dirty="0" smtClean="0">
                          <a:solidFill>
                            <a:srgbClr val="000000"/>
                          </a:solidFill>
                          <a:effectLst/>
                        </a:rPr>
                        <a:t>12</a:t>
                      </a:r>
                      <a:endParaRPr lang="hr-HR" sz="1200" b="0" i="0" u="none" strike="noStrike" dirty="0">
                        <a:solidFill>
                          <a:srgbClr val="000000"/>
                        </a:solidFill>
                        <a:effectLst/>
                        <a:latin typeface="Calibri"/>
                      </a:endParaRPr>
                    </a:p>
                  </a:txBody>
                  <a:tcPr marL="12700" marR="12700" marT="12700" marB="0" anchor="ctr">
                    <a:solidFill>
                      <a:schemeClr val="accent4"/>
                    </a:solidFill>
                  </a:tcPr>
                </a:tc>
                <a:tc>
                  <a:txBody>
                    <a:bodyPr/>
                    <a:lstStyle/>
                    <a:p>
                      <a:pPr algn="ctr" fontAlgn="b"/>
                      <a:r>
                        <a:rPr lang="nb-NO" sz="1200" u="none" strike="noStrike" dirty="0">
                          <a:solidFill>
                            <a:srgbClr val="000000"/>
                          </a:solidFill>
                          <a:effectLst/>
                        </a:rPr>
                        <a:t>0.01</a:t>
                      </a:r>
                      <a:endParaRPr lang="nb-NO" sz="1200" b="0" i="0" u="none" strike="noStrike" dirty="0">
                        <a:solidFill>
                          <a:srgbClr val="000000"/>
                        </a:solidFill>
                        <a:effectLst/>
                        <a:latin typeface="Calibri"/>
                      </a:endParaRPr>
                    </a:p>
                  </a:txBody>
                  <a:tcPr marL="12700" marR="12700" marT="12700" marB="0" anchor="ctr">
                    <a:solidFill>
                      <a:schemeClr val="accent4"/>
                    </a:solidFill>
                  </a:tcPr>
                </a:tc>
              </a:tr>
              <a:tr h="245132">
                <a:tc>
                  <a:txBody>
                    <a:bodyPr/>
                    <a:lstStyle/>
                    <a:p>
                      <a:pPr algn="l" fontAlgn="b"/>
                      <a:r>
                        <a:rPr lang="en-US" sz="1200" u="none" strike="noStrike" dirty="0">
                          <a:solidFill>
                            <a:srgbClr val="000000"/>
                          </a:solidFill>
                          <a:effectLst/>
                        </a:rPr>
                        <a:t>Age of </a:t>
                      </a:r>
                      <a:r>
                        <a:rPr lang="en-US" sz="1200" u="none" strike="noStrike" dirty="0" smtClean="0">
                          <a:solidFill>
                            <a:srgbClr val="000000"/>
                          </a:solidFill>
                          <a:effectLst/>
                        </a:rPr>
                        <a:t>respondent (no. of years)</a:t>
                      </a:r>
                      <a:endParaRPr lang="en-US" sz="1200" b="0" i="0" u="none" strike="noStrike" dirty="0">
                        <a:solidFill>
                          <a:srgbClr val="000000"/>
                        </a:solidFill>
                        <a:effectLst/>
                        <a:latin typeface="Calibri"/>
                      </a:endParaRPr>
                    </a:p>
                  </a:txBody>
                  <a:tcPr marL="12700" marR="12700" marT="12700" marB="0" anchor="ctr">
                    <a:solidFill>
                      <a:srgbClr val="D9D9D9"/>
                    </a:solidFill>
                  </a:tcPr>
                </a:tc>
                <a:tc>
                  <a:txBody>
                    <a:bodyPr/>
                    <a:lstStyle/>
                    <a:p>
                      <a:pPr algn="ctr" fontAlgn="b"/>
                      <a:r>
                        <a:rPr lang="is-IS" sz="1200" u="none" strike="noStrike" dirty="0">
                          <a:solidFill>
                            <a:srgbClr val="000000"/>
                          </a:solidFill>
                          <a:effectLst/>
                        </a:rPr>
                        <a:t>-</a:t>
                      </a:r>
                      <a:r>
                        <a:rPr lang="is-IS" sz="1200" u="none" strike="noStrike" dirty="0" smtClean="0">
                          <a:solidFill>
                            <a:srgbClr val="000000"/>
                          </a:solidFill>
                          <a:effectLst/>
                        </a:rPr>
                        <a:t>0.005</a:t>
                      </a:r>
                      <a:endParaRPr lang="is-IS" sz="1200" b="0" i="0" u="none" strike="noStrike" dirty="0">
                        <a:solidFill>
                          <a:srgbClr val="000000"/>
                        </a:solidFill>
                        <a:effectLst/>
                        <a:latin typeface="Calibri"/>
                      </a:endParaRPr>
                    </a:p>
                  </a:txBody>
                  <a:tcPr marL="12700" marR="12700" marT="12700" marB="0" anchor="ctr">
                    <a:solidFill>
                      <a:srgbClr val="D9D9D9"/>
                    </a:solidFill>
                  </a:tcPr>
                </a:tc>
                <a:tc>
                  <a:txBody>
                    <a:bodyPr/>
                    <a:lstStyle/>
                    <a:p>
                      <a:pPr algn="ctr" fontAlgn="b"/>
                      <a:r>
                        <a:rPr lang="nb-NO" sz="1200" u="none" strike="noStrike" dirty="0">
                          <a:solidFill>
                            <a:srgbClr val="000000"/>
                          </a:solidFill>
                          <a:effectLst/>
                        </a:rPr>
                        <a:t>0.995</a:t>
                      </a:r>
                      <a:endParaRPr lang="nb-NO" sz="1200" b="0" i="0" u="none" strike="noStrike" dirty="0">
                        <a:solidFill>
                          <a:srgbClr val="000000"/>
                        </a:solidFill>
                        <a:effectLst/>
                        <a:latin typeface="Calibri"/>
                      </a:endParaRPr>
                    </a:p>
                  </a:txBody>
                  <a:tcPr marL="12700" marR="12700" marT="12700" marB="0" anchor="ctr">
                    <a:solidFill>
                      <a:srgbClr val="D9D9D9"/>
                    </a:solidFill>
                  </a:tcPr>
                </a:tc>
                <a:tc>
                  <a:txBody>
                    <a:bodyPr/>
                    <a:lstStyle/>
                    <a:p>
                      <a:pPr algn="ctr" fontAlgn="b"/>
                      <a:r>
                        <a:rPr lang="uk-UA" sz="1200" u="none" strike="noStrike" dirty="0">
                          <a:solidFill>
                            <a:srgbClr val="000000"/>
                          </a:solidFill>
                          <a:effectLst/>
                        </a:rPr>
                        <a:t>-0.5</a:t>
                      </a:r>
                      <a:endParaRPr lang="uk-UA" sz="1200" b="0" i="0" u="none" strike="noStrike" dirty="0">
                        <a:solidFill>
                          <a:srgbClr val="000000"/>
                        </a:solidFill>
                        <a:effectLst/>
                        <a:latin typeface="Calibri"/>
                      </a:endParaRPr>
                    </a:p>
                  </a:txBody>
                  <a:tcPr marL="12700" marR="12700" marT="12700" marB="0" anchor="ctr">
                    <a:solidFill>
                      <a:srgbClr val="D9D9D9"/>
                    </a:solidFill>
                  </a:tcPr>
                </a:tc>
                <a:tc>
                  <a:txBody>
                    <a:bodyPr/>
                    <a:lstStyle/>
                    <a:p>
                      <a:pPr algn="ctr" fontAlgn="b"/>
                      <a:r>
                        <a:rPr lang="hr-HR" sz="1200" u="none" strike="noStrike" dirty="0">
                          <a:solidFill>
                            <a:srgbClr val="000000"/>
                          </a:solidFill>
                          <a:effectLst/>
                        </a:rPr>
                        <a:t>0.09</a:t>
                      </a:r>
                      <a:endParaRPr lang="hr-HR" sz="1200" b="0" i="0" u="none" strike="noStrike" dirty="0">
                        <a:solidFill>
                          <a:srgbClr val="000000"/>
                        </a:solidFill>
                        <a:effectLst/>
                        <a:latin typeface="Calibri"/>
                      </a:endParaRPr>
                    </a:p>
                  </a:txBody>
                  <a:tcPr marL="12700" marR="12700" marT="12700" marB="0" anchor="ctr">
                    <a:solidFill>
                      <a:srgbClr val="D9D9D9"/>
                    </a:solidFill>
                  </a:tcPr>
                </a:tc>
              </a:tr>
              <a:tr h="245132">
                <a:tc>
                  <a:txBody>
                    <a:bodyPr/>
                    <a:lstStyle/>
                    <a:p>
                      <a:pPr algn="l" fontAlgn="b"/>
                      <a:r>
                        <a:rPr lang="en-US" sz="1200" u="none" strike="noStrike" dirty="0" smtClean="0">
                          <a:solidFill>
                            <a:srgbClr val="000000"/>
                          </a:solidFill>
                          <a:effectLst/>
                        </a:rPr>
                        <a:t>Constant</a:t>
                      </a:r>
                      <a:endParaRPr lang="en-US" sz="1200" b="1" i="0" u="none" strike="noStrike" dirty="0">
                        <a:solidFill>
                          <a:srgbClr val="000000"/>
                        </a:solidFill>
                        <a:effectLst/>
                        <a:latin typeface="Calibri"/>
                      </a:endParaRPr>
                    </a:p>
                  </a:txBody>
                  <a:tcPr marL="12700" marR="12700" marT="12700" marB="0" anchor="ctr">
                    <a:solidFill>
                      <a:srgbClr val="E7D4DF"/>
                    </a:solidFill>
                  </a:tcPr>
                </a:tc>
                <a:tc>
                  <a:txBody>
                    <a:bodyPr/>
                    <a:lstStyle/>
                    <a:p>
                      <a:pPr algn="ctr" fontAlgn="b"/>
                      <a:r>
                        <a:rPr lang="uk-UA" sz="1200" u="none" strike="noStrike" dirty="0">
                          <a:solidFill>
                            <a:srgbClr val="000000"/>
                          </a:solidFill>
                          <a:effectLst/>
                        </a:rPr>
                        <a:t>-3.439</a:t>
                      </a:r>
                      <a:endParaRPr lang="uk-UA" sz="1200" b="0" i="0" u="none" strike="noStrike" dirty="0">
                        <a:solidFill>
                          <a:srgbClr val="000000"/>
                        </a:solidFill>
                        <a:effectLst/>
                        <a:latin typeface="Calibri"/>
                      </a:endParaRPr>
                    </a:p>
                  </a:txBody>
                  <a:tcPr marL="12700" marR="12700" marT="12700" marB="0" anchor="ctr">
                    <a:solidFill>
                      <a:srgbClr val="E7D4DF"/>
                    </a:solidFill>
                  </a:tcPr>
                </a:tc>
                <a:tc>
                  <a:txBody>
                    <a:bodyPr/>
                    <a:lstStyle/>
                    <a:p>
                      <a:pPr algn="ctr" fontAlgn="b"/>
                      <a:r>
                        <a:rPr lang="nb-NO" sz="1200" u="none" strike="noStrike" dirty="0">
                          <a:solidFill>
                            <a:srgbClr val="000000"/>
                          </a:solidFill>
                          <a:effectLst/>
                        </a:rPr>
                        <a:t>0.032</a:t>
                      </a:r>
                      <a:endParaRPr lang="nb-NO" sz="1200" b="0" i="0" u="none" strike="noStrike" dirty="0">
                        <a:solidFill>
                          <a:srgbClr val="000000"/>
                        </a:solidFill>
                        <a:effectLst/>
                        <a:latin typeface="Calibri"/>
                      </a:endParaRPr>
                    </a:p>
                  </a:txBody>
                  <a:tcPr marL="12700" marR="12700" marT="12700" marB="0" anchor="ctr">
                    <a:solidFill>
                      <a:srgbClr val="E7D4DF"/>
                    </a:solidFill>
                  </a:tcPr>
                </a:tc>
                <a:tc>
                  <a:txBody>
                    <a:bodyPr/>
                    <a:lstStyle/>
                    <a:p>
                      <a:pPr algn="ctr" fontAlgn="b"/>
                      <a:r>
                        <a:rPr lang="hr-HR" sz="1200" u="none" strike="noStrike" dirty="0" smtClean="0">
                          <a:solidFill>
                            <a:srgbClr val="000000"/>
                          </a:solidFill>
                          <a:effectLst/>
                        </a:rPr>
                        <a:t>-97 </a:t>
                      </a:r>
                      <a:endParaRPr lang="hr-HR" sz="1200" b="0" i="0" u="none" strike="noStrike" dirty="0">
                        <a:solidFill>
                          <a:srgbClr val="000000"/>
                        </a:solidFill>
                        <a:effectLst/>
                        <a:latin typeface="Calibri"/>
                      </a:endParaRPr>
                    </a:p>
                  </a:txBody>
                  <a:tcPr marL="12700" marR="12700" marT="12700" marB="0" anchor="ctr">
                    <a:solidFill>
                      <a:srgbClr val="E7D4DF"/>
                    </a:solidFill>
                  </a:tcPr>
                </a:tc>
                <a:tc>
                  <a:txBody>
                    <a:bodyPr/>
                    <a:lstStyle/>
                    <a:p>
                      <a:pPr algn="ctr" fontAlgn="b"/>
                      <a:r>
                        <a:rPr lang="nb-NO" sz="1200" u="none" strike="noStrike" dirty="0">
                          <a:solidFill>
                            <a:srgbClr val="000000"/>
                          </a:solidFill>
                          <a:effectLst/>
                        </a:rPr>
                        <a:t>0.00</a:t>
                      </a:r>
                      <a:endParaRPr lang="nb-NO" sz="1200" b="0" i="0" u="none" strike="noStrike" dirty="0">
                        <a:solidFill>
                          <a:srgbClr val="000000"/>
                        </a:solidFill>
                        <a:effectLst/>
                        <a:latin typeface="Calibri"/>
                      </a:endParaRPr>
                    </a:p>
                  </a:txBody>
                  <a:tcPr marL="12700" marR="12700" marT="12700" marB="0" anchor="ctr">
                    <a:solidFill>
                      <a:srgbClr val="E7D4DF"/>
                    </a:solidFill>
                  </a:tcPr>
                </a:tc>
              </a:tr>
            </a:tbl>
          </a:graphicData>
        </a:graphic>
      </p:graphicFrame>
      <p:sp>
        <p:nvSpPr>
          <p:cNvPr id="2" name="Title 1"/>
          <p:cNvSpPr>
            <a:spLocks noGrp="1"/>
          </p:cNvSpPr>
          <p:nvPr>
            <p:ph type="title"/>
          </p:nvPr>
        </p:nvSpPr>
        <p:spPr/>
        <p:txBody>
          <a:bodyPr vert="horz" lIns="91440" tIns="45720" rIns="91440" bIns="45720" rtlCol="0" anchor="ctr">
            <a:noAutofit/>
          </a:bodyPr>
          <a:lstStyle/>
          <a:p>
            <a:pPr algn="l" defTabSz="914400"/>
            <a:r>
              <a:rPr lang="en-US" sz="2800" b="1" dirty="0" smtClean="0">
                <a:cs typeface="+mj-cs"/>
              </a:rPr>
              <a:t>Binary logistic regression to identify factors effecting phone ownership</a:t>
            </a:r>
            <a:endParaRPr lang="en-US" sz="2800" b="1" dirty="0">
              <a:cs typeface="+mj-cs"/>
            </a:endParaRPr>
          </a:p>
        </p:txBody>
      </p:sp>
      <p:sp>
        <p:nvSpPr>
          <p:cNvPr id="4" name="Slide Number Placeholder 3"/>
          <p:cNvSpPr>
            <a:spLocks noGrp="1"/>
          </p:cNvSpPr>
          <p:nvPr>
            <p:ph type="sldNum" sz="quarter" idx="12"/>
          </p:nvPr>
        </p:nvSpPr>
        <p:spPr/>
        <p:txBody>
          <a:bodyPr/>
          <a:lstStyle/>
          <a:p>
            <a:fld id="{10E3630E-095E-B144-A7AD-3C59C7DC7FB8}" type="slidenum">
              <a:rPr lang="en-US" smtClean="0"/>
              <a:t>25</a:t>
            </a:fld>
            <a:endParaRPr lang="en-US" dirty="0"/>
          </a:p>
        </p:txBody>
      </p:sp>
      <p:sp>
        <p:nvSpPr>
          <p:cNvPr id="6" name="Rectangle 5"/>
          <p:cNvSpPr/>
          <p:nvPr/>
        </p:nvSpPr>
        <p:spPr>
          <a:xfrm>
            <a:off x="362621" y="2176566"/>
            <a:ext cx="3211135" cy="369332"/>
          </a:xfrm>
          <a:prstGeom prst="rect">
            <a:avLst/>
          </a:prstGeom>
        </p:spPr>
        <p:txBody>
          <a:bodyPr wrap="none">
            <a:spAutoFit/>
          </a:bodyPr>
          <a:lstStyle/>
          <a:p>
            <a:r>
              <a:rPr lang="en-US" dirty="0"/>
              <a:t>Binary logistic regression output</a:t>
            </a:r>
          </a:p>
        </p:txBody>
      </p:sp>
      <p:sp>
        <p:nvSpPr>
          <p:cNvPr id="7" name="Rectangle 6"/>
          <p:cNvSpPr/>
          <p:nvPr/>
        </p:nvSpPr>
        <p:spPr>
          <a:xfrm>
            <a:off x="6567823" y="6427113"/>
            <a:ext cx="2576177" cy="430887"/>
          </a:xfrm>
          <a:prstGeom prst="rect">
            <a:avLst/>
          </a:prstGeom>
        </p:spPr>
        <p:txBody>
          <a:bodyPr wrap="none">
            <a:spAutoFit/>
          </a:bodyPr>
          <a:lstStyle/>
          <a:p>
            <a:pPr algn="r"/>
            <a:endParaRPr lang="en-US" sz="1100" dirty="0" smtClean="0">
              <a:solidFill>
                <a:schemeClr val="bg1">
                  <a:lumMod val="50000"/>
                </a:schemeClr>
              </a:solidFill>
              <a:latin typeface="+mj-lt"/>
              <a:cs typeface="Avenir Book"/>
            </a:endParaRPr>
          </a:p>
          <a:p>
            <a:pPr algn="r"/>
            <a:r>
              <a:rPr lang="en-US" sz="1100" dirty="0" smtClean="0">
                <a:solidFill>
                  <a:schemeClr val="bg1">
                    <a:lumMod val="50000"/>
                  </a:schemeClr>
                </a:solidFill>
                <a:latin typeface="+mj-lt"/>
                <a:cs typeface="Avenir Book"/>
              </a:rPr>
              <a:t>Source</a:t>
            </a:r>
            <a:r>
              <a:rPr lang="en-US" sz="1100" dirty="0">
                <a:solidFill>
                  <a:schemeClr val="bg1">
                    <a:lumMod val="50000"/>
                  </a:schemeClr>
                </a:solidFill>
                <a:latin typeface="+mj-lt"/>
                <a:cs typeface="Avenir Book"/>
              </a:rPr>
              <a:t>: LIRNE</a:t>
            </a:r>
            <a:r>
              <a:rPr lang="en-US" sz="1100" i="1" dirty="0">
                <a:solidFill>
                  <a:schemeClr val="bg1">
                    <a:lumMod val="50000"/>
                  </a:schemeClr>
                </a:solidFill>
                <a:latin typeface="+mj-lt"/>
                <a:cs typeface="Avenir Book"/>
              </a:rPr>
              <a:t>asia</a:t>
            </a:r>
            <a:r>
              <a:rPr lang="en-US" sz="1100" dirty="0">
                <a:solidFill>
                  <a:schemeClr val="bg1">
                    <a:lumMod val="50000"/>
                  </a:schemeClr>
                </a:solidFill>
                <a:latin typeface="+mj-lt"/>
                <a:cs typeface="Avenir Book"/>
              </a:rPr>
              <a:t> Baseline Survey (2015)</a:t>
            </a:r>
          </a:p>
        </p:txBody>
      </p:sp>
      <p:sp>
        <p:nvSpPr>
          <p:cNvPr id="9" name="TextBox 8"/>
          <p:cNvSpPr txBox="1"/>
          <p:nvPr/>
        </p:nvSpPr>
        <p:spPr>
          <a:xfrm>
            <a:off x="353839" y="6301530"/>
            <a:ext cx="1497776" cy="261610"/>
          </a:xfrm>
          <a:prstGeom prst="rect">
            <a:avLst/>
          </a:prstGeom>
          <a:solidFill>
            <a:schemeClr val="accent4"/>
          </a:solidFill>
        </p:spPr>
        <p:txBody>
          <a:bodyPr wrap="none" rtlCol="0">
            <a:spAutoFit/>
          </a:bodyPr>
          <a:lstStyle/>
          <a:p>
            <a:r>
              <a:rPr lang="en-US" sz="1100" dirty="0" smtClean="0">
                <a:solidFill>
                  <a:schemeClr val="accent6">
                    <a:lumMod val="50000"/>
                  </a:schemeClr>
                </a:solidFill>
              </a:rPr>
              <a:t>significant at 0.01 level</a:t>
            </a:r>
            <a:endParaRPr lang="en-US" sz="1100" dirty="0">
              <a:solidFill>
                <a:schemeClr val="accent6">
                  <a:lumMod val="50000"/>
                </a:schemeClr>
              </a:solidFill>
            </a:endParaRPr>
          </a:p>
        </p:txBody>
      </p:sp>
      <p:sp>
        <p:nvSpPr>
          <p:cNvPr id="10" name="Rectangle 9"/>
          <p:cNvSpPr/>
          <p:nvPr/>
        </p:nvSpPr>
        <p:spPr>
          <a:xfrm>
            <a:off x="1968751" y="6301530"/>
            <a:ext cx="1497776" cy="261610"/>
          </a:xfrm>
          <a:prstGeom prst="rect">
            <a:avLst/>
          </a:prstGeom>
          <a:solidFill>
            <a:srgbClr val="E7D4DF"/>
          </a:solidFill>
        </p:spPr>
        <p:txBody>
          <a:bodyPr wrap="none">
            <a:spAutoFit/>
          </a:bodyPr>
          <a:lstStyle/>
          <a:p>
            <a:r>
              <a:rPr lang="en-US" sz="1100" dirty="0" smtClean="0">
                <a:solidFill>
                  <a:schemeClr val="accent6">
                    <a:lumMod val="50000"/>
                  </a:schemeClr>
                </a:solidFill>
              </a:rPr>
              <a:t>significant </a:t>
            </a:r>
            <a:r>
              <a:rPr lang="en-US" sz="1100" dirty="0">
                <a:solidFill>
                  <a:schemeClr val="accent6">
                    <a:lumMod val="50000"/>
                  </a:schemeClr>
                </a:solidFill>
              </a:rPr>
              <a:t>at 0.05 </a:t>
            </a:r>
            <a:r>
              <a:rPr lang="en-US" sz="1100" dirty="0" smtClean="0">
                <a:solidFill>
                  <a:schemeClr val="accent6">
                    <a:lumMod val="50000"/>
                  </a:schemeClr>
                </a:solidFill>
              </a:rPr>
              <a:t>level </a:t>
            </a:r>
            <a:endParaRPr lang="en-US" sz="1100" dirty="0"/>
          </a:p>
        </p:txBody>
      </p:sp>
      <p:sp>
        <p:nvSpPr>
          <p:cNvPr id="11" name="Rectangle 10"/>
          <p:cNvSpPr/>
          <p:nvPr/>
        </p:nvSpPr>
        <p:spPr>
          <a:xfrm>
            <a:off x="3573756" y="6296308"/>
            <a:ext cx="995992" cy="261610"/>
          </a:xfrm>
          <a:prstGeom prst="rect">
            <a:avLst/>
          </a:prstGeom>
          <a:solidFill>
            <a:schemeClr val="bg1">
              <a:lumMod val="85000"/>
            </a:schemeClr>
          </a:solidFill>
        </p:spPr>
        <p:txBody>
          <a:bodyPr wrap="none">
            <a:spAutoFit/>
          </a:bodyPr>
          <a:lstStyle/>
          <a:p>
            <a:r>
              <a:rPr lang="en-US" sz="1100" dirty="0">
                <a:solidFill>
                  <a:schemeClr val="accent6">
                    <a:lumMod val="50000"/>
                  </a:schemeClr>
                </a:solidFill>
              </a:rPr>
              <a:t>n</a:t>
            </a:r>
            <a:r>
              <a:rPr lang="en-US" sz="1100" dirty="0" smtClean="0">
                <a:solidFill>
                  <a:schemeClr val="accent6">
                    <a:lumMod val="50000"/>
                  </a:schemeClr>
                </a:solidFill>
              </a:rPr>
              <a:t>ot significant</a:t>
            </a:r>
            <a:endParaRPr lang="en-US" sz="1100" dirty="0"/>
          </a:p>
        </p:txBody>
      </p:sp>
    </p:spTree>
    <p:extLst>
      <p:ext uri="{BB962C8B-B14F-4D97-AF65-F5344CB8AC3E}">
        <p14:creationId xmlns:p14="http://schemas.microsoft.com/office/powerpoint/2010/main" val="428612777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1678"/>
            <a:ext cx="9144000" cy="1143000"/>
          </a:xfrm>
        </p:spPr>
        <p:txBody>
          <a:bodyPr vert="horz" lIns="91440" tIns="45720" rIns="91440" bIns="45720" rtlCol="0" anchor="ctr">
            <a:noAutofit/>
          </a:bodyPr>
          <a:lstStyle/>
          <a:p>
            <a:pPr algn="l" defTabSz="914400"/>
            <a:r>
              <a:rPr lang="en-US" sz="3200" b="1" dirty="0" smtClean="0"/>
              <a:t>Being </a:t>
            </a:r>
            <a:r>
              <a:rPr lang="en-US" sz="3200" b="1" dirty="0"/>
              <a:t>a woman in Myanmar reduces odds of owning a mobile by 42% (even after taking into account gender differences in education and employment status)</a:t>
            </a:r>
            <a:r>
              <a:rPr lang="en-US" sz="3200" b="1" dirty="0" smtClean="0">
                <a:cs typeface="+mj-cs"/>
              </a:rPr>
              <a:t>…</a:t>
            </a:r>
            <a:endParaRPr lang="en-US" sz="3200" b="1" dirty="0">
              <a:cs typeface="+mj-cs"/>
            </a:endParaRPr>
          </a:p>
        </p:txBody>
      </p:sp>
      <p:sp>
        <p:nvSpPr>
          <p:cNvPr id="4" name="Slide Number Placeholder 3"/>
          <p:cNvSpPr>
            <a:spLocks noGrp="1"/>
          </p:cNvSpPr>
          <p:nvPr>
            <p:ph type="sldNum" sz="quarter" idx="12"/>
          </p:nvPr>
        </p:nvSpPr>
        <p:spPr>
          <a:xfrm>
            <a:off x="8686800" y="6481935"/>
            <a:ext cx="457200" cy="365125"/>
          </a:xfrm>
        </p:spPr>
        <p:txBody>
          <a:bodyPr/>
          <a:lstStyle/>
          <a:p>
            <a:fld id="{10E3630E-095E-B144-A7AD-3C59C7DC7FB8}" type="slidenum">
              <a:rPr lang="en-US" smtClean="0"/>
              <a:t>26</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1088354"/>
              </p:ext>
            </p:extLst>
          </p:nvPr>
        </p:nvGraphicFramePr>
        <p:xfrm>
          <a:off x="457200" y="223726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5810004" y="4058324"/>
            <a:ext cx="3333996" cy="1477328"/>
          </a:xfrm>
          <a:prstGeom prst="rect">
            <a:avLst/>
          </a:prstGeom>
          <a:solidFill>
            <a:srgbClr val="FFFF00"/>
          </a:solidFill>
        </p:spPr>
        <p:txBody>
          <a:bodyPr wrap="square">
            <a:spAutoFit/>
          </a:bodyPr>
          <a:lstStyle/>
          <a:p>
            <a:r>
              <a:rPr lang="en-US" dirty="0">
                <a:solidFill>
                  <a:srgbClr val="FF0000"/>
                </a:solidFill>
              </a:rPr>
              <a:t>Being a woman in Myanmar reduces the odds of mobile adoption of 42%, after the differences in other factors are taken into account</a:t>
            </a:r>
          </a:p>
        </p:txBody>
      </p:sp>
      <p:cxnSp>
        <p:nvCxnSpPr>
          <p:cNvPr id="8" name="Straight Arrow Connector 7"/>
          <p:cNvCxnSpPr/>
          <p:nvPr/>
        </p:nvCxnSpPr>
        <p:spPr>
          <a:xfrm flipH="1" flipV="1">
            <a:off x="4039979" y="3149915"/>
            <a:ext cx="1770025" cy="959209"/>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622301" y="1853571"/>
            <a:ext cx="8064500" cy="707886"/>
          </a:xfrm>
          <a:prstGeom prst="rect">
            <a:avLst/>
          </a:prstGeom>
        </p:spPr>
        <p:txBody>
          <a:bodyPr wrap="square">
            <a:spAutoFit/>
          </a:bodyPr>
          <a:lstStyle/>
          <a:p>
            <a:pPr algn="ctr"/>
            <a:r>
              <a:rPr lang="en-US" sz="2000" b="1" dirty="0"/>
              <a:t>% </a:t>
            </a:r>
            <a:r>
              <a:rPr lang="en-US" sz="2000" b="1" dirty="0" smtClean="0"/>
              <a:t>Change </a:t>
            </a:r>
            <a:r>
              <a:rPr lang="en-US" sz="2000" b="1" dirty="0"/>
              <a:t>in odds of mobile adoption </a:t>
            </a:r>
            <a:r>
              <a:rPr lang="en-US" sz="2000" b="1" dirty="0" smtClean="0"/>
              <a:t>(i.e. ownership) due </a:t>
            </a:r>
            <a:r>
              <a:rPr lang="en-US" sz="2000" b="1" dirty="0"/>
              <a:t>to 1 unit increase in explanatory variable</a:t>
            </a:r>
          </a:p>
        </p:txBody>
      </p:sp>
      <p:sp>
        <p:nvSpPr>
          <p:cNvPr id="3" name="Rectangle 2"/>
          <p:cNvSpPr/>
          <p:nvPr/>
        </p:nvSpPr>
        <p:spPr>
          <a:xfrm>
            <a:off x="2212166" y="6427315"/>
            <a:ext cx="2239496" cy="281288"/>
          </a:xfrm>
          <a:prstGeom prst="rect">
            <a:avLst/>
          </a:prstGeom>
          <a:solidFill>
            <a:schemeClr val="bg1">
              <a:alpha val="7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solidFill>
                <a:schemeClr val="dk1"/>
              </a:solidFill>
            </a:endParaRPr>
          </a:p>
        </p:txBody>
      </p:sp>
    </p:spTree>
    <p:extLst>
      <p:ext uri="{BB962C8B-B14F-4D97-AF65-F5344CB8AC3E}">
        <p14:creationId xmlns:p14="http://schemas.microsoft.com/office/powerpoint/2010/main" val="161440983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l"/>
            <a:r>
              <a:rPr lang="en-US" sz="3400" b="1" dirty="0"/>
              <a:t>Where Myanmar stands compared to other countries</a:t>
            </a:r>
          </a:p>
        </p:txBody>
      </p:sp>
      <p:sp>
        <p:nvSpPr>
          <p:cNvPr id="4" name="Slide Number Placeholder 3"/>
          <p:cNvSpPr>
            <a:spLocks noGrp="1"/>
          </p:cNvSpPr>
          <p:nvPr>
            <p:ph type="sldNum" sz="quarter" idx="12"/>
          </p:nvPr>
        </p:nvSpPr>
        <p:spPr/>
        <p:txBody>
          <a:bodyPr/>
          <a:lstStyle/>
          <a:p>
            <a:fld id="{10E3630E-095E-B144-A7AD-3C59C7DC7FB8}" type="slidenum">
              <a:rPr lang="en-US" smtClean="0"/>
              <a:t>27</a:t>
            </a:fld>
            <a:endParaRPr lang="en-US" dirty="0"/>
          </a:p>
        </p:txBody>
      </p:sp>
      <p:sp>
        <p:nvSpPr>
          <p:cNvPr id="5" name="Content Placeholder 4"/>
          <p:cNvSpPr>
            <a:spLocks noGrp="1"/>
          </p:cNvSpPr>
          <p:nvPr>
            <p:ph idx="1"/>
          </p:nvPr>
        </p:nvSpPr>
        <p:spPr/>
        <p:txBody>
          <a:bodyPr/>
          <a:lstStyle/>
          <a:p>
            <a:endParaRPr 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618434613"/>
              </p:ext>
            </p:extLst>
          </p:nvPr>
        </p:nvGraphicFramePr>
        <p:xfrm>
          <a:off x="563977" y="1483181"/>
          <a:ext cx="8413845" cy="4966600"/>
        </p:xfrm>
        <a:graphic>
          <a:graphicData uri="http://schemas.openxmlformats.org/drawingml/2006/table">
            <a:tbl>
              <a:tblPr firstRow="1" bandRow="1">
                <a:tableStyleId>{5C22544A-7EE6-4342-B048-85BDC9FD1C3A}</a:tableStyleId>
              </a:tblPr>
              <a:tblGrid>
                <a:gridCol w="1197227"/>
                <a:gridCol w="1396765"/>
                <a:gridCol w="1396765"/>
                <a:gridCol w="2211544"/>
                <a:gridCol w="2211544"/>
              </a:tblGrid>
              <a:tr h="370840">
                <a:tc>
                  <a:txBody>
                    <a:bodyPr/>
                    <a:lstStyle/>
                    <a:p>
                      <a:pPr algn="l" fontAlgn="ctr"/>
                      <a:r>
                        <a:rPr lang="en-US" sz="1600" u="none" strike="noStrike" dirty="0">
                          <a:effectLst/>
                        </a:rPr>
                        <a:t>Country</a:t>
                      </a:r>
                      <a:endParaRPr lang="en-US" sz="1600" b="1" i="0" u="none" strike="noStrike" dirty="0">
                        <a:solidFill>
                          <a:srgbClr val="FFFFFF"/>
                        </a:solidFill>
                        <a:effectLst/>
                        <a:latin typeface="Calibri"/>
                      </a:endParaRPr>
                    </a:p>
                  </a:txBody>
                  <a:tcPr marL="12700" marR="12700" marT="12700" marB="0" anchor="ctr"/>
                </a:tc>
                <a:tc>
                  <a:txBody>
                    <a:bodyPr/>
                    <a:lstStyle/>
                    <a:p>
                      <a:pPr algn="ctr" fontAlgn="ctr"/>
                      <a:r>
                        <a:rPr lang="en-US" sz="1600" u="none" strike="noStrike" dirty="0">
                          <a:effectLst/>
                        </a:rPr>
                        <a:t>Gender gap (%)</a:t>
                      </a:r>
                      <a:endParaRPr lang="en-US" sz="1600" b="1" i="0" u="none" strike="noStrike" dirty="0">
                        <a:solidFill>
                          <a:srgbClr val="FFFFFF"/>
                        </a:solidFill>
                        <a:effectLst/>
                        <a:latin typeface="Calibri"/>
                      </a:endParaRPr>
                    </a:p>
                  </a:txBody>
                  <a:tcPr marL="12700" marR="12700" marT="12700" marB="0" anchor="ctr"/>
                </a:tc>
                <a:tc>
                  <a:txBody>
                    <a:bodyPr/>
                    <a:lstStyle/>
                    <a:p>
                      <a:pPr algn="ctr" fontAlgn="ctr"/>
                      <a:r>
                        <a:rPr lang="en-US" sz="1600" u="none" strike="noStrike" dirty="0" smtClean="0">
                          <a:effectLst/>
                        </a:rPr>
                        <a:t>Year</a:t>
                      </a:r>
                      <a:endParaRPr lang="en-US" sz="1600" b="1" i="0" u="none" strike="noStrike" dirty="0">
                        <a:solidFill>
                          <a:srgbClr val="FFFFFF"/>
                        </a:solidFill>
                        <a:effectLst/>
                        <a:latin typeface="Calibri"/>
                      </a:endParaRPr>
                    </a:p>
                  </a:txBody>
                  <a:tcPr marL="12700" marR="12700" marT="12700" marB="0" anchor="ctr"/>
                </a:tc>
                <a:tc>
                  <a:txBody>
                    <a:bodyPr/>
                    <a:lstStyle/>
                    <a:p>
                      <a:pPr algn="ctr" fontAlgn="ctr"/>
                      <a:r>
                        <a:rPr lang="en-US" sz="1600" u="none" strike="noStrike" dirty="0" smtClean="0">
                          <a:effectLst/>
                        </a:rPr>
                        <a:t>Years since 1</a:t>
                      </a:r>
                      <a:r>
                        <a:rPr lang="en-US" sz="1600" u="none" strike="noStrike" baseline="30000" dirty="0" smtClean="0">
                          <a:effectLst/>
                        </a:rPr>
                        <a:t>st</a:t>
                      </a:r>
                      <a:r>
                        <a:rPr lang="en-US" sz="1600" u="none" strike="noStrike" dirty="0" smtClean="0">
                          <a:effectLst/>
                        </a:rPr>
                        <a:t> mobile license issued</a:t>
                      </a:r>
                      <a:endParaRPr lang="en-US" sz="1600" b="1" i="0" u="none" strike="noStrike" dirty="0">
                        <a:solidFill>
                          <a:srgbClr val="FFFFFF"/>
                        </a:solidFill>
                        <a:effectLst/>
                        <a:latin typeface="+mn-lt"/>
                      </a:endParaRPr>
                    </a:p>
                  </a:txBody>
                  <a:tcPr marL="12700" marR="12700" marT="12700" marB="0" anchor="ctr"/>
                </a:tc>
                <a:tc>
                  <a:txBody>
                    <a:bodyPr/>
                    <a:lstStyle/>
                    <a:p>
                      <a:pPr algn="ctr" fontAlgn="b"/>
                      <a:r>
                        <a:rPr lang="en-US" sz="1400" u="none" strike="noStrike" kern="1200" dirty="0" smtClean="0">
                          <a:effectLst/>
                        </a:rPr>
                        <a:t>GDP/capita(current USD)</a:t>
                      </a:r>
                      <a:endParaRPr lang="en-US" sz="1400" b="0" i="0" u="none" strike="noStrike" kern="1200" dirty="0">
                        <a:solidFill>
                          <a:srgbClr val="000000"/>
                        </a:solidFill>
                        <a:effectLst/>
                        <a:latin typeface="+mn-lt"/>
                        <a:ea typeface="+mn-ea"/>
                        <a:cs typeface="+mn-cs"/>
                      </a:endParaRPr>
                    </a:p>
                  </a:txBody>
                  <a:tcPr marL="12700" marR="12700" marT="12700" marB="0" anchor="ctr"/>
                </a:tc>
              </a:tr>
              <a:tr h="370840">
                <a:tc>
                  <a:txBody>
                    <a:bodyPr/>
                    <a:lstStyle/>
                    <a:p>
                      <a:pPr algn="l" fontAlgn="ctr"/>
                      <a:r>
                        <a:rPr lang="en-US" sz="1600" u="none" strike="noStrike" dirty="0">
                          <a:effectLst/>
                        </a:rPr>
                        <a:t>Niger</a:t>
                      </a:r>
                      <a:endParaRPr lang="en-US" sz="1600" b="0" i="0" u="none" strike="noStrike" dirty="0">
                        <a:solidFill>
                          <a:srgbClr val="000000"/>
                        </a:solidFill>
                        <a:effectLst/>
                        <a:latin typeface="Calibri"/>
                      </a:endParaRPr>
                    </a:p>
                  </a:txBody>
                  <a:tcPr marL="12700" marR="12700" marT="12700" marB="0" anchor="ctr"/>
                </a:tc>
                <a:tc>
                  <a:txBody>
                    <a:bodyPr/>
                    <a:lstStyle/>
                    <a:p>
                      <a:pPr algn="ctr" fontAlgn="ctr"/>
                      <a:r>
                        <a:rPr lang="en-US" sz="1600" u="none" strike="noStrike" dirty="0">
                          <a:effectLst/>
                        </a:rPr>
                        <a:t>45</a:t>
                      </a:r>
                      <a:endParaRPr lang="en-US" sz="1600" b="0" i="0" u="none" strike="noStrike" dirty="0">
                        <a:solidFill>
                          <a:srgbClr val="000000"/>
                        </a:solidFill>
                        <a:effectLst/>
                        <a:latin typeface="Calibri"/>
                      </a:endParaRPr>
                    </a:p>
                  </a:txBody>
                  <a:tcPr marL="12700" marR="12700" marT="12700" marB="0" anchor="ctr"/>
                </a:tc>
                <a:tc>
                  <a:txBody>
                    <a:bodyPr/>
                    <a:lstStyle/>
                    <a:p>
                      <a:pPr algn="ctr" fontAlgn="ctr"/>
                      <a:r>
                        <a:rPr lang="en-US" sz="1600" u="none" strike="noStrike" dirty="0" smtClean="0">
                          <a:effectLst/>
                        </a:rPr>
                        <a:t>2014</a:t>
                      </a:r>
                      <a:endParaRPr lang="en-US" sz="1600" b="0" i="0" u="none" strike="noStrike" dirty="0" smtClean="0">
                        <a:solidFill>
                          <a:schemeClr val="accent3">
                            <a:lumMod val="50000"/>
                            <a:lumOff val="50000"/>
                          </a:schemeClr>
                        </a:solidFill>
                        <a:effectLst/>
                        <a:latin typeface="Calibri"/>
                      </a:endParaRPr>
                    </a:p>
                  </a:txBody>
                  <a:tcPr marL="12700" marR="12700" marT="12700" marB="0" anchor="ctr"/>
                </a:tc>
                <a:tc>
                  <a:txBody>
                    <a:bodyPr/>
                    <a:lstStyle/>
                    <a:p>
                      <a:pPr algn="ctr" fontAlgn="t"/>
                      <a:r>
                        <a:rPr lang="en-US" sz="1600" u="none" strike="noStrike" dirty="0">
                          <a:effectLst/>
                        </a:rPr>
                        <a:t>14</a:t>
                      </a:r>
                      <a:endParaRPr lang="en-US" sz="1600" b="0" i="0" u="none" strike="noStrike" dirty="0">
                        <a:solidFill>
                          <a:srgbClr val="000000"/>
                        </a:solidFill>
                        <a:effectLst/>
                        <a:latin typeface="Arial"/>
                      </a:endParaRPr>
                    </a:p>
                  </a:txBody>
                  <a:tcPr marL="12700" marR="12700" marT="12700" marB="0" anchor="ctr"/>
                </a:tc>
                <a:tc>
                  <a:txBody>
                    <a:bodyPr/>
                    <a:lstStyle/>
                    <a:p>
                      <a:pPr algn="ctr" fontAlgn="ctr"/>
                      <a:r>
                        <a:rPr lang="en-US" sz="1600" u="none" strike="noStrike" dirty="0">
                          <a:effectLst/>
                        </a:rPr>
                        <a:t> 378 </a:t>
                      </a:r>
                      <a:endParaRPr lang="en-US" sz="1600" b="0" i="0" u="none" strike="noStrike" dirty="0">
                        <a:solidFill>
                          <a:srgbClr val="000000"/>
                        </a:solidFill>
                        <a:effectLst/>
                        <a:latin typeface="Calibri"/>
                      </a:endParaRPr>
                    </a:p>
                  </a:txBody>
                  <a:tcPr marL="12700" marR="12700" marT="12700" marB="0" anchor="ctr"/>
                </a:tc>
              </a:tr>
              <a:tr h="370840">
                <a:tc>
                  <a:txBody>
                    <a:bodyPr/>
                    <a:lstStyle/>
                    <a:p>
                      <a:pPr algn="l" fontAlgn="ctr"/>
                      <a:r>
                        <a:rPr lang="en-US" sz="1600" u="none" strike="noStrike" dirty="0">
                          <a:effectLst/>
                        </a:rPr>
                        <a:t>India</a:t>
                      </a:r>
                      <a:endParaRPr lang="en-US" sz="1600" b="0" i="0" u="none" strike="noStrike" dirty="0">
                        <a:solidFill>
                          <a:srgbClr val="000000"/>
                        </a:solidFill>
                        <a:effectLst/>
                        <a:latin typeface="Calibri"/>
                      </a:endParaRPr>
                    </a:p>
                  </a:txBody>
                  <a:tcPr marL="12700" marR="12700" marT="12700" marB="0" anchor="ctr"/>
                </a:tc>
                <a:tc>
                  <a:txBody>
                    <a:bodyPr/>
                    <a:lstStyle/>
                    <a:p>
                      <a:pPr algn="ctr" fontAlgn="ctr"/>
                      <a:r>
                        <a:rPr lang="en-US" sz="1600" u="none" strike="noStrike" dirty="0">
                          <a:effectLst/>
                        </a:rPr>
                        <a:t>36</a:t>
                      </a:r>
                      <a:endParaRPr lang="en-US" sz="1600" b="0" i="0" u="none" strike="noStrike" dirty="0">
                        <a:solidFill>
                          <a:srgbClr val="000000"/>
                        </a:solidFill>
                        <a:effectLst/>
                        <a:latin typeface="Calibri"/>
                      </a:endParaRPr>
                    </a:p>
                  </a:txBody>
                  <a:tcPr marL="12700" marR="12700" marT="12700" marB="0" anchor="ctr"/>
                </a:tc>
                <a:tc>
                  <a:txBody>
                    <a:bodyPr/>
                    <a:lstStyle/>
                    <a:p>
                      <a:pPr algn="ctr" fontAlgn="ctr"/>
                      <a:r>
                        <a:rPr lang="en-US" sz="1600" u="none" strike="noStrike" dirty="0" smtClean="0">
                          <a:effectLst/>
                        </a:rPr>
                        <a:t>2014</a:t>
                      </a:r>
                      <a:endParaRPr lang="en-US" sz="1600" b="0" i="0" u="none" strike="noStrike" dirty="0">
                        <a:solidFill>
                          <a:schemeClr val="accent3">
                            <a:lumMod val="50000"/>
                            <a:lumOff val="50000"/>
                          </a:schemeClr>
                        </a:solidFill>
                        <a:effectLst/>
                        <a:latin typeface="Calibri"/>
                      </a:endParaRPr>
                    </a:p>
                  </a:txBody>
                  <a:tcPr marL="12700" marR="12700" marT="12700" marB="0" anchor="ctr"/>
                </a:tc>
                <a:tc>
                  <a:txBody>
                    <a:bodyPr/>
                    <a:lstStyle/>
                    <a:p>
                      <a:pPr algn="ctr" fontAlgn="t"/>
                      <a:r>
                        <a:rPr lang="en-US" sz="1600" u="none" strike="noStrike" dirty="0" smtClean="0">
                          <a:effectLst/>
                        </a:rPr>
                        <a:t>15-19</a:t>
                      </a:r>
                      <a:endParaRPr lang="en-US" sz="1600" b="0" i="0" u="none" strike="noStrike" dirty="0">
                        <a:solidFill>
                          <a:srgbClr val="000000"/>
                        </a:solidFill>
                        <a:effectLst/>
                        <a:latin typeface="Arial"/>
                      </a:endParaRPr>
                    </a:p>
                  </a:txBody>
                  <a:tcPr marL="12700" marR="12700" marT="12700" marB="0" anchor="ctr"/>
                </a:tc>
                <a:tc>
                  <a:txBody>
                    <a:bodyPr/>
                    <a:lstStyle/>
                    <a:p>
                      <a:pPr algn="ctr" fontAlgn="ctr"/>
                      <a:r>
                        <a:rPr lang="en-US" sz="1600" u="none" strike="noStrike" dirty="0" smtClean="0">
                          <a:effectLst/>
                        </a:rPr>
                        <a:t>1,582</a:t>
                      </a:r>
                      <a:endParaRPr lang="en-US" sz="1600" b="0" i="0" u="none" strike="noStrike" dirty="0">
                        <a:solidFill>
                          <a:srgbClr val="000000"/>
                        </a:solidFill>
                        <a:effectLst/>
                        <a:latin typeface="Calibri"/>
                      </a:endParaRPr>
                    </a:p>
                  </a:txBody>
                  <a:tcPr marL="12700" marR="12700" marT="12700" marB="0" anchor="ctr"/>
                </a:tc>
              </a:tr>
              <a:tr h="370840">
                <a:tc>
                  <a:txBody>
                    <a:bodyPr/>
                    <a:lstStyle/>
                    <a:p>
                      <a:pPr algn="l" fontAlgn="ctr"/>
                      <a:r>
                        <a:rPr lang="en-US" sz="1600" u="none" strike="noStrike" dirty="0">
                          <a:effectLst/>
                        </a:rPr>
                        <a:t>DRC</a:t>
                      </a:r>
                      <a:endParaRPr lang="en-US" sz="1600" b="0" i="0" u="none" strike="noStrike" dirty="0">
                        <a:solidFill>
                          <a:srgbClr val="000000"/>
                        </a:solidFill>
                        <a:effectLst/>
                        <a:latin typeface="Calibri"/>
                      </a:endParaRPr>
                    </a:p>
                  </a:txBody>
                  <a:tcPr marL="12700" marR="12700" marT="12700" marB="0" anchor="ctr"/>
                </a:tc>
                <a:tc>
                  <a:txBody>
                    <a:bodyPr/>
                    <a:lstStyle/>
                    <a:p>
                      <a:pPr algn="ctr" fontAlgn="ctr"/>
                      <a:r>
                        <a:rPr lang="en-US" sz="1600" u="none" strike="noStrike" dirty="0">
                          <a:effectLst/>
                        </a:rPr>
                        <a:t>33</a:t>
                      </a:r>
                      <a:endParaRPr lang="en-US" sz="1600" b="0" i="0" u="none" strike="noStrike" dirty="0">
                        <a:solidFill>
                          <a:srgbClr val="000000"/>
                        </a:solidFill>
                        <a:effectLst/>
                        <a:latin typeface="Calibri"/>
                      </a:endParaRPr>
                    </a:p>
                  </a:txBody>
                  <a:tcPr marL="12700" marR="12700" marT="12700" marB="0" anchor="ctr"/>
                </a:tc>
                <a:tc>
                  <a:txBody>
                    <a:bodyPr/>
                    <a:lstStyle/>
                    <a:p>
                      <a:pPr algn="ctr" fontAlgn="ctr"/>
                      <a:r>
                        <a:rPr lang="en-US" sz="1600" u="none" strike="noStrike" dirty="0" smtClean="0">
                          <a:effectLst/>
                        </a:rPr>
                        <a:t>2014</a:t>
                      </a:r>
                      <a:endParaRPr lang="en-US" sz="1600" b="0" i="0" u="none" strike="noStrike" dirty="0">
                        <a:solidFill>
                          <a:schemeClr val="accent3">
                            <a:lumMod val="50000"/>
                            <a:lumOff val="50000"/>
                          </a:schemeClr>
                        </a:solidFill>
                        <a:effectLst/>
                        <a:latin typeface="Calibri"/>
                      </a:endParaRPr>
                    </a:p>
                  </a:txBody>
                  <a:tcPr marL="12700" marR="12700" marT="12700" marB="0" anchor="ctr"/>
                </a:tc>
                <a:tc>
                  <a:txBody>
                    <a:bodyPr/>
                    <a:lstStyle/>
                    <a:p>
                      <a:pPr algn="ctr" fontAlgn="t"/>
                      <a:r>
                        <a:rPr lang="en-US" sz="1600" u="none" strike="noStrike" dirty="0" smtClean="0">
                          <a:effectLst/>
                        </a:rPr>
                        <a:t>13(?)</a:t>
                      </a:r>
                      <a:endParaRPr lang="en-US" sz="1600" b="1" i="0" u="none" strike="noStrike" dirty="0">
                        <a:solidFill>
                          <a:srgbClr val="000000"/>
                        </a:solidFill>
                        <a:effectLst/>
                        <a:latin typeface="Arial"/>
                      </a:endParaRPr>
                    </a:p>
                  </a:txBody>
                  <a:tcPr marL="12700" marR="12700" marT="12700" marB="0" anchor="ctr"/>
                </a:tc>
                <a:tc>
                  <a:txBody>
                    <a:bodyPr/>
                    <a:lstStyle/>
                    <a:p>
                      <a:pPr algn="ctr" fontAlgn="ctr"/>
                      <a:r>
                        <a:rPr lang="en-US" sz="1600" u="none" strike="noStrike" dirty="0">
                          <a:effectLst/>
                        </a:rPr>
                        <a:t> </a:t>
                      </a:r>
                      <a:r>
                        <a:rPr lang="en-US" sz="1600" u="none" strike="noStrike" dirty="0" smtClean="0">
                          <a:effectLst/>
                        </a:rPr>
                        <a:t>442</a:t>
                      </a:r>
                      <a:endParaRPr lang="en-US" sz="1600" b="0" i="0" u="none" strike="noStrike" dirty="0">
                        <a:solidFill>
                          <a:srgbClr val="000000"/>
                        </a:solidFill>
                        <a:effectLst/>
                        <a:latin typeface="Calibri"/>
                      </a:endParaRPr>
                    </a:p>
                  </a:txBody>
                  <a:tcPr marL="12700" marR="12700" marT="12700" marB="0" anchor="ctr"/>
                </a:tc>
              </a:tr>
              <a:tr h="370840">
                <a:tc>
                  <a:txBody>
                    <a:bodyPr/>
                    <a:lstStyle/>
                    <a:p>
                      <a:pPr algn="l" fontAlgn="ctr"/>
                      <a:r>
                        <a:rPr lang="en-US" sz="1600" u="none" strike="noStrike" dirty="0" smtClean="0">
                          <a:effectLst/>
                        </a:rPr>
                        <a:t>Myanmar</a:t>
                      </a:r>
                      <a:endParaRPr lang="en-US" sz="1600" b="0" i="0" u="none" strike="noStrike" dirty="0">
                        <a:solidFill>
                          <a:srgbClr val="000000"/>
                        </a:solidFill>
                        <a:effectLst/>
                        <a:latin typeface="Calibri"/>
                      </a:endParaRPr>
                    </a:p>
                  </a:txBody>
                  <a:tcPr marL="12700" marR="12700" marT="12700" marB="0" anchor="ctr">
                    <a:solidFill>
                      <a:srgbClr val="BFE2F2"/>
                    </a:solidFill>
                  </a:tcPr>
                </a:tc>
                <a:tc>
                  <a:txBody>
                    <a:bodyPr/>
                    <a:lstStyle/>
                    <a:p>
                      <a:pPr algn="ctr" fontAlgn="ctr"/>
                      <a:r>
                        <a:rPr lang="en-US" sz="1600" u="none" strike="noStrike" dirty="0" smtClean="0">
                          <a:effectLst/>
                        </a:rPr>
                        <a:t>29</a:t>
                      </a:r>
                      <a:endParaRPr lang="en-US" sz="1600" b="0" i="0" u="none" strike="noStrike" dirty="0">
                        <a:solidFill>
                          <a:srgbClr val="000000"/>
                        </a:solidFill>
                        <a:effectLst/>
                        <a:latin typeface="Calibri"/>
                      </a:endParaRPr>
                    </a:p>
                  </a:txBody>
                  <a:tcPr marL="12700" marR="12700" marT="12700" marB="0" anchor="ctr">
                    <a:solidFill>
                      <a:srgbClr val="BFE2F2"/>
                    </a:solidFill>
                  </a:tcPr>
                </a:tc>
                <a:tc>
                  <a:txBody>
                    <a:bodyPr/>
                    <a:lstStyle/>
                    <a:p>
                      <a:pPr algn="ctr" fontAlgn="ctr"/>
                      <a:r>
                        <a:rPr lang="en-US" sz="1600" b="1" u="none" strike="noStrike" dirty="0" smtClean="0">
                          <a:effectLst/>
                        </a:rPr>
                        <a:t>2015</a:t>
                      </a:r>
                      <a:endParaRPr lang="en-US" sz="1600" b="1" i="0" u="none" strike="noStrike" dirty="0">
                        <a:solidFill>
                          <a:schemeClr val="tx1"/>
                        </a:solidFill>
                        <a:effectLst/>
                        <a:latin typeface="Calibri"/>
                      </a:endParaRPr>
                    </a:p>
                  </a:txBody>
                  <a:tcPr marL="12700" marR="12700" marT="12700" marB="0" anchor="ctr">
                    <a:solidFill>
                      <a:srgbClr val="BFE2F2"/>
                    </a:solidFill>
                  </a:tcPr>
                </a:tc>
                <a:tc>
                  <a:txBody>
                    <a:bodyPr/>
                    <a:lstStyle/>
                    <a:p>
                      <a:pPr algn="ctr" fontAlgn="t"/>
                      <a:r>
                        <a:rPr lang="en-US" sz="1600" u="none" strike="noStrike" dirty="0" smtClean="0">
                          <a:effectLst/>
                        </a:rPr>
                        <a:t>1</a:t>
                      </a:r>
                      <a:endParaRPr lang="en-US" sz="1600" b="0" i="0" u="none" strike="noStrike" dirty="0">
                        <a:solidFill>
                          <a:srgbClr val="000000"/>
                        </a:solidFill>
                        <a:effectLst/>
                        <a:latin typeface="Arial"/>
                      </a:endParaRPr>
                    </a:p>
                  </a:txBody>
                  <a:tcPr marL="12700" marR="12700" marT="12700" marB="0" anchor="ctr">
                    <a:solidFill>
                      <a:srgbClr val="BFE2F2"/>
                    </a:solidFill>
                  </a:tcPr>
                </a:tc>
                <a:tc>
                  <a:txBody>
                    <a:bodyPr/>
                    <a:lstStyle/>
                    <a:p>
                      <a:pPr algn="ctr" fontAlgn="ctr"/>
                      <a:r>
                        <a:rPr lang="en-US" sz="1600" u="none" strike="noStrike" dirty="0" smtClean="0">
                          <a:effectLst/>
                        </a:rPr>
                        <a:t>1,204</a:t>
                      </a:r>
                      <a:endParaRPr lang="en-US" sz="1600" b="0" i="0" u="none" strike="noStrike" dirty="0">
                        <a:solidFill>
                          <a:srgbClr val="000000"/>
                        </a:solidFill>
                        <a:effectLst/>
                        <a:latin typeface="Calibri"/>
                      </a:endParaRPr>
                    </a:p>
                  </a:txBody>
                  <a:tcPr marL="12700" marR="12700" marT="12700" marB="0" anchor="ctr">
                    <a:solidFill>
                      <a:srgbClr val="BFE2F2"/>
                    </a:solidFill>
                  </a:tcPr>
                </a:tc>
              </a:tr>
              <a:tr h="370840">
                <a:tc>
                  <a:txBody>
                    <a:bodyPr/>
                    <a:lstStyle/>
                    <a:p>
                      <a:pPr algn="l" fontAlgn="ctr"/>
                      <a:r>
                        <a:rPr lang="en-US" sz="1600" u="none" strike="noStrike" dirty="0">
                          <a:effectLst/>
                        </a:rPr>
                        <a:t>Jordan</a:t>
                      </a:r>
                      <a:endParaRPr lang="en-US" sz="1600" b="0" i="0" u="none" strike="noStrike" dirty="0">
                        <a:solidFill>
                          <a:srgbClr val="000000"/>
                        </a:solidFill>
                        <a:effectLst/>
                        <a:latin typeface="Calibri"/>
                      </a:endParaRPr>
                    </a:p>
                  </a:txBody>
                  <a:tcPr marL="12700" marR="12700" marT="12700" marB="0" anchor="ctr"/>
                </a:tc>
                <a:tc>
                  <a:txBody>
                    <a:bodyPr/>
                    <a:lstStyle/>
                    <a:p>
                      <a:pPr algn="ctr" fontAlgn="ctr"/>
                      <a:r>
                        <a:rPr lang="en-US" sz="1600" u="none" strike="noStrike" dirty="0">
                          <a:effectLst/>
                        </a:rPr>
                        <a:t>21</a:t>
                      </a:r>
                      <a:endParaRPr lang="en-US" sz="1600" b="0" i="0" u="none" strike="noStrike" dirty="0">
                        <a:solidFill>
                          <a:srgbClr val="000000"/>
                        </a:solidFill>
                        <a:effectLst/>
                        <a:latin typeface="Calibri"/>
                      </a:endParaRPr>
                    </a:p>
                  </a:txBody>
                  <a:tcPr marL="12700" marR="12700" marT="12700" marB="0" anchor="ctr"/>
                </a:tc>
                <a:tc>
                  <a:txBody>
                    <a:bodyPr/>
                    <a:lstStyle/>
                    <a:p>
                      <a:pPr algn="ctr" fontAlgn="ctr"/>
                      <a:r>
                        <a:rPr lang="en-US" sz="1600" u="none" strike="noStrike" dirty="0" smtClean="0">
                          <a:effectLst/>
                        </a:rPr>
                        <a:t>2014</a:t>
                      </a:r>
                      <a:endParaRPr lang="en-US" sz="1600" b="0" i="0" u="none" strike="noStrike" dirty="0">
                        <a:solidFill>
                          <a:schemeClr val="accent3">
                            <a:lumMod val="50000"/>
                            <a:lumOff val="50000"/>
                          </a:schemeClr>
                        </a:solidFill>
                        <a:effectLst/>
                        <a:latin typeface="Calibri"/>
                      </a:endParaRPr>
                    </a:p>
                  </a:txBody>
                  <a:tcPr marL="12700" marR="12700" marT="12700" marB="0" anchor="ctr"/>
                </a:tc>
                <a:tc>
                  <a:txBody>
                    <a:bodyPr/>
                    <a:lstStyle/>
                    <a:p>
                      <a:pPr algn="ctr" fontAlgn="t"/>
                      <a:r>
                        <a:rPr lang="en-US" sz="1600" u="none" strike="noStrike" dirty="0">
                          <a:effectLst/>
                        </a:rPr>
                        <a:t> </a:t>
                      </a:r>
                      <a:r>
                        <a:rPr lang="en-US" sz="1600" u="none" strike="noStrike" dirty="0" smtClean="0">
                          <a:effectLst/>
                        </a:rPr>
                        <a:t>13</a:t>
                      </a:r>
                      <a:endParaRPr lang="en-US" sz="1600" b="0" i="0" u="none" strike="noStrike" dirty="0">
                        <a:solidFill>
                          <a:srgbClr val="000000"/>
                        </a:solidFill>
                        <a:effectLst/>
                        <a:latin typeface="Arial"/>
                      </a:endParaRPr>
                    </a:p>
                  </a:txBody>
                  <a:tcPr marL="12700" marR="12700" marT="12700" marB="0" anchor="ctr"/>
                </a:tc>
                <a:tc>
                  <a:txBody>
                    <a:bodyPr/>
                    <a:lstStyle/>
                    <a:p>
                      <a:pPr algn="ctr" fontAlgn="ctr"/>
                      <a:r>
                        <a:rPr lang="en-US" sz="1600" u="none" strike="noStrike" dirty="0" smtClean="0">
                          <a:effectLst/>
                        </a:rPr>
                        <a:t>5,423</a:t>
                      </a:r>
                      <a:endParaRPr lang="en-US" sz="1600" b="0" i="0" u="none" strike="noStrike" dirty="0">
                        <a:solidFill>
                          <a:srgbClr val="000000"/>
                        </a:solidFill>
                        <a:effectLst/>
                        <a:latin typeface="Calibri"/>
                      </a:endParaRPr>
                    </a:p>
                  </a:txBody>
                  <a:tcPr marL="12700" marR="12700" marT="12700" marB="0" anchor="ctr"/>
                </a:tc>
              </a:tr>
              <a:tr h="370840">
                <a:tc>
                  <a:txBody>
                    <a:bodyPr/>
                    <a:lstStyle/>
                    <a:p>
                      <a:pPr algn="l" fontAlgn="ctr"/>
                      <a:r>
                        <a:rPr lang="en-US" sz="1600" u="none" strike="noStrike" dirty="0">
                          <a:effectLst/>
                        </a:rPr>
                        <a:t>Indonesia</a:t>
                      </a:r>
                      <a:endParaRPr lang="en-US" sz="1600" b="0" i="0" u="none" strike="noStrike" dirty="0">
                        <a:solidFill>
                          <a:srgbClr val="000000"/>
                        </a:solidFill>
                        <a:effectLst/>
                        <a:latin typeface="Calibri"/>
                      </a:endParaRPr>
                    </a:p>
                  </a:txBody>
                  <a:tcPr marL="12700" marR="12700" marT="12700" marB="0" anchor="ctr"/>
                </a:tc>
                <a:tc>
                  <a:txBody>
                    <a:bodyPr/>
                    <a:lstStyle/>
                    <a:p>
                      <a:pPr algn="ctr" fontAlgn="ctr"/>
                      <a:r>
                        <a:rPr lang="en-US" sz="1600" u="none" strike="noStrike" dirty="0">
                          <a:effectLst/>
                        </a:rPr>
                        <a:t>10</a:t>
                      </a:r>
                      <a:endParaRPr lang="en-US" sz="1600" b="0" i="0" u="none" strike="noStrike" dirty="0">
                        <a:solidFill>
                          <a:srgbClr val="000000"/>
                        </a:solidFill>
                        <a:effectLst/>
                        <a:latin typeface="Calibri"/>
                      </a:endParaRPr>
                    </a:p>
                  </a:txBody>
                  <a:tcPr marL="12700" marR="12700" marT="12700" marB="0" anchor="ctr"/>
                </a:tc>
                <a:tc>
                  <a:txBody>
                    <a:bodyPr/>
                    <a:lstStyle/>
                    <a:p>
                      <a:pPr algn="ctr" fontAlgn="ctr"/>
                      <a:r>
                        <a:rPr lang="en-US" sz="1600" u="none" strike="noStrike" dirty="0" smtClean="0">
                          <a:effectLst/>
                        </a:rPr>
                        <a:t>2014</a:t>
                      </a:r>
                      <a:endParaRPr lang="en-US" sz="1600" b="0" i="0" u="none" strike="noStrike" dirty="0">
                        <a:solidFill>
                          <a:schemeClr val="accent3">
                            <a:lumMod val="50000"/>
                            <a:lumOff val="50000"/>
                          </a:schemeClr>
                        </a:solidFill>
                        <a:effectLst/>
                        <a:latin typeface="Calibri"/>
                      </a:endParaRPr>
                    </a:p>
                  </a:txBody>
                  <a:tcPr marL="12700" marR="12700" marT="12700" marB="0" anchor="ctr"/>
                </a:tc>
                <a:tc>
                  <a:txBody>
                    <a:bodyPr/>
                    <a:lstStyle/>
                    <a:p>
                      <a:pPr algn="ctr" fontAlgn="t"/>
                      <a:r>
                        <a:rPr lang="en-US" sz="1600" u="none" strike="noStrike" dirty="0">
                          <a:effectLst/>
                        </a:rPr>
                        <a:t>15</a:t>
                      </a:r>
                      <a:endParaRPr lang="en-US" sz="1600" b="0" i="0" u="none" strike="noStrike" dirty="0">
                        <a:solidFill>
                          <a:srgbClr val="000000"/>
                        </a:solidFill>
                        <a:effectLst/>
                        <a:latin typeface="Arial"/>
                      </a:endParaRPr>
                    </a:p>
                  </a:txBody>
                  <a:tcPr marL="12700" marR="12700" marT="12700" marB="0" anchor="ctr"/>
                </a:tc>
                <a:tc>
                  <a:txBody>
                    <a:bodyPr/>
                    <a:lstStyle/>
                    <a:p>
                      <a:pPr algn="ctr" fontAlgn="ctr"/>
                      <a:r>
                        <a:rPr lang="en-US" sz="1600" u="none" strike="noStrike" dirty="0" smtClean="0">
                          <a:effectLst/>
                        </a:rPr>
                        <a:t>3,492</a:t>
                      </a:r>
                      <a:endParaRPr lang="en-US" sz="1600" b="0" i="0" u="none" strike="noStrike" dirty="0">
                        <a:solidFill>
                          <a:srgbClr val="000000"/>
                        </a:solidFill>
                        <a:effectLst/>
                        <a:latin typeface="Calibri"/>
                      </a:endParaRPr>
                    </a:p>
                  </a:txBody>
                  <a:tcPr marL="12700" marR="12700" marT="12700" marB="0" anchor="ctr"/>
                </a:tc>
              </a:tr>
              <a:tr h="370840">
                <a:tc>
                  <a:txBody>
                    <a:bodyPr/>
                    <a:lstStyle/>
                    <a:p>
                      <a:pPr algn="l" fontAlgn="ctr"/>
                      <a:r>
                        <a:rPr lang="en-US" sz="1600" u="none" strike="noStrike" dirty="0">
                          <a:effectLst/>
                        </a:rPr>
                        <a:t>Kenya</a:t>
                      </a:r>
                      <a:endParaRPr lang="en-US" sz="1600" b="0" i="0" u="none" strike="noStrike" dirty="0">
                        <a:solidFill>
                          <a:srgbClr val="000000"/>
                        </a:solidFill>
                        <a:effectLst/>
                        <a:latin typeface="Calibri"/>
                      </a:endParaRPr>
                    </a:p>
                  </a:txBody>
                  <a:tcPr marL="12700" marR="12700" marT="12700" marB="0" anchor="ctr"/>
                </a:tc>
                <a:tc>
                  <a:txBody>
                    <a:bodyPr/>
                    <a:lstStyle/>
                    <a:p>
                      <a:pPr algn="ctr" fontAlgn="ctr"/>
                      <a:r>
                        <a:rPr lang="en-US" sz="1600" u="none" strike="noStrike" dirty="0">
                          <a:effectLst/>
                        </a:rPr>
                        <a:t>7</a:t>
                      </a:r>
                      <a:endParaRPr lang="en-US" sz="1600" b="0" i="0" u="none" strike="noStrike" dirty="0">
                        <a:solidFill>
                          <a:srgbClr val="000000"/>
                        </a:solidFill>
                        <a:effectLst/>
                        <a:latin typeface="Calibri"/>
                      </a:endParaRPr>
                    </a:p>
                  </a:txBody>
                  <a:tcPr marL="12700" marR="12700" marT="12700" marB="0" anchor="ctr"/>
                </a:tc>
                <a:tc>
                  <a:txBody>
                    <a:bodyPr/>
                    <a:lstStyle/>
                    <a:p>
                      <a:pPr algn="ctr" fontAlgn="ctr"/>
                      <a:r>
                        <a:rPr lang="en-US" sz="1600" u="none" strike="noStrike" dirty="0" smtClean="0">
                          <a:effectLst/>
                        </a:rPr>
                        <a:t>2014</a:t>
                      </a:r>
                      <a:endParaRPr lang="en-US" sz="1600" b="0" i="0" u="none" strike="noStrike" dirty="0">
                        <a:solidFill>
                          <a:schemeClr val="accent3">
                            <a:lumMod val="50000"/>
                            <a:lumOff val="50000"/>
                          </a:schemeClr>
                        </a:solidFill>
                        <a:effectLst/>
                        <a:latin typeface="Calibri"/>
                      </a:endParaRPr>
                    </a:p>
                  </a:txBody>
                  <a:tcPr marL="12700" marR="12700" marT="12700" marB="0" anchor="ctr"/>
                </a:tc>
                <a:tc>
                  <a:txBody>
                    <a:bodyPr/>
                    <a:lstStyle/>
                    <a:p>
                      <a:pPr algn="ctr" fontAlgn="t"/>
                      <a:r>
                        <a:rPr lang="en-US" sz="1600" u="none" strike="noStrike" dirty="0">
                          <a:effectLst/>
                        </a:rPr>
                        <a:t>15</a:t>
                      </a:r>
                      <a:endParaRPr lang="en-US" sz="1600" b="0" i="0" u="none" strike="noStrike" dirty="0">
                        <a:solidFill>
                          <a:srgbClr val="000000"/>
                        </a:solidFill>
                        <a:effectLst/>
                        <a:latin typeface="Arial"/>
                      </a:endParaRPr>
                    </a:p>
                  </a:txBody>
                  <a:tcPr marL="12700" marR="12700" marT="12700" marB="0" anchor="ctr"/>
                </a:tc>
                <a:tc>
                  <a:txBody>
                    <a:bodyPr/>
                    <a:lstStyle/>
                    <a:p>
                      <a:pPr algn="ctr" fontAlgn="ctr"/>
                      <a:r>
                        <a:rPr lang="en-US" sz="1600" u="none" strike="noStrike" dirty="0" smtClean="0">
                          <a:effectLst/>
                        </a:rPr>
                        <a:t>1,358</a:t>
                      </a:r>
                      <a:endParaRPr lang="en-US" sz="1600" b="0" i="0" u="none" strike="noStrike" dirty="0">
                        <a:solidFill>
                          <a:srgbClr val="000000"/>
                        </a:solidFill>
                        <a:effectLst/>
                        <a:latin typeface="Calibri"/>
                      </a:endParaRPr>
                    </a:p>
                  </a:txBody>
                  <a:tcPr marL="12700" marR="12700" marT="12700" marB="0" anchor="ctr"/>
                </a:tc>
              </a:tr>
              <a:tr h="370840">
                <a:tc>
                  <a:txBody>
                    <a:bodyPr/>
                    <a:lstStyle/>
                    <a:p>
                      <a:pPr algn="l" fontAlgn="ctr"/>
                      <a:r>
                        <a:rPr lang="en-US" sz="1600" u="none" strike="noStrike" dirty="0">
                          <a:effectLst/>
                        </a:rPr>
                        <a:t>Mexico</a:t>
                      </a:r>
                      <a:endParaRPr lang="en-US" sz="1600" b="0" i="0" u="none" strike="noStrike" dirty="0">
                        <a:solidFill>
                          <a:srgbClr val="000000"/>
                        </a:solidFill>
                        <a:effectLst/>
                        <a:latin typeface="Calibri"/>
                      </a:endParaRPr>
                    </a:p>
                  </a:txBody>
                  <a:tcPr marL="12700" marR="12700" marT="12700" marB="0" anchor="ctr"/>
                </a:tc>
                <a:tc>
                  <a:txBody>
                    <a:bodyPr/>
                    <a:lstStyle/>
                    <a:p>
                      <a:pPr algn="ctr" fontAlgn="ctr"/>
                      <a:r>
                        <a:rPr lang="en-US" sz="1600" u="none" strike="noStrike" dirty="0">
                          <a:effectLst/>
                        </a:rPr>
                        <a:t>6</a:t>
                      </a:r>
                      <a:endParaRPr lang="en-US" sz="1600" b="0" i="0" u="none" strike="noStrike" dirty="0">
                        <a:solidFill>
                          <a:srgbClr val="000000"/>
                        </a:solidFill>
                        <a:effectLst/>
                        <a:latin typeface="Calibri"/>
                      </a:endParaRPr>
                    </a:p>
                  </a:txBody>
                  <a:tcPr marL="12700" marR="12700" marT="12700" marB="0" anchor="ctr"/>
                </a:tc>
                <a:tc>
                  <a:txBody>
                    <a:bodyPr/>
                    <a:lstStyle/>
                    <a:p>
                      <a:pPr algn="ctr" fontAlgn="ctr"/>
                      <a:r>
                        <a:rPr lang="en-US" sz="1600" u="none" strike="noStrike" dirty="0" smtClean="0">
                          <a:effectLst/>
                        </a:rPr>
                        <a:t>2014</a:t>
                      </a:r>
                      <a:endParaRPr lang="en-US" sz="1600" b="0" i="0" u="none" strike="noStrike" dirty="0">
                        <a:solidFill>
                          <a:schemeClr val="accent3">
                            <a:lumMod val="50000"/>
                            <a:lumOff val="50000"/>
                          </a:schemeClr>
                        </a:solidFill>
                        <a:effectLst/>
                        <a:latin typeface="Calibri"/>
                      </a:endParaRPr>
                    </a:p>
                  </a:txBody>
                  <a:tcPr marL="12700" marR="12700" marT="12700" marB="0" anchor="ctr"/>
                </a:tc>
                <a:tc>
                  <a:txBody>
                    <a:bodyPr/>
                    <a:lstStyle/>
                    <a:p>
                      <a:pPr algn="ctr" fontAlgn="t"/>
                      <a:r>
                        <a:rPr lang="en-US" sz="1600" u="none" strike="noStrike" dirty="0" smtClean="0">
                          <a:effectLst/>
                        </a:rPr>
                        <a:t>17*</a:t>
                      </a:r>
                      <a:endParaRPr lang="en-US" sz="1600" b="1" i="0" u="none" strike="noStrike" dirty="0">
                        <a:solidFill>
                          <a:srgbClr val="000000"/>
                        </a:solidFill>
                        <a:effectLst/>
                        <a:latin typeface="Arial"/>
                      </a:endParaRPr>
                    </a:p>
                  </a:txBody>
                  <a:tcPr marL="12700" marR="12700" marT="12700" marB="0" anchor="ctr"/>
                </a:tc>
                <a:tc>
                  <a:txBody>
                    <a:bodyPr/>
                    <a:lstStyle/>
                    <a:p>
                      <a:pPr algn="ctr" fontAlgn="ctr"/>
                      <a:r>
                        <a:rPr lang="en-US" sz="1600" u="none" strike="noStrike" dirty="0" smtClean="0">
                          <a:effectLst/>
                        </a:rPr>
                        <a:t>10,326</a:t>
                      </a:r>
                      <a:endParaRPr lang="en-US" sz="1600" b="0" i="0" u="none" strike="noStrike" dirty="0">
                        <a:solidFill>
                          <a:srgbClr val="000000"/>
                        </a:solidFill>
                        <a:effectLst/>
                        <a:latin typeface="Calibri"/>
                      </a:endParaRPr>
                    </a:p>
                  </a:txBody>
                  <a:tcPr marL="12700" marR="12700" marT="12700" marB="0" anchor="ctr"/>
                </a:tc>
              </a:tr>
              <a:tr h="370840">
                <a:tc>
                  <a:txBody>
                    <a:bodyPr/>
                    <a:lstStyle/>
                    <a:p>
                      <a:pPr algn="l" fontAlgn="ctr"/>
                      <a:r>
                        <a:rPr lang="en-US" sz="1600" u="none" strike="noStrike" dirty="0">
                          <a:effectLst/>
                        </a:rPr>
                        <a:t>Colombia</a:t>
                      </a:r>
                      <a:endParaRPr lang="en-US" sz="1600" b="0" i="0" u="none" strike="noStrike" dirty="0">
                        <a:solidFill>
                          <a:srgbClr val="000000"/>
                        </a:solidFill>
                        <a:effectLst/>
                        <a:latin typeface="Calibri"/>
                      </a:endParaRPr>
                    </a:p>
                  </a:txBody>
                  <a:tcPr marL="12700" marR="12700" marT="12700" marB="0" anchor="ctr"/>
                </a:tc>
                <a:tc>
                  <a:txBody>
                    <a:bodyPr/>
                    <a:lstStyle/>
                    <a:p>
                      <a:pPr algn="ctr" fontAlgn="ctr"/>
                      <a:r>
                        <a:rPr lang="en-US" sz="1600" u="none" strike="noStrike" dirty="0">
                          <a:effectLst/>
                        </a:rPr>
                        <a:t>3</a:t>
                      </a:r>
                      <a:endParaRPr lang="en-US" sz="1600" b="0" i="0" u="none" strike="noStrike" dirty="0">
                        <a:solidFill>
                          <a:srgbClr val="000000"/>
                        </a:solidFill>
                        <a:effectLst/>
                        <a:latin typeface="Calibri"/>
                      </a:endParaRPr>
                    </a:p>
                  </a:txBody>
                  <a:tcPr marL="12700" marR="12700" marT="12700" marB="0" anchor="ctr"/>
                </a:tc>
                <a:tc>
                  <a:txBody>
                    <a:bodyPr/>
                    <a:lstStyle/>
                    <a:p>
                      <a:pPr algn="ctr" fontAlgn="ctr"/>
                      <a:r>
                        <a:rPr lang="en-US" sz="1600" u="none" strike="noStrike" dirty="0" smtClean="0">
                          <a:effectLst/>
                        </a:rPr>
                        <a:t>2014</a:t>
                      </a:r>
                      <a:endParaRPr lang="en-US" sz="1600" b="0" i="0" u="none" strike="noStrike" dirty="0">
                        <a:solidFill>
                          <a:schemeClr val="accent3">
                            <a:lumMod val="50000"/>
                            <a:lumOff val="50000"/>
                          </a:schemeClr>
                        </a:solidFill>
                        <a:effectLst/>
                        <a:latin typeface="Calibri"/>
                      </a:endParaRPr>
                    </a:p>
                  </a:txBody>
                  <a:tcPr marL="12700" marR="12700" marT="12700" marB="0" anchor="ctr"/>
                </a:tc>
                <a:tc>
                  <a:txBody>
                    <a:bodyPr/>
                    <a:lstStyle/>
                    <a:p>
                      <a:pPr algn="ctr" fontAlgn="t"/>
                      <a:r>
                        <a:rPr lang="en-US" sz="1600" u="none" strike="noStrike" dirty="0" smtClean="0">
                          <a:effectLst/>
                        </a:rPr>
                        <a:t>23*</a:t>
                      </a:r>
                      <a:endParaRPr lang="en-US" sz="1600" b="1" i="0" u="none" strike="noStrike" dirty="0">
                        <a:solidFill>
                          <a:srgbClr val="000000"/>
                        </a:solidFill>
                        <a:effectLst/>
                        <a:latin typeface="Arial"/>
                      </a:endParaRPr>
                    </a:p>
                  </a:txBody>
                  <a:tcPr marL="12700" marR="12700" marT="12700" marB="0" anchor="ctr"/>
                </a:tc>
                <a:tc>
                  <a:txBody>
                    <a:bodyPr/>
                    <a:lstStyle/>
                    <a:p>
                      <a:pPr algn="ctr" fontAlgn="ctr"/>
                      <a:r>
                        <a:rPr lang="en-US" sz="1600" u="none" strike="noStrike" dirty="0" smtClean="0">
                          <a:effectLst/>
                        </a:rPr>
                        <a:t>7,904</a:t>
                      </a:r>
                      <a:endParaRPr lang="en-US" sz="1600" b="0" i="0" u="none" strike="noStrike" dirty="0">
                        <a:solidFill>
                          <a:srgbClr val="000000"/>
                        </a:solidFill>
                        <a:effectLst/>
                        <a:latin typeface="Calibri"/>
                      </a:endParaRPr>
                    </a:p>
                  </a:txBody>
                  <a:tcPr marL="12700" marR="12700" marT="12700" marB="0" anchor="ctr"/>
                </a:tc>
              </a:tr>
              <a:tr h="370840">
                <a:tc>
                  <a:txBody>
                    <a:bodyPr/>
                    <a:lstStyle/>
                    <a:p>
                      <a:pPr algn="l" fontAlgn="ctr"/>
                      <a:r>
                        <a:rPr lang="en-US" sz="1600" u="none" strike="noStrike" dirty="0">
                          <a:effectLst/>
                        </a:rPr>
                        <a:t>Egypt</a:t>
                      </a:r>
                      <a:endParaRPr lang="en-US" sz="1600" b="0" i="0" u="none" strike="noStrike" dirty="0">
                        <a:solidFill>
                          <a:srgbClr val="000000"/>
                        </a:solidFill>
                        <a:effectLst/>
                        <a:latin typeface="Calibri"/>
                      </a:endParaRPr>
                    </a:p>
                  </a:txBody>
                  <a:tcPr marL="12700" marR="12700" marT="12700" marB="0" anchor="ctr"/>
                </a:tc>
                <a:tc>
                  <a:txBody>
                    <a:bodyPr/>
                    <a:lstStyle/>
                    <a:p>
                      <a:pPr algn="ctr" fontAlgn="ctr"/>
                      <a:r>
                        <a:rPr lang="en-US" sz="1600" u="none" strike="noStrike" dirty="0">
                          <a:effectLst/>
                        </a:rPr>
                        <a:t>2</a:t>
                      </a:r>
                      <a:endParaRPr lang="en-US" sz="1600" b="0" i="0" u="none" strike="noStrike" dirty="0">
                        <a:solidFill>
                          <a:srgbClr val="000000"/>
                        </a:solidFill>
                        <a:effectLst/>
                        <a:latin typeface="Calibri"/>
                      </a:endParaRPr>
                    </a:p>
                  </a:txBody>
                  <a:tcPr marL="12700" marR="12700" marT="12700" marB="0" anchor="ctr"/>
                </a:tc>
                <a:tc>
                  <a:txBody>
                    <a:bodyPr/>
                    <a:lstStyle/>
                    <a:p>
                      <a:pPr algn="ctr" fontAlgn="ctr"/>
                      <a:r>
                        <a:rPr lang="en-US" sz="1600" u="none" strike="noStrike" dirty="0" smtClean="0">
                          <a:effectLst/>
                        </a:rPr>
                        <a:t>2014</a:t>
                      </a:r>
                      <a:endParaRPr lang="en-US" sz="1600" b="0" i="0" u="none" strike="noStrike" dirty="0">
                        <a:solidFill>
                          <a:schemeClr val="accent3">
                            <a:lumMod val="50000"/>
                            <a:lumOff val="50000"/>
                          </a:schemeClr>
                        </a:solidFill>
                        <a:effectLst/>
                        <a:latin typeface="Calibri"/>
                      </a:endParaRPr>
                    </a:p>
                  </a:txBody>
                  <a:tcPr marL="12700" marR="12700" marT="12700" marB="0" anchor="ctr"/>
                </a:tc>
                <a:tc>
                  <a:txBody>
                    <a:bodyPr/>
                    <a:lstStyle/>
                    <a:p>
                      <a:pPr algn="ctr" fontAlgn="t"/>
                      <a:r>
                        <a:rPr lang="en-US" sz="1600" u="none" strike="noStrike" dirty="0">
                          <a:effectLst/>
                        </a:rPr>
                        <a:t>11</a:t>
                      </a:r>
                      <a:endParaRPr lang="en-US" sz="1600" b="0" i="0" u="none" strike="noStrike" dirty="0">
                        <a:solidFill>
                          <a:srgbClr val="000000"/>
                        </a:solidFill>
                        <a:effectLst/>
                        <a:latin typeface="Arial"/>
                      </a:endParaRPr>
                    </a:p>
                  </a:txBody>
                  <a:tcPr marL="12700" marR="12700" marT="12700" marB="0" anchor="ctr"/>
                </a:tc>
                <a:tc>
                  <a:txBody>
                    <a:bodyPr/>
                    <a:lstStyle/>
                    <a:p>
                      <a:pPr algn="ctr" fontAlgn="ctr"/>
                      <a:r>
                        <a:rPr lang="en-US" sz="1600" u="none" strike="noStrike" dirty="0" smtClean="0">
                          <a:effectLst/>
                        </a:rPr>
                        <a:t>3,199</a:t>
                      </a:r>
                      <a:endParaRPr lang="en-US" sz="1600" b="0" i="0" u="none" strike="noStrike" dirty="0">
                        <a:solidFill>
                          <a:srgbClr val="000000"/>
                        </a:solidFill>
                        <a:effectLst/>
                        <a:latin typeface="Calibri"/>
                      </a:endParaRPr>
                    </a:p>
                  </a:txBody>
                  <a:tcPr marL="12700" marR="12700" marT="12700" marB="0" anchor="ctr"/>
                </a:tc>
              </a:tr>
              <a:tr h="370840">
                <a:tc>
                  <a:txBody>
                    <a:bodyPr/>
                    <a:lstStyle/>
                    <a:p>
                      <a:pPr algn="l" fontAlgn="ctr"/>
                      <a:r>
                        <a:rPr lang="en-US" sz="1600" u="none" strike="noStrike" dirty="0">
                          <a:effectLst/>
                        </a:rPr>
                        <a:t>Turkey</a:t>
                      </a:r>
                      <a:endParaRPr lang="en-US" sz="1600" b="0" i="0" u="none" strike="noStrike" dirty="0">
                        <a:solidFill>
                          <a:srgbClr val="000000"/>
                        </a:solidFill>
                        <a:effectLst/>
                        <a:latin typeface="Calibri"/>
                      </a:endParaRPr>
                    </a:p>
                  </a:txBody>
                  <a:tcPr marL="12700" marR="12700" marT="12700" marB="0" anchor="ctr"/>
                </a:tc>
                <a:tc>
                  <a:txBody>
                    <a:bodyPr/>
                    <a:lstStyle/>
                    <a:p>
                      <a:pPr algn="ctr" fontAlgn="ctr"/>
                      <a:r>
                        <a:rPr lang="en-US" sz="1600" u="none" strike="noStrike" dirty="0">
                          <a:effectLst/>
                        </a:rPr>
                        <a:t>2</a:t>
                      </a:r>
                      <a:endParaRPr lang="en-US" sz="1600" b="0" i="0" u="none" strike="noStrike" dirty="0">
                        <a:solidFill>
                          <a:srgbClr val="000000"/>
                        </a:solidFill>
                        <a:effectLst/>
                        <a:latin typeface="Calibri"/>
                      </a:endParaRPr>
                    </a:p>
                  </a:txBody>
                  <a:tcPr marL="12700" marR="12700" marT="12700" marB="0" anchor="ctr"/>
                </a:tc>
                <a:tc>
                  <a:txBody>
                    <a:bodyPr/>
                    <a:lstStyle/>
                    <a:p>
                      <a:pPr algn="ctr" fontAlgn="ctr"/>
                      <a:r>
                        <a:rPr lang="en-US" sz="1600" u="none" strike="noStrike" dirty="0" smtClean="0">
                          <a:effectLst/>
                        </a:rPr>
                        <a:t>2014</a:t>
                      </a:r>
                      <a:endParaRPr lang="en-US" sz="1600" b="0" i="0" u="none" strike="noStrike" dirty="0">
                        <a:solidFill>
                          <a:schemeClr val="accent3">
                            <a:lumMod val="50000"/>
                            <a:lumOff val="50000"/>
                          </a:schemeClr>
                        </a:solidFill>
                        <a:effectLst/>
                        <a:latin typeface="Calibri"/>
                      </a:endParaRPr>
                    </a:p>
                  </a:txBody>
                  <a:tcPr marL="12700" marR="12700" marT="12700" marB="0" anchor="ctr"/>
                </a:tc>
                <a:tc>
                  <a:txBody>
                    <a:bodyPr/>
                    <a:lstStyle/>
                    <a:p>
                      <a:pPr algn="ctr" fontAlgn="t"/>
                      <a:r>
                        <a:rPr lang="en-US" sz="1600" u="none" strike="noStrike" dirty="0">
                          <a:effectLst/>
                        </a:rPr>
                        <a:t>10</a:t>
                      </a:r>
                      <a:endParaRPr lang="en-US" sz="1600" b="0" i="0" u="none" strike="noStrike" dirty="0">
                        <a:solidFill>
                          <a:srgbClr val="000000"/>
                        </a:solidFill>
                        <a:effectLst/>
                        <a:latin typeface="Arial"/>
                      </a:endParaRPr>
                    </a:p>
                  </a:txBody>
                  <a:tcPr marL="12700" marR="12700" marT="12700" marB="0" anchor="ctr"/>
                </a:tc>
                <a:tc>
                  <a:txBody>
                    <a:bodyPr/>
                    <a:lstStyle/>
                    <a:p>
                      <a:pPr algn="ctr" fontAlgn="ctr"/>
                      <a:r>
                        <a:rPr lang="en-US" sz="1600" u="none" strike="noStrike" dirty="0" smtClean="0">
                          <a:effectLst/>
                        </a:rPr>
                        <a:t>10,515</a:t>
                      </a:r>
                      <a:endParaRPr lang="en-US" sz="1600" b="0" i="0" u="none" strike="noStrike" dirty="0">
                        <a:solidFill>
                          <a:srgbClr val="000000"/>
                        </a:solidFill>
                        <a:effectLst/>
                        <a:latin typeface="Calibri"/>
                      </a:endParaRPr>
                    </a:p>
                  </a:txBody>
                  <a:tcPr marL="12700" marR="12700" marT="12700" marB="0" anchor="ctr"/>
                </a:tc>
              </a:tr>
              <a:tr h="370840">
                <a:tc>
                  <a:txBody>
                    <a:bodyPr/>
                    <a:lstStyle/>
                    <a:p>
                      <a:pPr algn="l" fontAlgn="ctr"/>
                      <a:r>
                        <a:rPr lang="en-US" sz="1600" u="none" strike="noStrike" dirty="0">
                          <a:effectLst/>
                        </a:rPr>
                        <a:t>China</a:t>
                      </a:r>
                      <a:endParaRPr lang="en-US" sz="1600" b="0" i="0" u="none" strike="noStrike" dirty="0">
                        <a:solidFill>
                          <a:srgbClr val="000000"/>
                        </a:solidFill>
                        <a:effectLst/>
                        <a:latin typeface="Calibri"/>
                      </a:endParaRPr>
                    </a:p>
                  </a:txBody>
                  <a:tcPr marL="12700" marR="12700" marT="12700" marB="0" anchor="ctr"/>
                </a:tc>
                <a:tc>
                  <a:txBody>
                    <a:bodyPr/>
                    <a:lstStyle/>
                    <a:p>
                      <a:pPr algn="ctr" fontAlgn="ctr"/>
                      <a:r>
                        <a:rPr lang="en-US" sz="1600" u="none" strike="noStrike" dirty="0">
                          <a:effectLst/>
                        </a:rPr>
                        <a:t>1</a:t>
                      </a:r>
                      <a:endParaRPr lang="en-US" sz="1600" b="0" i="0" u="none" strike="noStrike" dirty="0">
                        <a:solidFill>
                          <a:srgbClr val="000000"/>
                        </a:solidFill>
                        <a:effectLst/>
                        <a:latin typeface="Calibri"/>
                      </a:endParaRPr>
                    </a:p>
                  </a:txBody>
                  <a:tcPr marL="12700" marR="12700" marT="12700" marB="0" anchor="ctr"/>
                </a:tc>
                <a:tc>
                  <a:txBody>
                    <a:bodyPr/>
                    <a:lstStyle/>
                    <a:p>
                      <a:pPr algn="ctr" fontAlgn="ctr"/>
                      <a:r>
                        <a:rPr lang="en-US" sz="1600" u="none" strike="noStrike" dirty="0" smtClean="0">
                          <a:effectLst/>
                        </a:rPr>
                        <a:t>2014</a:t>
                      </a:r>
                      <a:endParaRPr lang="en-US" sz="1600" b="0" i="0" u="none" strike="noStrike" dirty="0">
                        <a:solidFill>
                          <a:schemeClr val="accent3">
                            <a:lumMod val="50000"/>
                            <a:lumOff val="50000"/>
                          </a:schemeClr>
                        </a:solidFill>
                        <a:effectLst/>
                        <a:latin typeface="Calibri"/>
                      </a:endParaRPr>
                    </a:p>
                  </a:txBody>
                  <a:tcPr marL="12700" marR="12700" marT="12700" marB="0" anchor="ctr"/>
                </a:tc>
                <a:tc>
                  <a:txBody>
                    <a:bodyPr/>
                    <a:lstStyle/>
                    <a:p>
                      <a:pPr algn="ctr" fontAlgn="t"/>
                      <a:r>
                        <a:rPr lang="en-US" sz="1600" u="none" strike="noStrike" dirty="0" smtClean="0">
                          <a:effectLst/>
                        </a:rPr>
                        <a:t>(?)</a:t>
                      </a:r>
                      <a:r>
                        <a:rPr lang="en-US" sz="1600" u="none" strike="noStrike" dirty="0">
                          <a:effectLst/>
                        </a:rPr>
                        <a:t> </a:t>
                      </a:r>
                      <a:endParaRPr lang="en-US" sz="1600" b="0" i="0" u="none" strike="noStrike" dirty="0">
                        <a:solidFill>
                          <a:srgbClr val="000000"/>
                        </a:solidFill>
                        <a:effectLst/>
                        <a:latin typeface="Arial"/>
                      </a:endParaRPr>
                    </a:p>
                  </a:txBody>
                  <a:tcPr marL="12700" marR="12700" marT="12700" marB="0" anchor="ctr"/>
                </a:tc>
                <a:tc>
                  <a:txBody>
                    <a:bodyPr/>
                    <a:lstStyle/>
                    <a:p>
                      <a:pPr algn="ctr" fontAlgn="ctr"/>
                      <a:r>
                        <a:rPr lang="en-US" sz="1600" u="none" strike="noStrike" dirty="0" smtClean="0">
                          <a:effectLst/>
                        </a:rPr>
                        <a:t>7,590</a:t>
                      </a:r>
                      <a:endParaRPr lang="en-US" sz="1600" b="0" i="0" u="none" strike="noStrike" dirty="0" smtClean="0">
                        <a:solidFill>
                          <a:srgbClr val="000000"/>
                        </a:solidFill>
                        <a:effectLst/>
                        <a:latin typeface="Calibri"/>
                      </a:endParaRPr>
                    </a:p>
                  </a:txBody>
                  <a:tcPr marL="12700" marR="12700" marT="12700" marB="0" anchor="ctr"/>
                </a:tc>
              </a:tr>
            </a:tbl>
          </a:graphicData>
        </a:graphic>
      </p:graphicFrame>
      <p:sp>
        <p:nvSpPr>
          <p:cNvPr id="7" name="TextBox 6"/>
          <p:cNvSpPr txBox="1"/>
          <p:nvPr/>
        </p:nvSpPr>
        <p:spPr>
          <a:xfrm>
            <a:off x="2436658" y="6522431"/>
            <a:ext cx="6747034" cy="523220"/>
          </a:xfrm>
          <a:prstGeom prst="rect">
            <a:avLst/>
          </a:prstGeom>
          <a:noFill/>
        </p:spPr>
        <p:txBody>
          <a:bodyPr wrap="none" rtlCol="0">
            <a:spAutoFit/>
          </a:bodyPr>
          <a:lstStyle/>
          <a:p>
            <a:r>
              <a:rPr lang="en-US" sz="1400" dirty="0">
                <a:solidFill>
                  <a:schemeClr val="tx1">
                    <a:lumMod val="50000"/>
                    <a:lumOff val="50000"/>
                  </a:schemeClr>
                </a:solidFill>
              </a:rPr>
              <a:t>Sources: GSMA (Gender gap data), World bank (income data), Various (liberalization data)</a:t>
            </a:r>
          </a:p>
          <a:p>
            <a:endParaRPr lang="en-US" sz="1400" dirty="0">
              <a:solidFill>
                <a:schemeClr val="tx1">
                  <a:lumMod val="50000"/>
                  <a:lumOff val="50000"/>
                </a:schemeClr>
              </a:solidFill>
            </a:endParaRPr>
          </a:p>
        </p:txBody>
      </p:sp>
      <p:sp>
        <p:nvSpPr>
          <p:cNvPr id="8" name="Right Arrow 7"/>
          <p:cNvSpPr/>
          <p:nvPr/>
        </p:nvSpPr>
        <p:spPr>
          <a:xfrm>
            <a:off x="117494" y="3095402"/>
            <a:ext cx="337380" cy="337319"/>
          </a:xfrm>
          <a:prstGeom prst="rightArrow">
            <a:avLst/>
          </a:prstGeom>
          <a:solidFill>
            <a:srgbClr val="BFE2F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39101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l"/>
            <a:r>
              <a:rPr lang="en-US" sz="3200" b="1" dirty="0" smtClean="0"/>
              <a:t>Why don’t more women own mobiles? </a:t>
            </a:r>
            <a:r>
              <a:rPr lang="en-US" sz="3200" b="1" dirty="0" smtClean="0">
                <a:solidFill>
                  <a:schemeClr val="accent1"/>
                </a:solidFill>
              </a:rPr>
              <a:t>They cannot afford it; </a:t>
            </a:r>
            <a:r>
              <a:rPr lang="en-US" sz="3200" b="1" dirty="0" smtClean="0">
                <a:solidFill>
                  <a:schemeClr val="accent2"/>
                </a:solidFill>
              </a:rPr>
              <a:t>they don</a:t>
            </a:r>
            <a:r>
              <a:rPr lang="fr-FR" sz="3200" b="1" dirty="0" smtClean="0">
                <a:solidFill>
                  <a:schemeClr val="accent2"/>
                </a:solidFill>
              </a:rPr>
              <a:t>’</a:t>
            </a:r>
            <a:r>
              <a:rPr lang="en-US" sz="3200" b="1" dirty="0" smtClean="0">
                <a:solidFill>
                  <a:schemeClr val="accent2"/>
                </a:solidFill>
              </a:rPr>
              <a:t>t ‘need’ it.</a:t>
            </a:r>
            <a:endParaRPr lang="en-US" sz="3200" b="1" dirty="0">
              <a:solidFill>
                <a:schemeClr val="accent2"/>
              </a:solidFill>
            </a:endParaRPr>
          </a:p>
        </p:txBody>
      </p:sp>
      <p:sp>
        <p:nvSpPr>
          <p:cNvPr id="4" name="Slide Number Placeholder 3"/>
          <p:cNvSpPr>
            <a:spLocks noGrp="1"/>
          </p:cNvSpPr>
          <p:nvPr>
            <p:ph type="sldNum" sz="quarter" idx="12"/>
          </p:nvPr>
        </p:nvSpPr>
        <p:spPr/>
        <p:txBody>
          <a:bodyPr/>
          <a:lstStyle/>
          <a:p>
            <a:fld id="{10E3630E-095E-B144-A7AD-3C59C7DC7FB8}" type="slidenum">
              <a:rPr lang="en-US" smtClean="0"/>
              <a:t>28</a:t>
            </a:fld>
            <a:endParaRPr lang="en-US" dirty="0"/>
          </a:p>
        </p:txBody>
      </p:sp>
      <p:graphicFrame>
        <p:nvGraphicFramePr>
          <p:cNvPr id="9" name="Chart 8"/>
          <p:cNvGraphicFramePr>
            <a:graphicFrameLocks/>
          </p:cNvGraphicFramePr>
          <p:nvPr>
            <p:extLst>
              <p:ext uri="{D42A27DB-BD31-4B8C-83A1-F6EECF244321}">
                <p14:modId xmlns:p14="http://schemas.microsoft.com/office/powerpoint/2010/main" val="1263713309"/>
              </p:ext>
            </p:extLst>
          </p:nvPr>
        </p:nvGraphicFramePr>
        <p:xfrm>
          <a:off x="-330200" y="2330469"/>
          <a:ext cx="4572000" cy="28363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2071558153"/>
              </p:ext>
            </p:extLst>
          </p:nvPr>
        </p:nvGraphicFramePr>
        <p:xfrm>
          <a:off x="2454088" y="2383975"/>
          <a:ext cx="4572000" cy="278279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a:graphicFrameLocks/>
          </p:cNvGraphicFramePr>
          <p:nvPr>
            <p:extLst>
              <p:ext uri="{D42A27DB-BD31-4B8C-83A1-F6EECF244321}">
                <p14:modId xmlns:p14="http://schemas.microsoft.com/office/powerpoint/2010/main" val="3307558884"/>
              </p:ext>
            </p:extLst>
          </p:nvPr>
        </p:nvGraphicFramePr>
        <p:xfrm>
          <a:off x="4762500" y="2383975"/>
          <a:ext cx="4495800" cy="2826588"/>
        </p:xfrm>
        <a:graphic>
          <a:graphicData uri="http://schemas.openxmlformats.org/drawingml/2006/chart">
            <c:chart xmlns:c="http://schemas.openxmlformats.org/drawingml/2006/chart" xmlns:r="http://schemas.openxmlformats.org/officeDocument/2006/relationships" r:id="rId5"/>
          </a:graphicData>
        </a:graphic>
      </p:graphicFrame>
      <p:sp>
        <p:nvSpPr>
          <p:cNvPr id="14" name="Rectangle 13"/>
          <p:cNvSpPr/>
          <p:nvPr/>
        </p:nvSpPr>
        <p:spPr>
          <a:xfrm>
            <a:off x="6600083" y="6427113"/>
            <a:ext cx="2543917" cy="430887"/>
          </a:xfrm>
          <a:prstGeom prst="rect">
            <a:avLst/>
          </a:prstGeom>
        </p:spPr>
        <p:txBody>
          <a:bodyPr wrap="none">
            <a:spAutoFit/>
          </a:bodyPr>
          <a:lstStyle/>
          <a:p>
            <a:pPr algn="r"/>
            <a:r>
              <a:rPr lang="en-US" sz="1100" dirty="0" smtClean="0">
                <a:solidFill>
                  <a:schemeClr val="bg1">
                    <a:lumMod val="50000"/>
                  </a:schemeClr>
                </a:solidFill>
                <a:latin typeface="+mj-lt"/>
                <a:cs typeface="Avenir Book"/>
              </a:rPr>
              <a:t>Base: Non-owners</a:t>
            </a:r>
          </a:p>
          <a:p>
            <a:pPr algn="r"/>
            <a:r>
              <a:rPr lang="en-US" sz="1100" dirty="0" smtClean="0">
                <a:solidFill>
                  <a:schemeClr val="bg1">
                    <a:lumMod val="50000"/>
                  </a:schemeClr>
                </a:solidFill>
                <a:latin typeface="+mj-lt"/>
                <a:cs typeface="Avenir Book"/>
              </a:rPr>
              <a:t>Source</a:t>
            </a:r>
            <a:r>
              <a:rPr lang="en-US" sz="1100" dirty="0">
                <a:solidFill>
                  <a:schemeClr val="bg1">
                    <a:lumMod val="50000"/>
                  </a:schemeClr>
                </a:solidFill>
                <a:latin typeface="+mj-lt"/>
                <a:cs typeface="Avenir Book"/>
              </a:rPr>
              <a:t>: LIRNE</a:t>
            </a:r>
            <a:r>
              <a:rPr lang="en-US" sz="1100" i="1" dirty="0">
                <a:solidFill>
                  <a:schemeClr val="bg1">
                    <a:lumMod val="50000"/>
                  </a:schemeClr>
                </a:solidFill>
                <a:latin typeface="+mj-lt"/>
                <a:cs typeface="Avenir Book"/>
              </a:rPr>
              <a:t>asia</a:t>
            </a:r>
            <a:r>
              <a:rPr lang="en-US" sz="1100" dirty="0">
                <a:solidFill>
                  <a:schemeClr val="bg1">
                    <a:lumMod val="50000"/>
                  </a:schemeClr>
                </a:solidFill>
                <a:latin typeface="+mj-lt"/>
                <a:cs typeface="Avenir Book"/>
              </a:rPr>
              <a:t> Baseline Survey (2015)</a:t>
            </a:r>
          </a:p>
        </p:txBody>
      </p:sp>
      <p:sp>
        <p:nvSpPr>
          <p:cNvPr id="2" name="Rectangle 1"/>
          <p:cNvSpPr/>
          <p:nvPr/>
        </p:nvSpPr>
        <p:spPr>
          <a:xfrm>
            <a:off x="220071" y="1784969"/>
            <a:ext cx="5575799" cy="615553"/>
          </a:xfrm>
          <a:prstGeom prst="rect">
            <a:avLst/>
          </a:prstGeom>
        </p:spPr>
        <p:txBody>
          <a:bodyPr wrap="square">
            <a:spAutoFit/>
          </a:bodyPr>
          <a:lstStyle/>
          <a:p>
            <a:r>
              <a:rPr lang="en-US" sz="2000" b="1" dirty="0">
                <a:latin typeface="Avenir Book"/>
                <a:cs typeface="Avenir Book"/>
              </a:rPr>
              <a:t>Main reason for not owning a mobile phone </a:t>
            </a:r>
          </a:p>
          <a:p>
            <a:r>
              <a:rPr lang="en-US" sz="1400" b="1" dirty="0">
                <a:latin typeface="Avenir Book"/>
                <a:cs typeface="Avenir Book"/>
              </a:rPr>
              <a:t>% of non-</a:t>
            </a:r>
            <a:r>
              <a:rPr lang="en-US" sz="1400" b="1" dirty="0" smtClean="0">
                <a:latin typeface="Avenir Book"/>
                <a:cs typeface="Avenir Book"/>
              </a:rPr>
              <a:t>owners∫</a:t>
            </a:r>
            <a:endParaRPr lang="en-US" sz="1400" b="1" dirty="0">
              <a:latin typeface="Avenir Book"/>
              <a:cs typeface="Avenir Book"/>
            </a:endParaRP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515518565"/>
              </p:ext>
            </p:extLst>
          </p:nvPr>
        </p:nvGraphicFramePr>
        <p:xfrm>
          <a:off x="-660400" y="5017113"/>
          <a:ext cx="8229600" cy="1778000"/>
        </p:xfrm>
        <a:graphic>
          <a:graphicData uri="http://schemas.openxmlformats.org/drawingml/2006/chart">
            <c:chart xmlns:c="http://schemas.openxmlformats.org/drawingml/2006/chart" xmlns:r="http://schemas.openxmlformats.org/officeDocument/2006/relationships" r:id="rId6"/>
          </a:graphicData>
        </a:graphic>
      </p:graphicFrame>
      <p:sp>
        <p:nvSpPr>
          <p:cNvPr id="3" name="Rectangle 2"/>
          <p:cNvSpPr/>
          <p:nvPr/>
        </p:nvSpPr>
        <p:spPr>
          <a:xfrm>
            <a:off x="942788" y="5083488"/>
            <a:ext cx="2286000" cy="1484987"/>
          </a:xfrm>
          <a:prstGeom prst="rect">
            <a:avLst/>
          </a:prstGeom>
          <a:solidFill>
            <a:schemeClr val="bg1"/>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solidFill>
                <a:schemeClr val="dk1"/>
              </a:solidFill>
            </a:endParaRPr>
          </a:p>
        </p:txBody>
      </p:sp>
    </p:spTree>
    <p:extLst>
      <p:ext uri="{BB962C8B-B14F-4D97-AF65-F5344CB8AC3E}">
        <p14:creationId xmlns:p14="http://schemas.microsoft.com/office/powerpoint/2010/main" val="29255692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pPr algn="l" defTabSz="914400"/>
            <a:r>
              <a:rPr lang="en-US" sz="3200" b="1" dirty="0">
                <a:cs typeface="+mj-cs"/>
              </a:rPr>
              <a:t>What a lack of affordability means</a:t>
            </a:r>
          </a:p>
        </p:txBody>
      </p:sp>
      <p:sp>
        <p:nvSpPr>
          <p:cNvPr id="3" name="Content Placeholder 2"/>
          <p:cNvSpPr>
            <a:spLocks noGrp="1"/>
          </p:cNvSpPr>
          <p:nvPr>
            <p:ph idx="1"/>
          </p:nvPr>
        </p:nvSpPr>
        <p:spPr>
          <a:xfrm>
            <a:off x="457200" y="1600200"/>
            <a:ext cx="4043187" cy="5041900"/>
          </a:xfrm>
          <a:solidFill>
            <a:srgbClr val="FFFFFF"/>
          </a:solidFill>
        </p:spPr>
        <p:txBody>
          <a:bodyPr>
            <a:normAutofit/>
          </a:bodyPr>
          <a:lstStyle/>
          <a:p>
            <a:r>
              <a:rPr lang="en-US" dirty="0"/>
              <a:t>H</a:t>
            </a:r>
            <a:r>
              <a:rPr lang="en-US" dirty="0" smtClean="0"/>
              <a:t>ousehold incomes are low overall (74% at BOP)</a:t>
            </a:r>
          </a:p>
          <a:p>
            <a:r>
              <a:rPr lang="en-US" dirty="0" smtClean="0"/>
              <a:t>50% of women are not employed according to baseline survey</a:t>
            </a:r>
          </a:p>
          <a:p>
            <a:r>
              <a:rPr lang="en-US" dirty="0" smtClean="0"/>
              <a:t>Women </a:t>
            </a:r>
            <a:r>
              <a:rPr lang="en-US" dirty="0"/>
              <a:t>who ARE employed still  earn significantly less than men</a:t>
            </a:r>
          </a:p>
          <a:p>
            <a:pPr marL="0" indent="0">
              <a:buNone/>
            </a:pPr>
            <a:endParaRPr lang="en-US" dirty="0"/>
          </a:p>
        </p:txBody>
      </p:sp>
      <p:sp>
        <p:nvSpPr>
          <p:cNvPr id="4" name="Slide Number Placeholder 3"/>
          <p:cNvSpPr>
            <a:spLocks noGrp="1"/>
          </p:cNvSpPr>
          <p:nvPr>
            <p:ph type="sldNum" sz="quarter" idx="12"/>
          </p:nvPr>
        </p:nvSpPr>
        <p:spPr/>
        <p:txBody>
          <a:bodyPr/>
          <a:lstStyle/>
          <a:p>
            <a:fld id="{10E3630E-095E-B144-A7AD-3C59C7DC7FB8}" type="slidenum">
              <a:rPr lang="en-US" smtClean="0"/>
              <a:t>29</a:t>
            </a:fld>
            <a:endParaRPr lang="en-US" dirty="0"/>
          </a:p>
        </p:txBody>
      </p:sp>
      <p:graphicFrame>
        <p:nvGraphicFramePr>
          <p:cNvPr id="5" name="Chart 4"/>
          <p:cNvGraphicFramePr>
            <a:graphicFrameLocks/>
          </p:cNvGraphicFramePr>
          <p:nvPr>
            <p:extLst>
              <p:ext uri="{D42A27DB-BD31-4B8C-83A1-F6EECF244321}">
                <p14:modId xmlns:p14="http://schemas.microsoft.com/office/powerpoint/2010/main" val="3055955075"/>
              </p:ext>
            </p:extLst>
          </p:nvPr>
        </p:nvGraphicFramePr>
        <p:xfrm>
          <a:off x="4752340" y="1417638"/>
          <a:ext cx="4279900" cy="3315816"/>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6285717" y="6435174"/>
            <a:ext cx="2862720" cy="430887"/>
          </a:xfrm>
          <a:prstGeom prst="rect">
            <a:avLst/>
          </a:prstGeom>
        </p:spPr>
        <p:txBody>
          <a:bodyPr wrap="none">
            <a:spAutoFit/>
          </a:bodyPr>
          <a:lstStyle/>
          <a:p>
            <a:pPr algn="r"/>
            <a:r>
              <a:rPr lang="en-US" sz="1100" dirty="0" smtClean="0">
                <a:solidFill>
                  <a:schemeClr val="bg1">
                    <a:lumMod val="50000"/>
                  </a:schemeClr>
                </a:solidFill>
                <a:latin typeface="+mj-lt"/>
                <a:cs typeface="Avenir Book"/>
              </a:rPr>
              <a:t>Base: Myanmar households in accessible areas</a:t>
            </a:r>
          </a:p>
          <a:p>
            <a:pPr algn="r"/>
            <a:r>
              <a:rPr lang="en-US" sz="1100" dirty="0" smtClean="0">
                <a:solidFill>
                  <a:schemeClr val="bg1">
                    <a:lumMod val="50000"/>
                  </a:schemeClr>
                </a:solidFill>
                <a:latin typeface="+mj-lt"/>
                <a:cs typeface="Avenir Book"/>
              </a:rPr>
              <a:t>Source</a:t>
            </a:r>
            <a:r>
              <a:rPr lang="en-US" sz="1100" dirty="0">
                <a:solidFill>
                  <a:schemeClr val="bg1">
                    <a:lumMod val="50000"/>
                  </a:schemeClr>
                </a:solidFill>
                <a:latin typeface="+mj-lt"/>
                <a:cs typeface="Avenir Book"/>
              </a:rPr>
              <a:t>: LIRNE</a:t>
            </a:r>
            <a:r>
              <a:rPr lang="en-US" sz="1100" i="1" dirty="0">
                <a:solidFill>
                  <a:schemeClr val="bg1">
                    <a:lumMod val="50000"/>
                  </a:schemeClr>
                </a:solidFill>
                <a:latin typeface="+mj-lt"/>
                <a:cs typeface="Avenir Book"/>
              </a:rPr>
              <a:t>asia</a:t>
            </a:r>
            <a:r>
              <a:rPr lang="en-US" sz="1100" dirty="0">
                <a:solidFill>
                  <a:schemeClr val="bg1">
                    <a:lumMod val="50000"/>
                  </a:schemeClr>
                </a:solidFill>
                <a:latin typeface="+mj-lt"/>
                <a:cs typeface="Avenir Book"/>
              </a:rPr>
              <a:t> Baseline Survey (2015)</a:t>
            </a:r>
          </a:p>
        </p:txBody>
      </p:sp>
    </p:spTree>
    <p:extLst>
      <p:ext uri="{BB962C8B-B14F-4D97-AF65-F5344CB8AC3E}">
        <p14:creationId xmlns:p14="http://schemas.microsoft.com/office/powerpoint/2010/main" val="233416389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86700" cy="801858"/>
          </a:xfr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algn="l"/>
            <a:r>
              <a:rPr lang="en-US" sz="4000" dirty="0">
                <a:ea typeface="+mj-ea"/>
              </a:rPr>
              <a:t>Countries that we engage with</a:t>
            </a:r>
            <a:endParaRPr lang="en-SG" sz="4000" dirty="0">
              <a:ea typeface="+mj-ea"/>
            </a:endParaRPr>
          </a:p>
        </p:txBody>
      </p:sp>
      <p:sp>
        <p:nvSpPr>
          <p:cNvPr id="3" name="Content Placeholder 2"/>
          <p:cNvSpPr>
            <a:spLocks noGrp="1"/>
          </p:cNvSpPr>
          <p:nvPr>
            <p:ph idx="1"/>
          </p:nvPr>
        </p:nvSpPr>
        <p:spPr/>
        <p:txBody>
          <a:bodyPr/>
          <a:lstStyle/>
          <a:p>
            <a:endParaRPr lang="en-SG"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75" y="801859"/>
            <a:ext cx="9149275" cy="6056142"/>
          </a:xfrm>
          <a:prstGeom prst="rect">
            <a:avLst/>
          </a:prstGeom>
        </p:spPr>
      </p:pic>
      <p:sp>
        <p:nvSpPr>
          <p:cNvPr id="5" name="Slide Number Placeholder 4"/>
          <p:cNvSpPr>
            <a:spLocks noGrp="1"/>
          </p:cNvSpPr>
          <p:nvPr>
            <p:ph type="sldNum" sz="quarter" idx="12"/>
          </p:nvPr>
        </p:nvSpPr>
        <p:spPr/>
        <p:txBody>
          <a:bodyPr/>
          <a:lstStyle/>
          <a:p>
            <a:fld id="{84BB6980-3C35-419A-8A54-1E5A0CDC086D}" type="slidenum">
              <a:rPr lang="en-US" smtClean="0"/>
              <a:t>3</a:t>
            </a:fld>
            <a:endParaRPr lang="en-US" dirty="0"/>
          </a:p>
        </p:txBody>
      </p:sp>
    </p:spTree>
    <p:extLst>
      <p:ext uri="{BB962C8B-B14F-4D97-AF65-F5344CB8AC3E}">
        <p14:creationId xmlns:p14="http://schemas.microsoft.com/office/powerpoint/2010/main" val="75044720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pPr algn="l" defTabSz="914400"/>
            <a:r>
              <a:rPr lang="en-US" sz="3200" b="1" dirty="0">
                <a:cs typeface="+mj-cs"/>
              </a:rPr>
              <a:t>‘Affordability’ is measured against the cost of a </a:t>
            </a:r>
            <a:r>
              <a:rPr lang="en-US" sz="3200" b="1" dirty="0" smtClean="0">
                <a:cs typeface="+mj-cs"/>
              </a:rPr>
              <a:t>smartphone. Men &amp; women prefer them</a:t>
            </a:r>
            <a:endParaRPr lang="en-US" sz="3200" b="1" dirty="0">
              <a:cs typeface="+mj-cs"/>
            </a:endParaRPr>
          </a:p>
        </p:txBody>
      </p:sp>
      <p:sp>
        <p:nvSpPr>
          <p:cNvPr id="3" name="Content Placeholder 2"/>
          <p:cNvSpPr>
            <a:spLocks noGrp="1"/>
          </p:cNvSpPr>
          <p:nvPr>
            <p:ph idx="1"/>
          </p:nvPr>
        </p:nvSpPr>
        <p:spPr>
          <a:xfrm>
            <a:off x="457200" y="1575322"/>
            <a:ext cx="3738264" cy="3717539"/>
          </a:xfrm>
        </p:spPr>
        <p:txBody>
          <a:bodyPr>
            <a:normAutofit/>
          </a:bodyPr>
          <a:lstStyle/>
          <a:p>
            <a:r>
              <a:rPr lang="en-US" sz="2000" dirty="0" smtClean="0"/>
              <a:t>Some can afford (or have the option) of a keypad phone, but would rather hold out for the opportunity to get a smartphone/ ‘touch phone’</a:t>
            </a:r>
          </a:p>
          <a:p>
            <a:pPr lvl="1"/>
            <a:r>
              <a:rPr lang="en-US" sz="1800" dirty="0" smtClean="0"/>
              <a:t>Prestige factor</a:t>
            </a:r>
          </a:p>
          <a:p>
            <a:pPr lvl="1"/>
            <a:r>
              <a:rPr lang="en-US" sz="1800" dirty="0" smtClean="0"/>
              <a:t>To access data services (Facebook, Viber, etc.)</a:t>
            </a:r>
          </a:p>
          <a:p>
            <a:pPr lvl="1"/>
            <a:r>
              <a:rPr lang="en-US" sz="1800" dirty="0" smtClean="0"/>
              <a:t>For games</a:t>
            </a:r>
            <a:endParaRPr lang="en-US" sz="1800" dirty="0"/>
          </a:p>
        </p:txBody>
      </p:sp>
      <p:sp>
        <p:nvSpPr>
          <p:cNvPr id="4" name="Slide Number Placeholder 3"/>
          <p:cNvSpPr>
            <a:spLocks noGrp="1"/>
          </p:cNvSpPr>
          <p:nvPr>
            <p:ph type="sldNum" sz="quarter" idx="12"/>
          </p:nvPr>
        </p:nvSpPr>
        <p:spPr/>
        <p:txBody>
          <a:bodyPr/>
          <a:lstStyle/>
          <a:p>
            <a:fld id="{10E3630E-095E-B144-A7AD-3C59C7DC7FB8}" type="slidenum">
              <a:rPr lang="en-US" smtClean="0"/>
              <a:t>30</a:t>
            </a:fld>
            <a:endParaRPr lang="en-US" dirty="0"/>
          </a:p>
        </p:txBody>
      </p:sp>
      <p:sp>
        <p:nvSpPr>
          <p:cNvPr id="5" name="Rectangle 4"/>
          <p:cNvSpPr/>
          <p:nvPr/>
        </p:nvSpPr>
        <p:spPr>
          <a:xfrm>
            <a:off x="673101" y="4719783"/>
            <a:ext cx="8106488" cy="1538883"/>
          </a:xfrm>
          <a:prstGeom prst="rect">
            <a:avLst/>
          </a:prstGeom>
        </p:spPr>
        <p:txBody>
          <a:bodyPr wrap="square">
            <a:spAutoFit/>
          </a:bodyPr>
          <a:lstStyle/>
          <a:p>
            <a:r>
              <a:rPr lang="en-US" sz="1400" dirty="0">
                <a:solidFill>
                  <a:srgbClr val="801D4D"/>
                </a:solidFill>
                <a:latin typeface="Avenir Book"/>
                <a:cs typeface="Avenir Book"/>
              </a:rPr>
              <a:t>“At times </a:t>
            </a:r>
            <a:r>
              <a:rPr lang="en-US" sz="1400" dirty="0" smtClean="0">
                <a:solidFill>
                  <a:srgbClr val="801D4D"/>
                </a:solidFill>
                <a:latin typeface="Avenir Book"/>
                <a:cs typeface="Avenir Book"/>
              </a:rPr>
              <a:t>[my husband] gives </a:t>
            </a:r>
            <a:r>
              <a:rPr lang="en-US" sz="1400" dirty="0">
                <a:solidFill>
                  <a:srgbClr val="801D4D"/>
                </a:solidFill>
                <a:latin typeface="Avenir Book"/>
                <a:cs typeface="Avenir Book"/>
              </a:rPr>
              <a:t>me money to buy a mobile phone. But I have to use it for school fees for my children. And what I want to get is a smart phone, which I can’t afford to buy </a:t>
            </a:r>
            <a:r>
              <a:rPr lang="en-US" sz="1400" dirty="0" smtClean="0">
                <a:solidFill>
                  <a:srgbClr val="801D4D"/>
                </a:solidFill>
                <a:latin typeface="Avenir Book"/>
                <a:cs typeface="Avenir Book"/>
              </a:rPr>
              <a:t>yet…[</a:t>
            </a:r>
            <a:r>
              <a:rPr lang="en-US" sz="1400" dirty="0">
                <a:solidFill>
                  <a:srgbClr val="801D4D"/>
                </a:solidFill>
                <a:latin typeface="Avenir Book"/>
                <a:cs typeface="Avenir Book"/>
              </a:rPr>
              <a:t>The lowest price for a handset is] more than </a:t>
            </a:r>
            <a:r>
              <a:rPr lang="en-US" sz="1400" dirty="0" smtClean="0">
                <a:solidFill>
                  <a:srgbClr val="801D4D"/>
                </a:solidFill>
                <a:latin typeface="Avenir Book"/>
                <a:cs typeface="Avenir Book"/>
              </a:rPr>
              <a:t>60,000-70,000 </a:t>
            </a:r>
            <a:r>
              <a:rPr lang="en-US" sz="1400" dirty="0">
                <a:solidFill>
                  <a:srgbClr val="801D4D"/>
                </a:solidFill>
                <a:latin typeface="Avenir Book"/>
                <a:cs typeface="Avenir Book"/>
              </a:rPr>
              <a:t>kyats. But those are not good enough, only handsets that cost more than 1 </a:t>
            </a:r>
            <a:r>
              <a:rPr lang="en-US" sz="1400" dirty="0" smtClean="0">
                <a:solidFill>
                  <a:srgbClr val="801D4D"/>
                </a:solidFill>
                <a:latin typeface="Avenir Book"/>
                <a:cs typeface="Avenir Book"/>
              </a:rPr>
              <a:t>lakh </a:t>
            </a:r>
            <a:r>
              <a:rPr lang="en-US" sz="1400" dirty="0">
                <a:solidFill>
                  <a:srgbClr val="801D4D"/>
                </a:solidFill>
                <a:latin typeface="Avenir Book"/>
                <a:cs typeface="Avenir Book"/>
              </a:rPr>
              <a:t>kyats are good enough to be used...[i.e.,] more durable than the [cheaper] ones</a:t>
            </a:r>
            <a:r>
              <a:rPr lang="en-US" sz="1400" dirty="0" smtClean="0">
                <a:solidFill>
                  <a:srgbClr val="801D4D"/>
                </a:solidFill>
                <a:latin typeface="Avenir Book"/>
                <a:cs typeface="Avenir Book"/>
              </a:rPr>
              <a:t>.”</a:t>
            </a:r>
          </a:p>
          <a:p>
            <a:r>
              <a:rPr lang="en-US" sz="1200" b="1" dirty="0" smtClean="0">
                <a:solidFill>
                  <a:srgbClr val="801D4D"/>
                </a:solidFill>
                <a:latin typeface="+mj-lt"/>
                <a:cs typeface="Avenir Book"/>
              </a:rPr>
              <a:t>-Housewife, 28, Yangon</a:t>
            </a:r>
          </a:p>
          <a:p>
            <a:endParaRPr lang="en-US" sz="1200" dirty="0">
              <a:solidFill>
                <a:srgbClr val="801D4D"/>
              </a:solidFill>
              <a:latin typeface="Avenir Book"/>
              <a:cs typeface="Avenir Book"/>
            </a:endParaRPr>
          </a:p>
        </p:txBody>
      </p:sp>
      <p:pic>
        <p:nvPicPr>
          <p:cNvPr id="6" name="Picture 5" descr="IMG_3586.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039701" y="1600199"/>
            <a:ext cx="2739887" cy="2874487"/>
          </a:xfrm>
          <a:prstGeom prst="rect">
            <a:avLst/>
          </a:prstGeom>
        </p:spPr>
      </p:pic>
      <p:sp>
        <p:nvSpPr>
          <p:cNvPr id="7" name="Oval 6"/>
          <p:cNvSpPr/>
          <p:nvPr/>
        </p:nvSpPr>
        <p:spPr>
          <a:xfrm>
            <a:off x="7163361" y="1829319"/>
            <a:ext cx="337791" cy="418581"/>
          </a:xfrm>
          <a:prstGeom prst="ellipse">
            <a:avLst/>
          </a:prstGeom>
          <a:solidFill>
            <a:srgbClr val="856049">
              <a:alpha val="93000"/>
            </a:srgb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solidFill>
                <a:schemeClr val="dk1"/>
              </a:solidFill>
            </a:endParaRPr>
          </a:p>
        </p:txBody>
      </p:sp>
    </p:spTree>
    <p:extLst>
      <p:ext uri="{BB962C8B-B14F-4D97-AF65-F5344CB8AC3E}">
        <p14:creationId xmlns:p14="http://schemas.microsoft.com/office/powerpoint/2010/main" val="323936726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72500" cy="1143000"/>
          </a:xfrm>
        </p:spPr>
        <p:txBody>
          <a:bodyPr vert="horz" lIns="91440" tIns="45720" rIns="91440" bIns="45720" rtlCol="0" anchor="ctr">
            <a:noAutofit/>
          </a:bodyPr>
          <a:lstStyle/>
          <a:p>
            <a:pPr algn="l" defTabSz="914400"/>
            <a:r>
              <a:rPr lang="en-US" sz="3200" b="1" dirty="0">
                <a:cs typeface="+mj-cs"/>
              </a:rPr>
              <a:t>Female owners as likely to own a </a:t>
            </a:r>
            <a:r>
              <a:rPr lang="en-US" sz="3200" b="1" dirty="0" smtClean="0">
                <a:cs typeface="+mj-cs"/>
              </a:rPr>
              <a:t>‘</a:t>
            </a:r>
            <a:r>
              <a:rPr lang="en-US" sz="3200" b="1" dirty="0">
                <a:cs typeface="+mj-cs"/>
              </a:rPr>
              <a:t>touch phone’ as male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3320918"/>
              </p:ext>
            </p:extLst>
          </p:nvPr>
        </p:nvGraphicFramePr>
        <p:xfrm>
          <a:off x="-283829" y="1878248"/>
          <a:ext cx="5511662" cy="3539569"/>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10E3630E-095E-B144-A7AD-3C59C7DC7FB8}" type="slidenum">
              <a:rPr lang="en-US" smtClean="0"/>
              <a:t>31</a:t>
            </a:fld>
            <a:endParaRPr lang="en-US" dirty="0"/>
          </a:p>
        </p:txBody>
      </p:sp>
      <p:sp>
        <p:nvSpPr>
          <p:cNvPr id="5" name="Rectangle 4"/>
          <p:cNvSpPr/>
          <p:nvPr/>
        </p:nvSpPr>
        <p:spPr>
          <a:xfrm>
            <a:off x="6601880" y="6427113"/>
            <a:ext cx="2542120" cy="430887"/>
          </a:xfrm>
          <a:prstGeom prst="rect">
            <a:avLst/>
          </a:prstGeom>
        </p:spPr>
        <p:txBody>
          <a:bodyPr wrap="none">
            <a:spAutoFit/>
          </a:bodyPr>
          <a:lstStyle/>
          <a:p>
            <a:pPr algn="r"/>
            <a:r>
              <a:rPr lang="en-US" sz="1100" dirty="0" smtClean="0">
                <a:solidFill>
                  <a:schemeClr val="bg1">
                    <a:lumMod val="50000"/>
                  </a:schemeClr>
                </a:solidFill>
                <a:latin typeface="+mj-lt"/>
                <a:cs typeface="Avenir Book"/>
              </a:rPr>
              <a:t>Base: Day wage earners</a:t>
            </a:r>
          </a:p>
          <a:p>
            <a:pPr algn="r"/>
            <a:r>
              <a:rPr lang="en-US" sz="1100" dirty="0" smtClean="0">
                <a:solidFill>
                  <a:schemeClr val="bg1">
                    <a:lumMod val="50000"/>
                  </a:schemeClr>
                </a:solidFill>
                <a:latin typeface="+mj-lt"/>
                <a:cs typeface="Avenir Book"/>
              </a:rPr>
              <a:t>Source</a:t>
            </a:r>
            <a:r>
              <a:rPr lang="en-US" sz="1100" dirty="0">
                <a:solidFill>
                  <a:schemeClr val="bg1">
                    <a:lumMod val="50000"/>
                  </a:schemeClr>
                </a:solidFill>
                <a:latin typeface="+mj-lt"/>
                <a:cs typeface="Avenir Book"/>
              </a:rPr>
              <a:t>: LIRNE</a:t>
            </a:r>
            <a:r>
              <a:rPr lang="en-US" sz="1100" i="1" dirty="0">
                <a:solidFill>
                  <a:schemeClr val="bg1">
                    <a:lumMod val="50000"/>
                  </a:schemeClr>
                </a:solidFill>
                <a:latin typeface="+mj-lt"/>
                <a:cs typeface="Avenir Book"/>
              </a:rPr>
              <a:t>asia</a:t>
            </a:r>
            <a:r>
              <a:rPr lang="en-US" sz="1100" dirty="0">
                <a:solidFill>
                  <a:schemeClr val="bg1">
                    <a:lumMod val="50000"/>
                  </a:schemeClr>
                </a:solidFill>
                <a:latin typeface="+mj-lt"/>
                <a:cs typeface="Avenir Book"/>
              </a:rPr>
              <a:t> Baseline Survey (2015)</a:t>
            </a:r>
          </a:p>
        </p:txBody>
      </p:sp>
      <p:graphicFrame>
        <p:nvGraphicFramePr>
          <p:cNvPr id="7" name="Content Placeholder 5"/>
          <p:cNvGraphicFramePr>
            <a:graphicFrameLocks/>
          </p:cNvGraphicFramePr>
          <p:nvPr>
            <p:extLst>
              <p:ext uri="{D42A27DB-BD31-4B8C-83A1-F6EECF244321}">
                <p14:modId xmlns:p14="http://schemas.microsoft.com/office/powerpoint/2010/main" val="3548955506"/>
              </p:ext>
            </p:extLst>
          </p:nvPr>
        </p:nvGraphicFramePr>
        <p:xfrm>
          <a:off x="3878139" y="1878248"/>
          <a:ext cx="5511662" cy="3539569"/>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2622443" y="5429089"/>
            <a:ext cx="4151443" cy="800219"/>
          </a:xfrm>
          <a:prstGeom prst="rect">
            <a:avLst/>
          </a:prstGeom>
        </p:spPr>
        <p:txBody>
          <a:bodyPr wrap="square">
            <a:spAutoFit/>
          </a:bodyPr>
          <a:lstStyle/>
          <a:p>
            <a:r>
              <a:rPr lang="en-US" sz="1600" dirty="0">
                <a:solidFill>
                  <a:schemeClr val="accent1"/>
                </a:solidFill>
                <a:latin typeface="Avenir Book"/>
                <a:cs typeface="Avenir Book"/>
              </a:rPr>
              <a:t>“A touch phone is high class, and you can play games with it. Keypads are outdated”</a:t>
            </a:r>
          </a:p>
          <a:p>
            <a:r>
              <a:rPr lang="en-US" sz="1400" b="1" dirty="0">
                <a:solidFill>
                  <a:schemeClr val="accent1"/>
                </a:solidFill>
                <a:latin typeface="+mj-lt"/>
              </a:rPr>
              <a:t>-Female FGD respondent, 18-28, SEC C/D, Pantanaw</a:t>
            </a:r>
          </a:p>
        </p:txBody>
      </p:sp>
    </p:spTree>
    <p:extLst>
      <p:ext uri="{BB962C8B-B14F-4D97-AF65-F5344CB8AC3E}">
        <p14:creationId xmlns:p14="http://schemas.microsoft.com/office/powerpoint/2010/main" val="38479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pPr algn="l" defTabSz="914400"/>
            <a:r>
              <a:rPr lang="en-US" sz="3200" b="1" dirty="0">
                <a:cs typeface="+mj-cs"/>
              </a:rPr>
              <a:t>Women are usually </a:t>
            </a:r>
            <a:r>
              <a:rPr lang="en-US" sz="3200" b="1" dirty="0" smtClean="0">
                <a:cs typeface="+mj-cs"/>
              </a:rPr>
              <a:t>family/household </a:t>
            </a:r>
            <a:r>
              <a:rPr lang="en-US" sz="3200" b="1" dirty="0">
                <a:cs typeface="+mj-cs"/>
              </a:rPr>
              <a:t>financial </a:t>
            </a:r>
            <a:r>
              <a:rPr lang="en-US" sz="3200" b="1" dirty="0" smtClean="0">
                <a:cs typeface="+mj-cs"/>
              </a:rPr>
              <a:t>managers or </a:t>
            </a:r>
            <a:r>
              <a:rPr lang="en-US" sz="3200" b="1" dirty="0">
                <a:cs typeface="+mj-cs"/>
              </a:rPr>
              <a:t>‘</a:t>
            </a:r>
            <a:r>
              <a:rPr lang="en-US" sz="3200" b="1" dirty="0" smtClean="0">
                <a:cs typeface="+mj-cs"/>
              </a:rPr>
              <a:t>CFOs’ (Chief Financial Officers)</a:t>
            </a:r>
            <a:endParaRPr lang="en-US" sz="3200" b="1" dirty="0">
              <a:cs typeface="+mj-cs"/>
            </a:endParaRPr>
          </a:p>
        </p:txBody>
      </p:sp>
      <p:sp>
        <p:nvSpPr>
          <p:cNvPr id="3" name="Content Placeholder 2"/>
          <p:cNvSpPr>
            <a:spLocks noGrp="1"/>
          </p:cNvSpPr>
          <p:nvPr>
            <p:ph idx="1"/>
          </p:nvPr>
        </p:nvSpPr>
        <p:spPr/>
        <p:txBody>
          <a:bodyPr>
            <a:normAutofit/>
          </a:bodyPr>
          <a:lstStyle/>
          <a:p>
            <a:r>
              <a:rPr lang="en-US" sz="2200" dirty="0" smtClean="0"/>
              <a:t>Family income is (usually) handed over to the primary female in the house who budgets for the month and ensures money is available for necessities</a:t>
            </a:r>
          </a:p>
          <a:p>
            <a:r>
              <a:rPr lang="en-US" sz="2200" dirty="0" smtClean="0"/>
              <a:t>They play key role in household decisions, incl. mobile phone adoption</a:t>
            </a:r>
          </a:p>
          <a:p>
            <a:pPr lvl="1"/>
            <a:r>
              <a:rPr lang="en-US" sz="1800" dirty="0" smtClean="0"/>
              <a:t>Limited product knowledge limits their participation in purchase decision </a:t>
            </a:r>
            <a:endParaRPr lang="en-US" sz="1800" dirty="0"/>
          </a:p>
        </p:txBody>
      </p:sp>
      <p:sp>
        <p:nvSpPr>
          <p:cNvPr id="4" name="Slide Number Placeholder 3"/>
          <p:cNvSpPr>
            <a:spLocks noGrp="1"/>
          </p:cNvSpPr>
          <p:nvPr>
            <p:ph type="sldNum" sz="quarter" idx="12"/>
          </p:nvPr>
        </p:nvSpPr>
        <p:spPr/>
        <p:txBody>
          <a:bodyPr/>
          <a:lstStyle/>
          <a:p>
            <a:fld id="{10E3630E-095E-B144-A7AD-3C59C7DC7FB8}" type="slidenum">
              <a:rPr lang="en-US" smtClean="0"/>
              <a:t>32</a:t>
            </a:fld>
            <a:endParaRPr lang="en-US" dirty="0"/>
          </a:p>
        </p:txBody>
      </p:sp>
      <p:sp>
        <p:nvSpPr>
          <p:cNvPr id="7" name="Rectangle 6"/>
          <p:cNvSpPr/>
          <p:nvPr/>
        </p:nvSpPr>
        <p:spPr>
          <a:xfrm>
            <a:off x="4336641" y="4687329"/>
            <a:ext cx="2080931" cy="1785104"/>
          </a:xfrm>
          <a:prstGeom prst="rect">
            <a:avLst/>
          </a:prstGeom>
        </p:spPr>
        <p:txBody>
          <a:bodyPr wrap="square">
            <a:spAutoFit/>
          </a:bodyPr>
          <a:lstStyle/>
          <a:p>
            <a:r>
              <a:rPr lang="en-US" sz="1600" dirty="0">
                <a:solidFill>
                  <a:schemeClr val="accent1"/>
                </a:solidFill>
                <a:latin typeface="Avenir Book"/>
                <a:cs typeface="Avenir Book"/>
              </a:rPr>
              <a:t>“Others hold a touchphone so I wanted one, too. My wife agreed and came along when I bought it.” </a:t>
            </a:r>
            <a:endParaRPr lang="en-US" sz="1600" dirty="0" smtClean="0">
              <a:solidFill>
                <a:schemeClr val="accent1"/>
              </a:solidFill>
              <a:latin typeface="Avenir Book"/>
              <a:cs typeface="Avenir Book"/>
            </a:endParaRPr>
          </a:p>
          <a:p>
            <a:r>
              <a:rPr lang="en-US" sz="1400" b="1" dirty="0" smtClean="0">
                <a:solidFill>
                  <a:schemeClr val="accent1"/>
                </a:solidFill>
                <a:latin typeface="+mj-lt"/>
                <a:cs typeface="Avenir Book"/>
              </a:rPr>
              <a:t>Male owner, Yangon</a:t>
            </a:r>
            <a:endParaRPr lang="en-US" sz="1400" b="1" dirty="0">
              <a:solidFill>
                <a:schemeClr val="accent1"/>
              </a:solidFill>
              <a:latin typeface="+mj-lt"/>
              <a:cs typeface="Avenir Book"/>
            </a:endParaRPr>
          </a:p>
        </p:txBody>
      </p:sp>
      <p:sp>
        <p:nvSpPr>
          <p:cNvPr id="8" name="Rectangle 7"/>
          <p:cNvSpPr/>
          <p:nvPr/>
        </p:nvSpPr>
        <p:spPr>
          <a:xfrm>
            <a:off x="6660679" y="4678129"/>
            <a:ext cx="2026121" cy="1200329"/>
          </a:xfrm>
          <a:prstGeom prst="rect">
            <a:avLst/>
          </a:prstGeom>
        </p:spPr>
        <p:txBody>
          <a:bodyPr wrap="square">
            <a:spAutoFit/>
          </a:bodyPr>
          <a:lstStyle/>
          <a:p>
            <a:r>
              <a:rPr lang="en-US" sz="1600" dirty="0">
                <a:solidFill>
                  <a:schemeClr val="accent1"/>
                </a:solidFill>
                <a:latin typeface="Avenir Book"/>
                <a:cs typeface="Avenir Book"/>
              </a:rPr>
              <a:t>“My wife complains if I top up too much.</a:t>
            </a:r>
            <a:r>
              <a:rPr lang="en-US" sz="1600" dirty="0" smtClean="0">
                <a:solidFill>
                  <a:schemeClr val="accent1"/>
                </a:solidFill>
                <a:latin typeface="Avenir Book"/>
                <a:cs typeface="Avenir Book"/>
              </a:rPr>
              <a:t>”</a:t>
            </a:r>
          </a:p>
          <a:p>
            <a:r>
              <a:rPr lang="en-US" sz="1200" b="1" dirty="0" smtClean="0">
                <a:solidFill>
                  <a:schemeClr val="accent1"/>
                </a:solidFill>
              </a:rPr>
              <a:t>Male owner, 30-45, SEC B/C, Yangon</a:t>
            </a:r>
            <a:endParaRPr lang="en-US" sz="1200" b="1" dirty="0">
              <a:solidFill>
                <a:schemeClr val="accent1"/>
              </a:solidFill>
            </a:endParaRPr>
          </a:p>
        </p:txBody>
      </p:sp>
      <p:sp>
        <p:nvSpPr>
          <p:cNvPr id="10" name="Rectangle 9"/>
          <p:cNvSpPr/>
          <p:nvPr/>
        </p:nvSpPr>
        <p:spPr>
          <a:xfrm>
            <a:off x="331317" y="4678129"/>
            <a:ext cx="3561656" cy="2062103"/>
          </a:xfrm>
          <a:prstGeom prst="rect">
            <a:avLst/>
          </a:prstGeom>
        </p:spPr>
        <p:txBody>
          <a:bodyPr wrap="square">
            <a:spAutoFit/>
          </a:bodyPr>
          <a:lstStyle/>
          <a:p>
            <a:r>
              <a:rPr lang="en-US" sz="1600" dirty="0" smtClean="0">
                <a:solidFill>
                  <a:schemeClr val="accent1"/>
                </a:solidFill>
                <a:latin typeface="Avenir Book"/>
                <a:cs typeface="Avenir Book"/>
              </a:rPr>
              <a:t>‘He gives me </a:t>
            </a:r>
            <a:r>
              <a:rPr lang="en-US" sz="1600" dirty="0">
                <a:solidFill>
                  <a:schemeClr val="accent1"/>
                </a:solidFill>
                <a:latin typeface="Avenir Book"/>
                <a:cs typeface="Avenir Book"/>
              </a:rPr>
              <a:t>the salary when he is paid, all of it. But when he needs some he requests from me. When he goes to work he needs to have meal but there was no one he knows so I have to make sure that he has money</a:t>
            </a:r>
            <a:r>
              <a:rPr lang="en-US" sz="1600" dirty="0" smtClean="0">
                <a:solidFill>
                  <a:schemeClr val="accent1"/>
                </a:solidFill>
                <a:latin typeface="Avenir Book"/>
                <a:cs typeface="Avenir Book"/>
              </a:rPr>
              <a:t>.’</a:t>
            </a:r>
          </a:p>
          <a:p>
            <a:r>
              <a:rPr lang="en-US" sz="1600" b="1" dirty="0" smtClean="0">
                <a:solidFill>
                  <a:schemeClr val="accent1"/>
                </a:solidFill>
                <a:cs typeface="Avenir Book"/>
              </a:rPr>
              <a:t>Female non-owner, 36, SEC D, Yangon</a:t>
            </a:r>
          </a:p>
        </p:txBody>
      </p:sp>
    </p:spTree>
    <p:extLst>
      <p:ext uri="{BB962C8B-B14F-4D97-AF65-F5344CB8AC3E}">
        <p14:creationId xmlns:p14="http://schemas.microsoft.com/office/powerpoint/2010/main" val="242557699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pPr algn="l" defTabSz="914400"/>
            <a:r>
              <a:rPr lang="en-US" sz="3200" b="1" dirty="0">
                <a:cs typeface="+mj-cs"/>
              </a:rPr>
              <a:t>Different from other Asian countries (2008): </a:t>
            </a:r>
            <a:br>
              <a:rPr lang="en-US" sz="3200" b="1" dirty="0">
                <a:cs typeface="+mj-cs"/>
              </a:rPr>
            </a:br>
            <a:r>
              <a:rPr lang="en-US" sz="3200" b="1" dirty="0">
                <a:cs typeface="+mj-cs"/>
              </a:rPr>
              <a:t>women had much less of a say, esp. South Asia</a:t>
            </a:r>
          </a:p>
        </p:txBody>
      </p:sp>
      <p:sp>
        <p:nvSpPr>
          <p:cNvPr id="4" name="Slide Number Placeholder 3"/>
          <p:cNvSpPr>
            <a:spLocks noGrp="1"/>
          </p:cNvSpPr>
          <p:nvPr>
            <p:ph type="sldNum" sz="quarter" idx="12"/>
          </p:nvPr>
        </p:nvSpPr>
        <p:spPr/>
        <p:txBody>
          <a:bodyPr/>
          <a:lstStyle/>
          <a:p>
            <a:fld id="{10E3630E-095E-B144-A7AD-3C59C7DC7FB8}" type="slidenum">
              <a:rPr lang="en-US" smtClean="0"/>
              <a:t>33</a:t>
            </a:fld>
            <a:endParaRPr lang="en-US" dirty="0"/>
          </a:p>
        </p:txBody>
      </p:sp>
      <p:graphicFrame>
        <p:nvGraphicFramePr>
          <p:cNvPr id="6" name="Chart 5"/>
          <p:cNvGraphicFramePr/>
          <p:nvPr>
            <p:extLst>
              <p:ext uri="{D42A27DB-BD31-4B8C-83A1-F6EECF244321}">
                <p14:modId xmlns:p14="http://schemas.microsoft.com/office/powerpoint/2010/main" val="1238368305"/>
              </p:ext>
            </p:extLst>
          </p:nvPr>
        </p:nvGraphicFramePr>
        <p:xfrm>
          <a:off x="0" y="2111619"/>
          <a:ext cx="9144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6207811" y="6427113"/>
            <a:ext cx="2936189" cy="430887"/>
          </a:xfrm>
          <a:prstGeom prst="rect">
            <a:avLst/>
          </a:prstGeom>
        </p:spPr>
        <p:txBody>
          <a:bodyPr wrap="none">
            <a:spAutoFit/>
          </a:bodyPr>
          <a:lstStyle/>
          <a:p>
            <a:pPr algn="r"/>
            <a:r>
              <a:rPr lang="en-US" sz="1100" dirty="0" smtClean="0">
                <a:solidFill>
                  <a:schemeClr val="bg1">
                    <a:lumMod val="50000"/>
                  </a:schemeClr>
                </a:solidFill>
                <a:latin typeface="+mj-lt"/>
                <a:cs typeface="Avenir Book"/>
              </a:rPr>
              <a:t>Base: BOP mobile owners</a:t>
            </a:r>
          </a:p>
          <a:p>
            <a:pPr algn="r"/>
            <a:r>
              <a:rPr lang="en-US" sz="1100" dirty="0" smtClean="0">
                <a:solidFill>
                  <a:schemeClr val="bg1">
                    <a:lumMod val="50000"/>
                  </a:schemeClr>
                </a:solidFill>
                <a:latin typeface="+mj-lt"/>
                <a:cs typeface="Avenir Book"/>
              </a:rPr>
              <a:t>Source</a:t>
            </a:r>
            <a:r>
              <a:rPr lang="en-US" sz="1100" dirty="0">
                <a:solidFill>
                  <a:schemeClr val="bg1">
                    <a:lumMod val="50000"/>
                  </a:schemeClr>
                </a:solidFill>
                <a:latin typeface="+mj-lt"/>
                <a:cs typeface="Avenir Book"/>
              </a:rPr>
              <a:t>: LIRNE</a:t>
            </a:r>
            <a:r>
              <a:rPr lang="en-US" sz="1100" i="1" dirty="0">
                <a:solidFill>
                  <a:schemeClr val="bg1">
                    <a:lumMod val="50000"/>
                  </a:schemeClr>
                </a:solidFill>
                <a:latin typeface="+mj-lt"/>
                <a:cs typeface="Avenir Book"/>
              </a:rPr>
              <a:t>asia</a:t>
            </a:r>
            <a:r>
              <a:rPr lang="en-US" sz="1100" dirty="0">
                <a:solidFill>
                  <a:schemeClr val="bg1">
                    <a:lumMod val="50000"/>
                  </a:schemeClr>
                </a:solidFill>
                <a:latin typeface="+mj-lt"/>
                <a:cs typeface="Avenir Book"/>
              </a:rPr>
              <a:t> </a:t>
            </a:r>
            <a:r>
              <a:rPr lang="en-US" sz="1100" dirty="0" smtClean="0">
                <a:solidFill>
                  <a:schemeClr val="bg1">
                    <a:lumMod val="50000"/>
                  </a:schemeClr>
                </a:solidFill>
                <a:latin typeface="+mj-lt"/>
                <a:cs typeface="Avenir Book"/>
              </a:rPr>
              <a:t>Teleuse@BOP3 survey (2008)</a:t>
            </a:r>
            <a:endParaRPr lang="en-US" sz="1100" dirty="0">
              <a:solidFill>
                <a:schemeClr val="bg1">
                  <a:lumMod val="50000"/>
                </a:schemeClr>
              </a:solidFill>
              <a:latin typeface="+mj-lt"/>
              <a:cs typeface="Avenir Book"/>
            </a:endParaRPr>
          </a:p>
        </p:txBody>
      </p:sp>
      <p:sp>
        <p:nvSpPr>
          <p:cNvPr id="10" name="Content Placeholder 2"/>
          <p:cNvSpPr>
            <a:spLocks noGrp="1"/>
          </p:cNvSpPr>
          <p:nvPr>
            <p:ph idx="1"/>
          </p:nvPr>
        </p:nvSpPr>
        <p:spPr>
          <a:xfrm>
            <a:off x="457200" y="5124439"/>
            <a:ext cx="8229600" cy="587387"/>
          </a:xfrm>
        </p:spPr>
        <p:txBody>
          <a:bodyPr>
            <a:normAutofit/>
          </a:bodyPr>
          <a:lstStyle/>
          <a:p>
            <a:pPr marL="0" indent="0">
              <a:buNone/>
            </a:pPr>
            <a:r>
              <a:rPr lang="en-US" sz="1800" dirty="0" smtClean="0">
                <a:solidFill>
                  <a:schemeClr val="accent6">
                    <a:lumMod val="75000"/>
                  </a:schemeClr>
                </a:solidFill>
              </a:rPr>
              <a:t>Q: Who was the main decision maker in purchasing [your] mobile phone?</a:t>
            </a:r>
            <a:endParaRPr lang="en-US" sz="1800" dirty="0">
              <a:solidFill>
                <a:schemeClr val="accent6">
                  <a:lumMod val="75000"/>
                </a:schemeClr>
              </a:solidFill>
            </a:endParaRPr>
          </a:p>
        </p:txBody>
      </p:sp>
      <p:sp>
        <p:nvSpPr>
          <p:cNvPr id="11" name="Rounded Rectangle 10"/>
          <p:cNvSpPr/>
          <p:nvPr/>
        </p:nvSpPr>
        <p:spPr>
          <a:xfrm>
            <a:off x="3704471" y="3462071"/>
            <a:ext cx="977131" cy="1043157"/>
          </a:xfrm>
          <a:prstGeom prst="roundRect">
            <a:avLst>
              <a:gd name="adj" fmla="val 39025"/>
            </a:avLst>
          </a:prstGeom>
          <a:solidFill>
            <a:schemeClr val="accent1">
              <a:alpha val="20000"/>
            </a:schemeClr>
          </a:solidFill>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solidFill>
                <a:schemeClr val="dk1"/>
              </a:solidFill>
            </a:endParaRPr>
          </a:p>
        </p:txBody>
      </p:sp>
      <p:sp>
        <p:nvSpPr>
          <p:cNvPr id="12" name="Rounded Rectangle 11"/>
          <p:cNvSpPr/>
          <p:nvPr/>
        </p:nvSpPr>
        <p:spPr>
          <a:xfrm>
            <a:off x="2269240" y="3462071"/>
            <a:ext cx="977131" cy="1043157"/>
          </a:xfrm>
          <a:prstGeom prst="roundRect">
            <a:avLst>
              <a:gd name="adj" fmla="val 39025"/>
            </a:avLst>
          </a:prstGeom>
          <a:solidFill>
            <a:schemeClr val="accent1">
              <a:alpha val="20000"/>
            </a:schemeClr>
          </a:solidFill>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solidFill>
                <a:schemeClr val="dk1"/>
              </a:solidFill>
            </a:endParaRPr>
          </a:p>
        </p:txBody>
      </p:sp>
      <p:sp>
        <p:nvSpPr>
          <p:cNvPr id="13" name="Rounded Rectangle 12"/>
          <p:cNvSpPr/>
          <p:nvPr/>
        </p:nvSpPr>
        <p:spPr>
          <a:xfrm>
            <a:off x="5113053" y="3462071"/>
            <a:ext cx="977131" cy="1043157"/>
          </a:xfrm>
          <a:prstGeom prst="roundRect">
            <a:avLst>
              <a:gd name="adj" fmla="val 39025"/>
            </a:avLst>
          </a:prstGeom>
          <a:solidFill>
            <a:schemeClr val="accent1">
              <a:alpha val="20000"/>
            </a:schemeClr>
          </a:solidFill>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solidFill>
                <a:schemeClr val="dk1"/>
              </a:solidFill>
            </a:endParaRPr>
          </a:p>
        </p:txBody>
      </p:sp>
    </p:spTree>
    <p:extLst>
      <p:ext uri="{BB962C8B-B14F-4D97-AF65-F5344CB8AC3E}">
        <p14:creationId xmlns:p14="http://schemas.microsoft.com/office/powerpoint/2010/main" val="293271679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pPr algn="l" defTabSz="914400"/>
            <a:r>
              <a:rPr lang="en-US" sz="3200" b="1" dirty="0" smtClean="0">
                <a:cs typeface="+mj-cs"/>
              </a:rPr>
              <a:t>But as CFO, they are responsible for whole family. And put others’ needs before their own.  </a:t>
            </a:r>
            <a:endParaRPr lang="en-US" sz="3200" b="1" dirty="0">
              <a:cs typeface="+mj-cs"/>
            </a:endParaRPr>
          </a:p>
        </p:txBody>
      </p:sp>
      <p:sp>
        <p:nvSpPr>
          <p:cNvPr id="4" name="Slide Number Placeholder 3"/>
          <p:cNvSpPr>
            <a:spLocks noGrp="1"/>
          </p:cNvSpPr>
          <p:nvPr>
            <p:ph type="sldNum" sz="quarter" idx="12"/>
          </p:nvPr>
        </p:nvSpPr>
        <p:spPr/>
        <p:txBody>
          <a:bodyPr/>
          <a:lstStyle/>
          <a:p>
            <a:fld id="{10E3630E-095E-B144-A7AD-3C59C7DC7FB8}" type="slidenum">
              <a:rPr lang="en-US" smtClean="0"/>
              <a:t>34</a:t>
            </a:fld>
            <a:endParaRPr lang="en-US" dirty="0"/>
          </a:p>
        </p:txBody>
      </p:sp>
      <p:sp>
        <p:nvSpPr>
          <p:cNvPr id="6" name="Rectangle 5"/>
          <p:cNvSpPr/>
          <p:nvPr/>
        </p:nvSpPr>
        <p:spPr>
          <a:xfrm>
            <a:off x="298099" y="2773933"/>
            <a:ext cx="3953801" cy="1292662"/>
          </a:xfrm>
          <a:prstGeom prst="rect">
            <a:avLst/>
          </a:prstGeom>
        </p:spPr>
        <p:txBody>
          <a:bodyPr wrap="square">
            <a:spAutoFit/>
          </a:bodyPr>
          <a:lstStyle/>
          <a:p>
            <a:r>
              <a:rPr lang="en-US" sz="1600" dirty="0" smtClean="0">
                <a:solidFill>
                  <a:schemeClr val="accent1"/>
                </a:solidFill>
                <a:latin typeface="Avenir Book"/>
                <a:cs typeface="Avenir Book"/>
              </a:rPr>
              <a:t>‘Women </a:t>
            </a:r>
            <a:r>
              <a:rPr lang="en-US" sz="1600" dirty="0">
                <a:solidFill>
                  <a:schemeClr val="accent1"/>
                </a:solidFill>
                <a:latin typeface="Avenir Book"/>
                <a:cs typeface="Avenir Book"/>
              </a:rPr>
              <a:t>also have to take care of the family. Instead of spending their money on phone charges, they have to use it for food</a:t>
            </a:r>
            <a:r>
              <a:rPr lang="en-US" sz="1600" dirty="0" smtClean="0">
                <a:solidFill>
                  <a:schemeClr val="accent1"/>
                </a:solidFill>
                <a:latin typeface="Avenir Book"/>
                <a:cs typeface="Avenir Book"/>
              </a:rPr>
              <a:t>.’</a:t>
            </a:r>
            <a:endParaRPr lang="en-US" sz="1600" dirty="0">
              <a:solidFill>
                <a:schemeClr val="accent1"/>
              </a:solidFill>
              <a:latin typeface="Avenir Book"/>
              <a:cs typeface="Avenir Book"/>
            </a:endParaRPr>
          </a:p>
          <a:p>
            <a:r>
              <a:rPr lang="en-US" sz="1200" b="1" dirty="0" smtClean="0">
                <a:solidFill>
                  <a:schemeClr val="accent1"/>
                </a:solidFill>
                <a:latin typeface="+mj-lt"/>
                <a:cs typeface="Avenir Book"/>
              </a:rPr>
              <a:t>- </a:t>
            </a:r>
            <a:r>
              <a:rPr lang="en-US" sz="1400" b="1" dirty="0" smtClean="0">
                <a:solidFill>
                  <a:schemeClr val="accent1"/>
                </a:solidFill>
                <a:latin typeface="+mj-lt"/>
                <a:cs typeface="Avenir Book"/>
              </a:rPr>
              <a:t>Female non-owner, 36, SEC D, Yangon</a:t>
            </a:r>
            <a:endParaRPr lang="en-US" sz="1400" b="1" dirty="0">
              <a:solidFill>
                <a:schemeClr val="accent1"/>
              </a:solidFill>
              <a:latin typeface="+mj-lt"/>
              <a:cs typeface="Avenir Book"/>
            </a:endParaRPr>
          </a:p>
        </p:txBody>
      </p:sp>
      <p:sp>
        <p:nvSpPr>
          <p:cNvPr id="10" name="Rectangle 9"/>
          <p:cNvSpPr/>
          <p:nvPr/>
        </p:nvSpPr>
        <p:spPr>
          <a:xfrm>
            <a:off x="4956767" y="2712378"/>
            <a:ext cx="3994630" cy="1754327"/>
          </a:xfrm>
          <a:prstGeom prst="rect">
            <a:avLst/>
          </a:prstGeom>
        </p:spPr>
        <p:txBody>
          <a:bodyPr wrap="square">
            <a:spAutoFit/>
          </a:bodyPr>
          <a:lstStyle/>
          <a:p>
            <a:r>
              <a:rPr lang="en-US" sz="1600" dirty="0">
                <a:solidFill>
                  <a:srgbClr val="801D4D"/>
                </a:solidFill>
                <a:latin typeface="Avenir Book"/>
                <a:cs typeface="Avenir Book"/>
              </a:rPr>
              <a:t>“At times </a:t>
            </a:r>
            <a:r>
              <a:rPr lang="en-US" sz="1600" dirty="0" smtClean="0">
                <a:solidFill>
                  <a:srgbClr val="801D4D"/>
                </a:solidFill>
                <a:latin typeface="Avenir Book"/>
                <a:cs typeface="Avenir Book"/>
              </a:rPr>
              <a:t>[my husband] gives </a:t>
            </a:r>
            <a:r>
              <a:rPr lang="en-US" sz="1600" dirty="0">
                <a:solidFill>
                  <a:srgbClr val="801D4D"/>
                </a:solidFill>
                <a:latin typeface="Avenir Book"/>
                <a:cs typeface="Avenir Book"/>
              </a:rPr>
              <a:t>me money to buy a mobile phone. But I have to use it for school fees for my children. And what I want to get is a smart phone, which I can’t afford to buy </a:t>
            </a:r>
            <a:r>
              <a:rPr lang="en-US" sz="1600" dirty="0" smtClean="0">
                <a:solidFill>
                  <a:srgbClr val="801D4D"/>
                </a:solidFill>
                <a:latin typeface="Avenir Book"/>
                <a:cs typeface="Avenir Book"/>
              </a:rPr>
              <a:t>yet.”</a:t>
            </a:r>
          </a:p>
          <a:p>
            <a:r>
              <a:rPr lang="en-US" sz="1400" b="1" dirty="0" smtClean="0">
                <a:solidFill>
                  <a:srgbClr val="801D4D"/>
                </a:solidFill>
                <a:latin typeface="+mj-lt"/>
                <a:cs typeface="Avenir Book"/>
              </a:rPr>
              <a:t>-Female non-owner, Housewife, 28, Yangon</a:t>
            </a:r>
          </a:p>
          <a:p>
            <a:endParaRPr lang="en-US" sz="1400" dirty="0">
              <a:solidFill>
                <a:srgbClr val="801D4D"/>
              </a:solidFill>
              <a:latin typeface="Avenir Book"/>
              <a:cs typeface="Avenir Book"/>
            </a:endParaRPr>
          </a:p>
        </p:txBody>
      </p:sp>
      <p:sp>
        <p:nvSpPr>
          <p:cNvPr id="11" name="Text Box 6"/>
          <p:cNvSpPr txBox="1"/>
          <p:nvPr/>
        </p:nvSpPr>
        <p:spPr>
          <a:xfrm>
            <a:off x="1859967" y="4686218"/>
            <a:ext cx="3265626" cy="1815882"/>
          </a:xfrm>
          <a:prstGeom prst="rect">
            <a:avLst/>
          </a:prstGeom>
          <a:extLst>
            <a:ext uri="{C572A759-6A51-4108-AA02-DFA0A04FC94B}">
              <ma14:wrappingTextBoxFlag xmlns:ma14="http://schemas.microsoft.com/office/mac/drawingml/2011/main"/>
            </a:ext>
          </a:extLst>
        </p:spPr>
        <p:txBody>
          <a:bodyPr wrap="square">
            <a:spAutoFit/>
          </a:bodyPr>
          <a:lstStyle>
            <a:defPPr>
              <a:defRPr lang="en-US"/>
            </a:defPPr>
            <a:lvl1pPr>
              <a:defRPr sz="1600">
                <a:solidFill>
                  <a:schemeClr val="accent1"/>
                </a:solidFill>
                <a:latin typeface="Avenir Book"/>
                <a:cs typeface="Avenir Book"/>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t>“I plan to buy a mobile but </a:t>
            </a:r>
            <a:r>
              <a:rPr lang="en-US" dirty="0" smtClean="0"/>
              <a:t>we don’t  </a:t>
            </a:r>
            <a:r>
              <a:rPr lang="en-US" dirty="0"/>
              <a:t>have </a:t>
            </a:r>
            <a:r>
              <a:rPr lang="en-US" dirty="0" smtClean="0"/>
              <a:t>enough </a:t>
            </a:r>
            <a:r>
              <a:rPr lang="en-US" dirty="0"/>
              <a:t>income. My wife says that I shouldn’t buy one. She is about to give birth so we need to save the money.”    </a:t>
            </a:r>
            <a:endParaRPr lang="en-US" dirty="0" smtClean="0"/>
          </a:p>
          <a:p>
            <a:r>
              <a:rPr lang="en-US" sz="1400" b="1" dirty="0" smtClean="0">
                <a:latin typeface="+mj-lt"/>
              </a:rPr>
              <a:t>Male non-owner, 18-29, </a:t>
            </a:r>
            <a:r>
              <a:rPr lang="en-US" sz="1400" b="1" dirty="0">
                <a:latin typeface="+mj-lt"/>
              </a:rPr>
              <a:t>SEC D/E </a:t>
            </a:r>
            <a:r>
              <a:rPr lang="en-US" sz="1400" b="1" dirty="0" smtClean="0">
                <a:latin typeface="+mj-lt"/>
              </a:rPr>
              <a:t>Pantanaw</a:t>
            </a:r>
          </a:p>
        </p:txBody>
      </p:sp>
      <p:sp>
        <p:nvSpPr>
          <p:cNvPr id="3" name="Rectangle 2"/>
          <p:cNvSpPr/>
          <p:nvPr/>
        </p:nvSpPr>
        <p:spPr>
          <a:xfrm>
            <a:off x="457199" y="1725941"/>
            <a:ext cx="8347869" cy="646331"/>
          </a:xfrm>
          <a:prstGeom prst="rect">
            <a:avLst/>
          </a:prstGeom>
        </p:spPr>
        <p:txBody>
          <a:bodyPr wrap="square">
            <a:spAutoFit/>
          </a:bodyPr>
          <a:lstStyle/>
          <a:p>
            <a:r>
              <a:rPr lang="en-US" dirty="0"/>
              <a:t>They feel the need to to conserve the limited family budget (even at the expense of their needs)</a:t>
            </a:r>
          </a:p>
        </p:txBody>
      </p:sp>
    </p:spTree>
    <p:extLst>
      <p:ext uri="{BB962C8B-B14F-4D97-AF65-F5344CB8AC3E}">
        <p14:creationId xmlns:p14="http://schemas.microsoft.com/office/powerpoint/2010/main" val="429243090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vert="horz" lIns="91440" tIns="45720" rIns="91440" bIns="45720" rtlCol="0" anchor="ctr">
            <a:noAutofit/>
          </a:bodyPr>
          <a:lstStyle/>
          <a:p>
            <a:pPr algn="l" defTabSz="914400"/>
            <a:r>
              <a:rPr lang="en-US" sz="3200" b="1" dirty="0" smtClean="0">
                <a:cs typeface="+mj-cs"/>
              </a:rPr>
              <a:t>Even when the </a:t>
            </a:r>
            <a:r>
              <a:rPr lang="en-US" sz="3200" b="1" dirty="0">
                <a:cs typeface="+mj-cs"/>
              </a:rPr>
              <a:t>household already has a mobile, </a:t>
            </a:r>
            <a:r>
              <a:rPr lang="en-US" sz="3200" b="1" dirty="0" smtClean="0">
                <a:cs typeface="+mj-cs"/>
              </a:rPr>
              <a:t>women often tend </a:t>
            </a:r>
            <a:r>
              <a:rPr lang="en-US" sz="3200" b="1" dirty="0">
                <a:cs typeface="+mj-cs"/>
              </a:rPr>
              <a:t>to get lowest priority…</a:t>
            </a:r>
          </a:p>
        </p:txBody>
      </p:sp>
      <p:sp>
        <p:nvSpPr>
          <p:cNvPr id="5" name="Content Placeholder 4"/>
          <p:cNvSpPr>
            <a:spLocks noGrp="1"/>
          </p:cNvSpPr>
          <p:nvPr>
            <p:ph idx="1"/>
          </p:nvPr>
        </p:nvSpPr>
        <p:spPr/>
        <p:txBody>
          <a:bodyPr/>
          <a:lstStyle/>
          <a:p>
            <a:r>
              <a:rPr lang="en-US" dirty="0" smtClean="0"/>
              <a:t>Women’s role as the home-maker (rather than the bread-winner) has a strong impact on their becoming mobile owners</a:t>
            </a:r>
          </a:p>
          <a:p>
            <a:r>
              <a:rPr lang="en-US" dirty="0" smtClean="0"/>
              <a:t>Whoever goes outside of the house gets priority</a:t>
            </a:r>
            <a:endParaRPr lang="en-US" dirty="0"/>
          </a:p>
        </p:txBody>
      </p:sp>
      <p:sp>
        <p:nvSpPr>
          <p:cNvPr id="3" name="Slide Number Placeholder 2"/>
          <p:cNvSpPr>
            <a:spLocks noGrp="1"/>
          </p:cNvSpPr>
          <p:nvPr>
            <p:ph type="sldNum" sz="quarter" idx="12"/>
          </p:nvPr>
        </p:nvSpPr>
        <p:spPr/>
        <p:txBody>
          <a:bodyPr/>
          <a:lstStyle/>
          <a:p>
            <a:fld id="{10E3630E-095E-B144-A7AD-3C59C7DC7FB8}" type="slidenum">
              <a:rPr lang="en-US" smtClean="0"/>
              <a:t>35</a:t>
            </a:fld>
            <a:endParaRPr lang="en-US" dirty="0"/>
          </a:p>
        </p:txBody>
      </p:sp>
      <p:sp>
        <p:nvSpPr>
          <p:cNvPr id="9" name="Rectangle 8"/>
          <p:cNvSpPr/>
          <p:nvPr/>
        </p:nvSpPr>
        <p:spPr>
          <a:xfrm>
            <a:off x="872418" y="5574871"/>
            <a:ext cx="7529679" cy="800219"/>
          </a:xfrm>
          <a:prstGeom prst="rect">
            <a:avLst/>
          </a:prstGeom>
        </p:spPr>
        <p:txBody>
          <a:bodyPr wrap="square">
            <a:spAutoFit/>
          </a:bodyPr>
          <a:lstStyle/>
          <a:p>
            <a:pPr lvl="0"/>
            <a:r>
              <a:rPr lang="en-US" sz="1600" dirty="0" smtClean="0">
                <a:solidFill>
                  <a:srgbClr val="801D4D"/>
                </a:solidFill>
                <a:latin typeface="Avenir Book"/>
                <a:cs typeface="Avenir Book"/>
              </a:rPr>
              <a:t>‘Males </a:t>
            </a:r>
            <a:r>
              <a:rPr lang="en-US" sz="1600" dirty="0">
                <a:solidFill>
                  <a:srgbClr val="801D4D"/>
                </a:solidFill>
                <a:latin typeface="Avenir Book"/>
                <a:cs typeface="Avenir Book"/>
              </a:rPr>
              <a:t>work and have business so they carry the phone. But if the wife has a business she also has one. Today even </a:t>
            </a:r>
            <a:r>
              <a:rPr lang="en-US" sz="1600" dirty="0" smtClean="0">
                <a:solidFill>
                  <a:srgbClr val="801D4D"/>
                </a:solidFill>
                <a:latin typeface="Avenir Book"/>
                <a:cs typeface="Avenir Book"/>
              </a:rPr>
              <a:t>youngsters </a:t>
            </a:r>
            <a:r>
              <a:rPr lang="en-US" sz="1600" dirty="0">
                <a:solidFill>
                  <a:srgbClr val="801D4D"/>
                </a:solidFill>
                <a:latin typeface="Avenir Book"/>
                <a:cs typeface="Avenir Book"/>
              </a:rPr>
              <a:t>and </a:t>
            </a:r>
            <a:r>
              <a:rPr lang="en-US" sz="1600" dirty="0" smtClean="0">
                <a:solidFill>
                  <a:srgbClr val="801D4D"/>
                </a:solidFill>
                <a:latin typeface="Avenir Book"/>
                <a:cs typeface="Avenir Book"/>
              </a:rPr>
              <a:t>children </a:t>
            </a:r>
            <a:r>
              <a:rPr lang="en-US" sz="1600" dirty="0">
                <a:solidFill>
                  <a:srgbClr val="801D4D"/>
                </a:solidFill>
                <a:latin typeface="Avenir Book"/>
                <a:cs typeface="Avenir Book"/>
              </a:rPr>
              <a:t>have a mobile</a:t>
            </a:r>
            <a:r>
              <a:rPr lang="en-US" sz="1600" dirty="0" smtClean="0">
                <a:solidFill>
                  <a:srgbClr val="801D4D"/>
                </a:solidFill>
                <a:latin typeface="Avenir Book"/>
                <a:cs typeface="Avenir Book"/>
              </a:rPr>
              <a:t>.’</a:t>
            </a:r>
            <a:endParaRPr lang="en-US" sz="1600" dirty="0">
              <a:solidFill>
                <a:srgbClr val="801D4D"/>
              </a:solidFill>
              <a:latin typeface="Avenir Book"/>
              <a:cs typeface="Avenir Book"/>
            </a:endParaRPr>
          </a:p>
          <a:p>
            <a:pPr marL="171450" indent="-171450">
              <a:buFontTx/>
              <a:buChar char="-"/>
            </a:pPr>
            <a:r>
              <a:rPr lang="en-US" sz="1400" b="1" dirty="0">
                <a:solidFill>
                  <a:srgbClr val="801D4D"/>
                </a:solidFill>
              </a:rPr>
              <a:t>-Female mobile owner, 19, SEC C, Yangon</a:t>
            </a:r>
          </a:p>
        </p:txBody>
      </p:sp>
      <p:sp>
        <p:nvSpPr>
          <p:cNvPr id="10" name="Rectangle 9"/>
          <p:cNvSpPr/>
          <p:nvPr/>
        </p:nvSpPr>
        <p:spPr>
          <a:xfrm>
            <a:off x="331317" y="3643579"/>
            <a:ext cx="3761819" cy="1508105"/>
          </a:xfrm>
          <a:prstGeom prst="rect">
            <a:avLst/>
          </a:prstGeom>
        </p:spPr>
        <p:txBody>
          <a:bodyPr wrap="square">
            <a:spAutoFit/>
          </a:bodyPr>
          <a:lstStyle/>
          <a:p>
            <a:r>
              <a:rPr lang="en-US" sz="1600" dirty="0" smtClean="0">
                <a:solidFill>
                  <a:srgbClr val="801D4D"/>
                </a:solidFill>
                <a:latin typeface="Avenir Book"/>
                <a:cs typeface="Avenir Book"/>
              </a:rPr>
              <a:t>‘Males are the head of the household. You have to favor and respect them. He has to lead the family. Whatever we do, we have to discuss with him.</a:t>
            </a:r>
            <a:r>
              <a:rPr lang="en-US" sz="1600" dirty="0">
                <a:solidFill>
                  <a:srgbClr val="801D4D"/>
                </a:solidFill>
                <a:latin typeface="Avenir Book"/>
                <a:cs typeface="Avenir Book"/>
              </a:rPr>
              <a:t>’</a:t>
            </a:r>
          </a:p>
          <a:p>
            <a:pPr marL="171450" indent="-171450">
              <a:buFontTx/>
              <a:buChar char="-"/>
            </a:pPr>
            <a:r>
              <a:rPr lang="en-US" sz="1400" b="1" dirty="0">
                <a:solidFill>
                  <a:srgbClr val="801D4D"/>
                </a:solidFill>
              </a:rPr>
              <a:t>Female mobile owner, </a:t>
            </a:r>
            <a:r>
              <a:rPr lang="en-US" sz="1400" b="1" dirty="0" smtClean="0">
                <a:solidFill>
                  <a:srgbClr val="801D4D"/>
                </a:solidFill>
              </a:rPr>
              <a:t>18-28, </a:t>
            </a:r>
            <a:r>
              <a:rPr lang="en-US" sz="1400" b="1" dirty="0">
                <a:solidFill>
                  <a:srgbClr val="801D4D"/>
                </a:solidFill>
              </a:rPr>
              <a:t>SEC C/D, Pantanaw</a:t>
            </a:r>
          </a:p>
        </p:txBody>
      </p:sp>
      <p:sp>
        <p:nvSpPr>
          <p:cNvPr id="11" name="Rectangle 10"/>
          <p:cNvSpPr/>
          <p:nvPr/>
        </p:nvSpPr>
        <p:spPr>
          <a:xfrm>
            <a:off x="4349482" y="3643579"/>
            <a:ext cx="4572000" cy="1323439"/>
          </a:xfrm>
          <a:prstGeom prst="rect">
            <a:avLst/>
          </a:prstGeom>
        </p:spPr>
        <p:txBody>
          <a:bodyPr wrap="square">
            <a:spAutoFit/>
          </a:bodyPr>
          <a:lstStyle/>
          <a:p>
            <a:r>
              <a:rPr lang="en-US" sz="1600" dirty="0" smtClean="0">
                <a:solidFill>
                  <a:srgbClr val="801D4D"/>
                </a:solidFill>
                <a:latin typeface="Avenir Book"/>
                <a:cs typeface="Avenir Book"/>
              </a:rPr>
              <a:t>‘If </a:t>
            </a:r>
            <a:r>
              <a:rPr lang="en-US" sz="1600" dirty="0">
                <a:solidFill>
                  <a:srgbClr val="801D4D"/>
                </a:solidFill>
                <a:latin typeface="Avenir Book"/>
                <a:cs typeface="Avenir Book"/>
              </a:rPr>
              <a:t>we could buy another phone, it would be for my husband. The next one will be  my brother’s. This is because they are working. Only after that will I get my own </a:t>
            </a:r>
            <a:r>
              <a:rPr lang="en-US" sz="1600" dirty="0" smtClean="0">
                <a:solidFill>
                  <a:srgbClr val="801D4D"/>
                </a:solidFill>
                <a:latin typeface="Avenir Book"/>
                <a:cs typeface="Avenir Book"/>
              </a:rPr>
              <a:t>phone’</a:t>
            </a:r>
            <a:endParaRPr lang="en-US" sz="1600" dirty="0">
              <a:solidFill>
                <a:srgbClr val="801D4D"/>
              </a:solidFill>
              <a:latin typeface="Avenir Book"/>
              <a:cs typeface="Avenir Book"/>
            </a:endParaRPr>
          </a:p>
          <a:p>
            <a:r>
              <a:rPr lang="en-US" sz="1600" b="1" dirty="0" smtClean="0">
                <a:solidFill>
                  <a:srgbClr val="801D4D"/>
                </a:solidFill>
                <a:latin typeface="+mj-lt"/>
                <a:cs typeface="Avenir Book"/>
              </a:rPr>
              <a:t>-Female, non-owner, 47, Pantanaw</a:t>
            </a:r>
            <a:endParaRPr lang="en-US" sz="1600" b="1" dirty="0">
              <a:solidFill>
                <a:srgbClr val="801D4D"/>
              </a:solidFill>
              <a:latin typeface="+mj-lt"/>
              <a:cs typeface="Avenir Book"/>
            </a:endParaRPr>
          </a:p>
        </p:txBody>
      </p:sp>
    </p:spTree>
    <p:extLst>
      <p:ext uri="{BB962C8B-B14F-4D97-AF65-F5344CB8AC3E}">
        <p14:creationId xmlns:p14="http://schemas.microsoft.com/office/powerpoint/2010/main" val="299386269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normAutofit/>
          </a:bodyPr>
          <a:lstStyle/>
          <a:p>
            <a:r>
              <a:rPr lang="en-US" sz="3200" dirty="0" smtClean="0">
                <a:solidFill>
                  <a:schemeClr val="accent2"/>
                </a:solidFill>
              </a:rPr>
              <a:t>They ‘do not need’ their own mobiles</a:t>
            </a:r>
            <a:endParaRPr lang="en-US" sz="3200" dirty="0">
              <a:solidFill>
                <a:schemeClr val="accent2"/>
              </a:solidFill>
            </a:endParaRPr>
          </a:p>
        </p:txBody>
      </p:sp>
      <p:sp>
        <p:nvSpPr>
          <p:cNvPr id="4" name="Slide Number Placeholder 3"/>
          <p:cNvSpPr>
            <a:spLocks noGrp="1"/>
          </p:cNvSpPr>
          <p:nvPr>
            <p:ph type="sldNum" sz="quarter" idx="12"/>
          </p:nvPr>
        </p:nvSpPr>
        <p:spPr/>
        <p:txBody>
          <a:bodyPr/>
          <a:lstStyle/>
          <a:p>
            <a:fld id="{10E3630E-095E-B144-A7AD-3C59C7DC7FB8}" type="slidenum">
              <a:rPr lang="en-US" smtClean="0"/>
              <a:t>36</a:t>
            </a:fld>
            <a:endParaRPr lang="en-US" dirty="0"/>
          </a:p>
        </p:txBody>
      </p:sp>
    </p:spTree>
    <p:extLst>
      <p:ext uri="{BB962C8B-B14F-4D97-AF65-F5344CB8AC3E}">
        <p14:creationId xmlns:p14="http://schemas.microsoft.com/office/powerpoint/2010/main" val="3074388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solidFill>
                  <a:schemeClr val="accent2"/>
                </a:solidFill>
              </a:rPr>
              <a:t>‘I have no use for it/don’t need one’ </a:t>
            </a:r>
            <a:br>
              <a:rPr lang="en-US" dirty="0" smtClean="0">
                <a:solidFill>
                  <a:schemeClr val="accent2"/>
                </a:solidFill>
              </a:rPr>
            </a:br>
            <a:r>
              <a:rPr lang="en-US" sz="3100" dirty="0" smtClean="0"/>
              <a:t>≈ There is already one in my household which I can use</a:t>
            </a:r>
            <a:endParaRPr lang="en-US" sz="3100" dirty="0"/>
          </a:p>
        </p:txBody>
      </p:sp>
      <p:sp>
        <p:nvSpPr>
          <p:cNvPr id="4" name="Slide Number Placeholder 3"/>
          <p:cNvSpPr>
            <a:spLocks noGrp="1"/>
          </p:cNvSpPr>
          <p:nvPr>
            <p:ph type="sldNum" sz="quarter" idx="12"/>
          </p:nvPr>
        </p:nvSpPr>
        <p:spPr/>
        <p:txBody>
          <a:bodyPr/>
          <a:lstStyle/>
          <a:p>
            <a:fld id="{10E3630E-095E-B144-A7AD-3C59C7DC7FB8}" type="slidenum">
              <a:rPr lang="en-US" smtClean="0"/>
              <a:t>37</a:t>
            </a:fld>
            <a:endParaRPr lang="en-US" dirty="0"/>
          </a:p>
        </p:txBody>
      </p:sp>
      <p:graphicFrame>
        <p:nvGraphicFramePr>
          <p:cNvPr id="7" name="Chart 6"/>
          <p:cNvGraphicFramePr>
            <a:graphicFrameLocks/>
          </p:cNvGraphicFramePr>
          <p:nvPr>
            <p:extLst>
              <p:ext uri="{D42A27DB-BD31-4B8C-83A1-F6EECF244321}">
                <p14:modId xmlns:p14="http://schemas.microsoft.com/office/powerpoint/2010/main" val="162751207"/>
              </p:ext>
            </p:extLst>
          </p:nvPr>
        </p:nvGraphicFramePr>
        <p:xfrm>
          <a:off x="970408" y="2109758"/>
          <a:ext cx="6972300" cy="3792023"/>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6601880" y="6427113"/>
            <a:ext cx="2542120" cy="430887"/>
          </a:xfrm>
          <a:prstGeom prst="rect">
            <a:avLst/>
          </a:prstGeom>
        </p:spPr>
        <p:txBody>
          <a:bodyPr wrap="none">
            <a:spAutoFit/>
          </a:bodyPr>
          <a:lstStyle/>
          <a:p>
            <a:pPr algn="r"/>
            <a:r>
              <a:rPr lang="en-US" sz="1100" dirty="0" smtClean="0">
                <a:solidFill>
                  <a:schemeClr val="bg1">
                    <a:lumMod val="50000"/>
                  </a:schemeClr>
                </a:solidFill>
                <a:latin typeface="+mj-lt"/>
                <a:cs typeface="Avenir Book"/>
              </a:rPr>
              <a:t>Base: Non-owners</a:t>
            </a:r>
          </a:p>
          <a:p>
            <a:pPr algn="r"/>
            <a:r>
              <a:rPr lang="en-US" sz="1100" dirty="0" smtClean="0">
                <a:solidFill>
                  <a:schemeClr val="bg1">
                    <a:lumMod val="50000"/>
                  </a:schemeClr>
                </a:solidFill>
                <a:latin typeface="+mj-lt"/>
                <a:cs typeface="Avenir Book"/>
              </a:rPr>
              <a:t>Source</a:t>
            </a:r>
            <a:r>
              <a:rPr lang="en-US" sz="1100" dirty="0">
                <a:solidFill>
                  <a:schemeClr val="bg1">
                    <a:lumMod val="50000"/>
                  </a:schemeClr>
                </a:solidFill>
                <a:latin typeface="+mj-lt"/>
                <a:cs typeface="Avenir Book"/>
              </a:rPr>
              <a:t>: LIRNE</a:t>
            </a:r>
            <a:r>
              <a:rPr lang="en-US" sz="1100" i="1" dirty="0">
                <a:solidFill>
                  <a:schemeClr val="bg1">
                    <a:lumMod val="50000"/>
                  </a:schemeClr>
                </a:solidFill>
                <a:latin typeface="+mj-lt"/>
                <a:cs typeface="Avenir Book"/>
              </a:rPr>
              <a:t>asia</a:t>
            </a:r>
            <a:r>
              <a:rPr lang="en-US" sz="1100" dirty="0">
                <a:solidFill>
                  <a:schemeClr val="bg1">
                    <a:lumMod val="50000"/>
                  </a:schemeClr>
                </a:solidFill>
                <a:latin typeface="+mj-lt"/>
                <a:cs typeface="Avenir Book"/>
              </a:rPr>
              <a:t> Baseline Survey (2015)</a:t>
            </a:r>
          </a:p>
        </p:txBody>
      </p:sp>
      <p:sp>
        <p:nvSpPr>
          <p:cNvPr id="9" name="Rounded Rectangle 8"/>
          <p:cNvSpPr/>
          <p:nvPr/>
        </p:nvSpPr>
        <p:spPr>
          <a:xfrm>
            <a:off x="4465449" y="3526338"/>
            <a:ext cx="2126272" cy="1043157"/>
          </a:xfrm>
          <a:prstGeom prst="roundRect">
            <a:avLst>
              <a:gd name="adj" fmla="val 39025"/>
            </a:avLst>
          </a:prstGeom>
          <a:solidFill>
            <a:schemeClr val="accent1">
              <a:alpha val="20000"/>
            </a:schemeClr>
          </a:solid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solidFill>
                <a:schemeClr val="dk1"/>
              </a:solidFill>
            </a:endParaRPr>
          </a:p>
        </p:txBody>
      </p:sp>
    </p:spTree>
    <p:extLst>
      <p:ext uri="{BB962C8B-B14F-4D97-AF65-F5344CB8AC3E}">
        <p14:creationId xmlns:p14="http://schemas.microsoft.com/office/powerpoint/2010/main" val="237193129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pPr algn="l" defTabSz="914400"/>
            <a:r>
              <a:rPr lang="en-US" sz="3200" b="1" dirty="0">
                <a:cs typeface="+mj-cs"/>
              </a:rPr>
              <a:t>Many women don’t see the value of having their </a:t>
            </a:r>
            <a:r>
              <a:rPr lang="en-US" sz="3200" b="1" u="sng" dirty="0">
                <a:cs typeface="+mj-cs"/>
              </a:rPr>
              <a:t>own</a:t>
            </a:r>
            <a:r>
              <a:rPr lang="en-US" sz="3200" b="1" dirty="0">
                <a:cs typeface="+mj-cs"/>
              </a:rPr>
              <a:t> phone</a:t>
            </a:r>
          </a:p>
        </p:txBody>
      </p:sp>
      <p:sp>
        <p:nvSpPr>
          <p:cNvPr id="3" name="Content Placeholder 2"/>
          <p:cNvSpPr>
            <a:spLocks noGrp="1"/>
          </p:cNvSpPr>
          <p:nvPr>
            <p:ph idx="1"/>
          </p:nvPr>
        </p:nvSpPr>
        <p:spPr/>
        <p:txBody>
          <a:bodyPr>
            <a:normAutofit/>
          </a:bodyPr>
          <a:lstStyle/>
          <a:p>
            <a:r>
              <a:rPr lang="en-US" sz="2000" dirty="0" smtClean="0"/>
              <a:t>The main uses of mobiles are social </a:t>
            </a:r>
            <a:r>
              <a:rPr lang="en-US" sz="2000" dirty="0"/>
              <a:t>and entertainment </a:t>
            </a:r>
            <a:r>
              <a:rPr lang="en-US" sz="2000" dirty="0" smtClean="0"/>
              <a:t>(their perception)</a:t>
            </a:r>
            <a:endParaRPr lang="en-US" sz="2000" dirty="0"/>
          </a:p>
          <a:p>
            <a:r>
              <a:rPr lang="en-US" sz="2000" dirty="0" smtClean="0"/>
              <a:t>They neither </a:t>
            </a:r>
            <a:r>
              <a:rPr lang="en-US" sz="2000" dirty="0"/>
              <a:t>have the time </a:t>
            </a:r>
            <a:r>
              <a:rPr lang="en-US" sz="2000" dirty="0" smtClean="0"/>
              <a:t>nor </a:t>
            </a:r>
            <a:r>
              <a:rPr lang="en-US" sz="2000" dirty="0"/>
              <a:t>money to spend </a:t>
            </a:r>
            <a:r>
              <a:rPr lang="en-US" sz="2000" dirty="0" smtClean="0"/>
              <a:t>on a mobile connection                                                                                                                                                                                                                                                                                                                                                                                                                                                                                                                                                                                                                                                                                                                                                                                                                                                                                                                                                                                                                                                                                                                                                                                                                                                                                                                                                                                                                                                                                                                                                                                                                                                                                                                                                                                                                                                                                                                                                         </a:t>
            </a:r>
            <a:endParaRPr lang="en-US" sz="2000" dirty="0"/>
          </a:p>
        </p:txBody>
      </p:sp>
      <p:sp>
        <p:nvSpPr>
          <p:cNvPr id="4" name="Slide Number Placeholder 3"/>
          <p:cNvSpPr>
            <a:spLocks noGrp="1"/>
          </p:cNvSpPr>
          <p:nvPr>
            <p:ph type="sldNum" sz="quarter" idx="12"/>
          </p:nvPr>
        </p:nvSpPr>
        <p:spPr>
          <a:xfrm>
            <a:off x="8686800" y="6325600"/>
            <a:ext cx="457200" cy="365125"/>
          </a:xfrm>
        </p:spPr>
        <p:txBody>
          <a:bodyPr/>
          <a:lstStyle/>
          <a:p>
            <a:fld id="{10E3630E-095E-B144-A7AD-3C59C7DC7FB8}" type="slidenum">
              <a:rPr lang="en-US" smtClean="0"/>
              <a:t>38</a:t>
            </a:fld>
            <a:endParaRPr lang="en-US" dirty="0"/>
          </a:p>
        </p:txBody>
      </p:sp>
      <p:sp>
        <p:nvSpPr>
          <p:cNvPr id="5" name="Rectangle 4"/>
          <p:cNvSpPr/>
          <p:nvPr/>
        </p:nvSpPr>
        <p:spPr>
          <a:xfrm>
            <a:off x="213763" y="2669742"/>
            <a:ext cx="4217600" cy="1077218"/>
          </a:xfrm>
          <a:prstGeom prst="rect">
            <a:avLst/>
          </a:prstGeom>
        </p:spPr>
        <p:txBody>
          <a:bodyPr wrap="square">
            <a:spAutoFit/>
          </a:bodyPr>
          <a:lstStyle/>
          <a:p>
            <a:r>
              <a:rPr lang="en-US" sz="1600" dirty="0">
                <a:solidFill>
                  <a:schemeClr val="accent1"/>
                </a:solidFill>
                <a:latin typeface="Avenir Book"/>
                <a:cs typeface="Avenir Book"/>
              </a:rPr>
              <a:t>“Females don’t have the time to learn and fiddle with phones since they are busy at home. They are not as skillful as us.” </a:t>
            </a:r>
            <a:endParaRPr lang="en-US" sz="1600" dirty="0" smtClean="0">
              <a:solidFill>
                <a:schemeClr val="accent1"/>
              </a:solidFill>
              <a:latin typeface="Avenir Book"/>
              <a:cs typeface="Avenir Book"/>
            </a:endParaRPr>
          </a:p>
          <a:p>
            <a:r>
              <a:rPr lang="en-US" sz="1400" b="1" dirty="0" smtClean="0">
                <a:solidFill>
                  <a:srgbClr val="801D4D"/>
                </a:solidFill>
                <a:latin typeface="+mj-lt"/>
                <a:cs typeface="Avenir Book"/>
              </a:rPr>
              <a:t>-Male, </a:t>
            </a:r>
            <a:r>
              <a:rPr lang="en-US" sz="1400" b="1" dirty="0" smtClean="0">
                <a:solidFill>
                  <a:srgbClr val="801D4D"/>
                </a:solidFill>
                <a:latin typeface="+mj-lt"/>
              </a:rPr>
              <a:t>owner</a:t>
            </a:r>
            <a:r>
              <a:rPr lang="en-US" sz="1400" b="1" dirty="0">
                <a:solidFill>
                  <a:srgbClr val="801D4D"/>
                </a:solidFill>
                <a:latin typeface="+mj-lt"/>
              </a:rPr>
              <a:t>, 30-45, SEC C/</a:t>
            </a:r>
            <a:r>
              <a:rPr lang="en-US" sz="1400" b="1" dirty="0" smtClean="0">
                <a:solidFill>
                  <a:srgbClr val="801D4D"/>
                </a:solidFill>
                <a:latin typeface="+mj-lt"/>
              </a:rPr>
              <a:t>D, Pantanaw</a:t>
            </a:r>
            <a:endParaRPr lang="en-US" sz="1400" b="1" dirty="0">
              <a:solidFill>
                <a:srgbClr val="801D4D"/>
              </a:solidFill>
              <a:latin typeface="+mj-lt"/>
            </a:endParaRPr>
          </a:p>
        </p:txBody>
      </p:sp>
      <p:sp>
        <p:nvSpPr>
          <p:cNvPr id="9" name="Rectangle 8"/>
          <p:cNvSpPr/>
          <p:nvPr/>
        </p:nvSpPr>
        <p:spPr>
          <a:xfrm>
            <a:off x="213763" y="4101356"/>
            <a:ext cx="4217600" cy="1046440"/>
          </a:xfrm>
          <a:prstGeom prst="rect">
            <a:avLst/>
          </a:prstGeom>
        </p:spPr>
        <p:txBody>
          <a:bodyPr wrap="square">
            <a:spAutoFit/>
          </a:bodyPr>
          <a:lstStyle/>
          <a:p>
            <a:r>
              <a:rPr lang="en-US" sz="1600" dirty="0">
                <a:solidFill>
                  <a:schemeClr val="accent1"/>
                </a:solidFill>
                <a:latin typeface="Avenir Book"/>
                <a:cs typeface="Avenir Book"/>
              </a:rPr>
              <a:t>“Usually women my age hardly own a mobile in this village because they don’t have an income</a:t>
            </a:r>
            <a:r>
              <a:rPr lang="en-US" sz="1600" dirty="0" smtClean="0">
                <a:solidFill>
                  <a:schemeClr val="accent1"/>
                </a:solidFill>
                <a:latin typeface="Avenir Book"/>
                <a:cs typeface="Avenir Book"/>
              </a:rPr>
              <a:t>.” </a:t>
            </a:r>
          </a:p>
          <a:p>
            <a:r>
              <a:rPr lang="en-US" sz="1400" b="1" dirty="0">
                <a:solidFill>
                  <a:schemeClr val="accent1"/>
                </a:solidFill>
                <a:cs typeface="Avenir Book"/>
              </a:rPr>
              <a:t>-Female owner, </a:t>
            </a:r>
            <a:r>
              <a:rPr lang="en-US" sz="1400" b="1" dirty="0" smtClean="0">
                <a:solidFill>
                  <a:schemeClr val="accent1"/>
                </a:solidFill>
                <a:cs typeface="Avenir Book"/>
              </a:rPr>
              <a:t>52, SECC/D, Pantanaw</a:t>
            </a:r>
            <a:endParaRPr lang="en-US" sz="1400" dirty="0">
              <a:solidFill>
                <a:schemeClr val="accent1"/>
              </a:solidFill>
              <a:latin typeface="Avenir Book"/>
              <a:cs typeface="Avenir Book"/>
            </a:endParaRPr>
          </a:p>
        </p:txBody>
      </p:sp>
      <p:sp>
        <p:nvSpPr>
          <p:cNvPr id="10" name="Rectangle 9"/>
          <p:cNvSpPr/>
          <p:nvPr/>
        </p:nvSpPr>
        <p:spPr>
          <a:xfrm>
            <a:off x="4913271" y="5620364"/>
            <a:ext cx="4016965" cy="861774"/>
          </a:xfrm>
          <a:prstGeom prst="rect">
            <a:avLst/>
          </a:prstGeom>
        </p:spPr>
        <p:txBody>
          <a:bodyPr wrap="square">
            <a:spAutoFit/>
          </a:bodyPr>
          <a:lstStyle/>
          <a:p>
            <a:r>
              <a:rPr lang="en-US" dirty="0">
                <a:solidFill>
                  <a:schemeClr val="accent1"/>
                </a:solidFill>
                <a:latin typeface="Avenir Book"/>
                <a:cs typeface="Avenir Book"/>
              </a:rPr>
              <a:t>“These days we are wasting so much time with gaming or chatting.” </a:t>
            </a:r>
            <a:endParaRPr lang="en-US" dirty="0" smtClean="0">
              <a:solidFill>
                <a:schemeClr val="accent1"/>
              </a:solidFill>
              <a:latin typeface="Avenir Book"/>
              <a:cs typeface="Avenir Book"/>
            </a:endParaRPr>
          </a:p>
          <a:p>
            <a:r>
              <a:rPr lang="en-US" sz="1400" b="1" dirty="0" smtClean="0">
                <a:solidFill>
                  <a:schemeClr val="accent1"/>
                </a:solidFill>
                <a:latin typeface="+mj-lt"/>
                <a:cs typeface="Avenir Book"/>
              </a:rPr>
              <a:t>-Female </a:t>
            </a:r>
            <a:r>
              <a:rPr lang="en-US" sz="1400" b="1" dirty="0">
                <a:solidFill>
                  <a:schemeClr val="accent1"/>
                </a:solidFill>
                <a:latin typeface="+mj-lt"/>
                <a:cs typeface="Avenir Book"/>
              </a:rPr>
              <a:t>owner, 18-29, SEC B/C, </a:t>
            </a:r>
            <a:r>
              <a:rPr lang="en-US" sz="1400" b="1" dirty="0" smtClean="0">
                <a:solidFill>
                  <a:schemeClr val="accent1"/>
                </a:solidFill>
                <a:latin typeface="+mj-lt"/>
                <a:cs typeface="Avenir Book"/>
              </a:rPr>
              <a:t>Yangon</a:t>
            </a:r>
            <a:endParaRPr lang="en-US" sz="1400" b="1" dirty="0">
              <a:solidFill>
                <a:schemeClr val="accent1"/>
              </a:solidFill>
              <a:latin typeface="+mj-lt"/>
              <a:cs typeface="Avenir Book"/>
            </a:endParaRPr>
          </a:p>
        </p:txBody>
      </p:sp>
      <p:sp>
        <p:nvSpPr>
          <p:cNvPr id="11" name="Rectangle 10"/>
          <p:cNvSpPr/>
          <p:nvPr/>
        </p:nvSpPr>
        <p:spPr>
          <a:xfrm>
            <a:off x="4913270" y="4101356"/>
            <a:ext cx="4230729" cy="1292662"/>
          </a:xfrm>
          <a:prstGeom prst="rect">
            <a:avLst/>
          </a:prstGeom>
        </p:spPr>
        <p:txBody>
          <a:bodyPr wrap="square">
            <a:spAutoFit/>
          </a:bodyPr>
          <a:lstStyle/>
          <a:p>
            <a:r>
              <a:rPr lang="en-US" sz="1600" dirty="0">
                <a:solidFill>
                  <a:schemeClr val="accent1"/>
                </a:solidFill>
                <a:latin typeface="Avenir Book"/>
                <a:cs typeface="Avenir Book"/>
              </a:rPr>
              <a:t>“I told my husband you are just playing the game (COC) all the time but do nothing. When we tell him to babysit he is playing games.” </a:t>
            </a:r>
          </a:p>
          <a:p>
            <a:r>
              <a:rPr lang="en-US" sz="1400" b="1" dirty="0" smtClean="0">
                <a:solidFill>
                  <a:schemeClr val="accent1"/>
                </a:solidFill>
                <a:latin typeface="+mj-lt"/>
                <a:cs typeface="Avenir Book"/>
              </a:rPr>
              <a:t>-Female </a:t>
            </a:r>
            <a:r>
              <a:rPr lang="en-US" sz="1400" b="1" dirty="0">
                <a:solidFill>
                  <a:schemeClr val="accent1"/>
                </a:solidFill>
                <a:latin typeface="+mj-lt"/>
                <a:cs typeface="Avenir Book"/>
              </a:rPr>
              <a:t>non-owner, </a:t>
            </a:r>
            <a:r>
              <a:rPr lang="en-US" sz="1400" b="1" dirty="0" smtClean="0">
                <a:solidFill>
                  <a:schemeClr val="accent1"/>
                </a:solidFill>
                <a:latin typeface="+mj-lt"/>
                <a:cs typeface="Avenir Book"/>
              </a:rPr>
              <a:t>36, </a:t>
            </a:r>
            <a:r>
              <a:rPr lang="en-US" sz="1400" b="1" dirty="0">
                <a:solidFill>
                  <a:schemeClr val="accent1"/>
                </a:solidFill>
                <a:latin typeface="+mj-lt"/>
                <a:cs typeface="Avenir Book"/>
              </a:rPr>
              <a:t>SEC D/</a:t>
            </a:r>
            <a:r>
              <a:rPr lang="en-US" sz="1400" b="1" dirty="0" smtClean="0">
                <a:solidFill>
                  <a:schemeClr val="accent1"/>
                </a:solidFill>
                <a:latin typeface="+mj-lt"/>
                <a:cs typeface="Avenir Book"/>
              </a:rPr>
              <a:t>E, Yangon</a:t>
            </a:r>
            <a:endParaRPr lang="en-US" sz="1400" b="1" dirty="0">
              <a:solidFill>
                <a:schemeClr val="accent1"/>
              </a:solidFill>
              <a:latin typeface="+mj-lt"/>
              <a:cs typeface="Avenir Book"/>
            </a:endParaRPr>
          </a:p>
        </p:txBody>
      </p:sp>
      <p:sp>
        <p:nvSpPr>
          <p:cNvPr id="12" name="Rectangle 11"/>
          <p:cNvSpPr/>
          <p:nvPr/>
        </p:nvSpPr>
        <p:spPr>
          <a:xfrm>
            <a:off x="213763" y="5620364"/>
            <a:ext cx="4358238" cy="553998"/>
          </a:xfrm>
          <a:prstGeom prst="rect">
            <a:avLst/>
          </a:prstGeom>
        </p:spPr>
        <p:txBody>
          <a:bodyPr wrap="square">
            <a:spAutoFit/>
          </a:bodyPr>
          <a:lstStyle/>
          <a:p>
            <a:r>
              <a:rPr lang="en-US" sz="1600" dirty="0">
                <a:solidFill>
                  <a:schemeClr val="accent1"/>
                </a:solidFill>
                <a:latin typeface="Avenir Book"/>
                <a:cs typeface="Avenir Book"/>
              </a:rPr>
              <a:t>“Females need income to top it up.” </a:t>
            </a:r>
            <a:endParaRPr lang="en-US" sz="1600" dirty="0" smtClean="0">
              <a:solidFill>
                <a:schemeClr val="accent1"/>
              </a:solidFill>
              <a:latin typeface="Avenir Book"/>
              <a:cs typeface="Avenir Book"/>
            </a:endParaRPr>
          </a:p>
          <a:p>
            <a:r>
              <a:rPr lang="en-US" sz="1400" b="1" dirty="0">
                <a:solidFill>
                  <a:schemeClr val="accent1"/>
                </a:solidFill>
                <a:cs typeface="Avenir Book"/>
              </a:rPr>
              <a:t>-Female non-owner, </a:t>
            </a:r>
            <a:r>
              <a:rPr lang="en-US" sz="1400" b="1" dirty="0" smtClean="0">
                <a:solidFill>
                  <a:schemeClr val="accent1"/>
                </a:solidFill>
                <a:cs typeface="Avenir Book"/>
              </a:rPr>
              <a:t>30-45, </a:t>
            </a:r>
            <a:r>
              <a:rPr lang="en-US" sz="1400" b="1" dirty="0">
                <a:solidFill>
                  <a:schemeClr val="accent1"/>
                </a:solidFill>
                <a:cs typeface="Avenir Book"/>
              </a:rPr>
              <a:t>SEC </a:t>
            </a:r>
            <a:r>
              <a:rPr lang="en-US" sz="1400" b="1" dirty="0" smtClean="0">
                <a:solidFill>
                  <a:schemeClr val="accent1"/>
                </a:solidFill>
                <a:cs typeface="Avenir Book"/>
              </a:rPr>
              <a:t>B/C, Yangon</a:t>
            </a:r>
            <a:endParaRPr lang="en-US" sz="1400" b="1" dirty="0">
              <a:solidFill>
                <a:schemeClr val="accent1"/>
              </a:solidFill>
              <a:cs typeface="Avenir Book"/>
            </a:endParaRPr>
          </a:p>
        </p:txBody>
      </p:sp>
      <p:sp>
        <p:nvSpPr>
          <p:cNvPr id="15" name="Rectangle 14"/>
          <p:cNvSpPr>
            <a:spLocks noChangeArrowheads="1"/>
          </p:cNvSpPr>
          <p:nvPr/>
        </p:nvSpPr>
        <p:spPr bwMode="auto">
          <a:xfrm flipH="1">
            <a:off x="4913271" y="2669742"/>
            <a:ext cx="3660368" cy="1292662"/>
          </a:xfrm>
          <a:prstGeom prst="rect">
            <a:avLst/>
          </a:prstGeom>
          <a:extLst>
            <a:ext uri="{909E8E84-426E-40dd-AFC4-6F175D3DCCD1}">
              <a14:hiddenFill xmlns:a14="http://schemas.microsoft.com/office/drawing/2010/main">
                <a:solidFill>
                  <a:schemeClr val="tx1">
                    <a:lumMod val="100000"/>
                    <a:lumOff val="0"/>
                  </a:schemeClr>
                </a:solidFill>
              </a14:hiddenFill>
            </a:ext>
          </a:extLst>
        </p:spPr>
        <p:txBody>
          <a:bodyPr wrap="square">
            <a:spAutoFit/>
          </a:bodyPr>
          <a:lstStyle/>
          <a:p>
            <a:r>
              <a:rPr lang="en-GB" sz="1600" dirty="0">
                <a:solidFill>
                  <a:schemeClr val="accent1"/>
                </a:solidFill>
                <a:latin typeface="Avenir Book"/>
                <a:cs typeface="Avenir Book"/>
              </a:rPr>
              <a:t>“I had a look at Clash of Clans but I am not interested so I just stopped. I have to pay attention to the finance of the family.  </a:t>
            </a:r>
            <a:endParaRPr lang="en-GB" sz="1600" dirty="0" smtClean="0">
              <a:solidFill>
                <a:schemeClr val="accent1"/>
              </a:solidFill>
              <a:latin typeface="Avenir Book"/>
              <a:cs typeface="Avenir Book"/>
            </a:endParaRPr>
          </a:p>
          <a:p>
            <a:r>
              <a:rPr lang="en-GB" sz="1400" b="1" dirty="0" smtClean="0">
                <a:solidFill>
                  <a:schemeClr val="accent1"/>
                </a:solidFill>
                <a:latin typeface="+mj-lt"/>
                <a:cs typeface="Avenir Book"/>
              </a:rPr>
              <a:t>Female non-owner, 36, SEC D/E, Yangon</a:t>
            </a:r>
          </a:p>
        </p:txBody>
      </p:sp>
    </p:spTree>
    <p:extLst>
      <p:ext uri="{BB962C8B-B14F-4D97-AF65-F5344CB8AC3E}">
        <p14:creationId xmlns:p14="http://schemas.microsoft.com/office/powerpoint/2010/main" val="226568850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pPr algn="l" defTabSz="914400"/>
            <a:r>
              <a:rPr lang="en-US" sz="3200" b="1" dirty="0">
                <a:cs typeface="+mj-cs"/>
              </a:rPr>
              <a:t>Similar pattern seen among low-income non-owners in 2011 in other countries: </a:t>
            </a:r>
            <a:r>
              <a:rPr lang="en-US" sz="3200" b="1" dirty="0" smtClean="0">
                <a:cs typeface="+mj-cs"/>
              </a:rPr>
              <a:t>More </a:t>
            </a:r>
            <a:r>
              <a:rPr lang="en-US" sz="3200" b="1" dirty="0">
                <a:cs typeface="+mj-cs"/>
              </a:rPr>
              <a:t>females didn’t see a need for their own mobile</a:t>
            </a:r>
          </a:p>
        </p:txBody>
      </p:sp>
      <p:sp>
        <p:nvSpPr>
          <p:cNvPr id="4" name="Slide Number Placeholder 3"/>
          <p:cNvSpPr>
            <a:spLocks noGrp="1"/>
          </p:cNvSpPr>
          <p:nvPr>
            <p:ph type="sldNum" sz="quarter" idx="12"/>
          </p:nvPr>
        </p:nvSpPr>
        <p:spPr/>
        <p:txBody>
          <a:bodyPr/>
          <a:lstStyle/>
          <a:p>
            <a:fld id="{10E3630E-095E-B144-A7AD-3C59C7DC7FB8}" type="slidenum">
              <a:rPr lang="en-US" smtClean="0"/>
              <a:t>39</a:t>
            </a:fld>
            <a:endParaRPr lang="en-US" dirty="0"/>
          </a:p>
        </p:txBody>
      </p:sp>
      <p:graphicFrame>
        <p:nvGraphicFramePr>
          <p:cNvPr id="5" name="Chart 4"/>
          <p:cNvGraphicFramePr/>
          <p:nvPr>
            <p:extLst>
              <p:ext uri="{D42A27DB-BD31-4B8C-83A1-F6EECF244321}">
                <p14:modId xmlns:p14="http://schemas.microsoft.com/office/powerpoint/2010/main" val="50933841"/>
              </p:ext>
            </p:extLst>
          </p:nvPr>
        </p:nvGraphicFramePr>
        <p:xfrm>
          <a:off x="0" y="1676400"/>
          <a:ext cx="9144000" cy="4114799"/>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6207811" y="6427113"/>
            <a:ext cx="2936189" cy="430887"/>
          </a:xfrm>
          <a:prstGeom prst="rect">
            <a:avLst/>
          </a:prstGeom>
        </p:spPr>
        <p:txBody>
          <a:bodyPr wrap="none">
            <a:spAutoFit/>
          </a:bodyPr>
          <a:lstStyle/>
          <a:p>
            <a:pPr algn="r"/>
            <a:r>
              <a:rPr lang="en-US" sz="1100" dirty="0" smtClean="0">
                <a:solidFill>
                  <a:schemeClr val="bg1">
                    <a:lumMod val="50000"/>
                  </a:schemeClr>
                </a:solidFill>
                <a:latin typeface="+mj-lt"/>
                <a:cs typeface="Avenir Book"/>
              </a:rPr>
              <a:t>Base: Non-owners</a:t>
            </a:r>
          </a:p>
          <a:p>
            <a:pPr algn="r"/>
            <a:r>
              <a:rPr lang="en-US" sz="1100" dirty="0" smtClean="0">
                <a:solidFill>
                  <a:schemeClr val="bg1">
                    <a:lumMod val="50000"/>
                  </a:schemeClr>
                </a:solidFill>
                <a:latin typeface="+mj-lt"/>
                <a:cs typeface="Avenir Book"/>
              </a:rPr>
              <a:t>Source</a:t>
            </a:r>
            <a:r>
              <a:rPr lang="en-US" sz="1100" dirty="0">
                <a:solidFill>
                  <a:schemeClr val="bg1">
                    <a:lumMod val="50000"/>
                  </a:schemeClr>
                </a:solidFill>
                <a:latin typeface="+mj-lt"/>
                <a:cs typeface="Avenir Book"/>
              </a:rPr>
              <a:t>: LIRNE</a:t>
            </a:r>
            <a:r>
              <a:rPr lang="en-US" sz="1100" i="1" dirty="0">
                <a:solidFill>
                  <a:schemeClr val="bg1">
                    <a:lumMod val="50000"/>
                  </a:schemeClr>
                </a:solidFill>
                <a:latin typeface="+mj-lt"/>
                <a:cs typeface="Avenir Book"/>
              </a:rPr>
              <a:t>asia</a:t>
            </a:r>
            <a:r>
              <a:rPr lang="en-US" sz="1100" dirty="0">
                <a:solidFill>
                  <a:schemeClr val="bg1">
                    <a:lumMod val="50000"/>
                  </a:schemeClr>
                </a:solidFill>
                <a:latin typeface="+mj-lt"/>
                <a:cs typeface="Avenir Book"/>
              </a:rPr>
              <a:t> </a:t>
            </a:r>
            <a:r>
              <a:rPr lang="en-US" sz="1100" dirty="0" smtClean="0">
                <a:solidFill>
                  <a:schemeClr val="bg1">
                    <a:lumMod val="50000"/>
                  </a:schemeClr>
                </a:solidFill>
                <a:latin typeface="+mj-lt"/>
                <a:cs typeface="Avenir Book"/>
              </a:rPr>
              <a:t>Teleuse@BOP4 survey (2011)</a:t>
            </a:r>
            <a:endParaRPr lang="en-US" sz="1100" dirty="0">
              <a:solidFill>
                <a:schemeClr val="bg1">
                  <a:lumMod val="50000"/>
                </a:schemeClr>
              </a:solidFill>
              <a:latin typeface="+mj-lt"/>
              <a:cs typeface="Avenir Book"/>
            </a:endParaRPr>
          </a:p>
        </p:txBody>
      </p:sp>
    </p:spTree>
    <p:extLst>
      <p:ext uri="{BB962C8B-B14F-4D97-AF65-F5344CB8AC3E}">
        <p14:creationId xmlns:p14="http://schemas.microsoft.com/office/powerpoint/2010/main" val="339469324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smtClean="0"/>
              <a:t>Access to ICT </a:t>
            </a:r>
            <a:r>
              <a:rPr lang="en-GB" dirty="0" smtClean="0">
                <a:sym typeface="Wingdings"/>
              </a:rPr>
              <a:t> economic development ?   </a:t>
            </a:r>
            <a:endParaRPr lang="en-US" dirty="0"/>
          </a:p>
        </p:txBody>
      </p:sp>
      <p:sp>
        <p:nvSpPr>
          <p:cNvPr id="5" name="Text Placeholder 4"/>
          <p:cNvSpPr>
            <a:spLocks noGrp="1"/>
          </p:cNvSpPr>
          <p:nvPr>
            <p:ph type="body" idx="1"/>
          </p:nvPr>
        </p:nvSpPr>
        <p:spPr/>
        <p:txBody>
          <a:bodyPr/>
          <a:lstStyle/>
          <a:p>
            <a:r>
              <a:rPr lang="en-GB" dirty="0" smtClean="0"/>
              <a:t>Searching for Evidence of Impacts</a:t>
            </a:r>
            <a:endParaRPr lang="en-US" dirty="0"/>
          </a:p>
        </p:txBody>
      </p:sp>
      <p:sp>
        <p:nvSpPr>
          <p:cNvPr id="2" name="Slide Number Placeholder 1"/>
          <p:cNvSpPr>
            <a:spLocks noGrp="1"/>
          </p:cNvSpPr>
          <p:nvPr>
            <p:ph type="sldNum" sz="quarter" idx="12"/>
          </p:nvPr>
        </p:nvSpPr>
        <p:spPr/>
        <p:txBody>
          <a:bodyPr/>
          <a:lstStyle/>
          <a:p>
            <a:fld id="{84BB6980-3C35-419A-8A54-1E5A0CDC086D}" type="slidenum">
              <a:rPr lang="en-US" smtClean="0"/>
              <a:t>4</a:t>
            </a:fld>
            <a:endParaRPr lang="en-US" dirty="0"/>
          </a:p>
        </p:txBody>
      </p:sp>
    </p:spTree>
    <p:extLst>
      <p:ext uri="{BB962C8B-B14F-4D97-AF65-F5344CB8AC3E}">
        <p14:creationId xmlns:p14="http://schemas.microsoft.com/office/powerpoint/2010/main" val="299294557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87596"/>
            <a:ext cx="8229600" cy="1143000"/>
          </a:xfrm>
          <a:solidFill>
            <a:srgbClr val="FFFFFF"/>
          </a:solidFill>
        </p:spPr>
        <p:txBody>
          <a:bodyPr vert="horz" lIns="91440" tIns="45720" rIns="91440" bIns="45720" rtlCol="0" anchor="ctr">
            <a:normAutofit/>
          </a:bodyPr>
          <a:lstStyle/>
          <a:p>
            <a:pPr algn="l"/>
            <a:r>
              <a:rPr lang="en-US" sz="3200" b="1" dirty="0"/>
              <a:t>W</a:t>
            </a:r>
            <a:r>
              <a:rPr lang="en-US" sz="3200" b="1" dirty="0" smtClean="0"/>
              <a:t>omen often don’t </a:t>
            </a:r>
            <a:r>
              <a:rPr lang="en-US" sz="3200" b="1" dirty="0"/>
              <a:t>have the skills to use data services fully</a:t>
            </a:r>
          </a:p>
        </p:txBody>
      </p:sp>
      <p:sp>
        <p:nvSpPr>
          <p:cNvPr id="6" name="Content Placeholder 5"/>
          <p:cNvSpPr>
            <a:spLocks noGrp="1"/>
          </p:cNvSpPr>
          <p:nvPr>
            <p:ph idx="1"/>
          </p:nvPr>
        </p:nvSpPr>
        <p:spPr/>
        <p:txBody>
          <a:bodyPr>
            <a:normAutofit/>
          </a:bodyPr>
          <a:lstStyle/>
          <a:p>
            <a:r>
              <a:rPr lang="en-US" sz="2400" dirty="0" smtClean="0"/>
              <a:t>Many women need help to even place a call</a:t>
            </a:r>
          </a:p>
          <a:p>
            <a:r>
              <a:rPr lang="en-US" sz="2400" dirty="0" smtClean="0"/>
              <a:t>Women are unable to participate in handset/SIM purchase, so what is purchased may not meet their needs</a:t>
            </a:r>
          </a:p>
          <a:p>
            <a:r>
              <a:rPr lang="en-US" sz="2400" dirty="0" smtClean="0"/>
              <a:t>Women miss out on the ‘introduction’ to the mobile at the point of purchase</a:t>
            </a:r>
          </a:p>
          <a:p>
            <a:pPr lvl="1"/>
            <a:r>
              <a:rPr lang="en-US" sz="2000" dirty="0" smtClean="0"/>
              <a:t>Rely on others (males) for knowledge</a:t>
            </a:r>
          </a:p>
          <a:p>
            <a:r>
              <a:rPr lang="en-US" sz="2400" dirty="0" smtClean="0"/>
              <a:t>Fear of ‘breaking’ the phone prevents greater use by women</a:t>
            </a:r>
          </a:p>
          <a:p>
            <a:r>
              <a:rPr lang="en-US" sz="2400" dirty="0" smtClean="0"/>
              <a:t>Those who knew English faced less difficulties</a:t>
            </a:r>
          </a:p>
        </p:txBody>
      </p:sp>
      <p:sp>
        <p:nvSpPr>
          <p:cNvPr id="4" name="Slide Number Placeholder 3"/>
          <p:cNvSpPr>
            <a:spLocks noGrp="1"/>
          </p:cNvSpPr>
          <p:nvPr>
            <p:ph type="sldNum" sz="quarter" idx="12"/>
          </p:nvPr>
        </p:nvSpPr>
        <p:spPr/>
        <p:txBody>
          <a:bodyPr/>
          <a:lstStyle/>
          <a:p>
            <a:fld id="{10E3630E-095E-B144-A7AD-3C59C7DC7FB8}" type="slidenum">
              <a:rPr lang="en-US" smtClean="0"/>
              <a:t>40</a:t>
            </a:fld>
            <a:endParaRPr lang="en-US" dirty="0"/>
          </a:p>
        </p:txBody>
      </p:sp>
      <p:sp>
        <p:nvSpPr>
          <p:cNvPr id="2" name="Rectangle 1"/>
          <p:cNvSpPr/>
          <p:nvPr/>
        </p:nvSpPr>
        <p:spPr>
          <a:xfrm>
            <a:off x="210108" y="5172056"/>
            <a:ext cx="4572000" cy="954107"/>
          </a:xfrm>
          <a:prstGeom prst="rect">
            <a:avLst/>
          </a:prstGeom>
        </p:spPr>
        <p:txBody>
          <a:bodyPr>
            <a:spAutoFit/>
          </a:bodyPr>
          <a:lstStyle/>
          <a:p>
            <a:r>
              <a:rPr lang="en-US" sz="1400" dirty="0">
                <a:solidFill>
                  <a:schemeClr val="accent1"/>
                </a:solidFill>
                <a:latin typeface="Avenir Book"/>
                <a:cs typeface="Avenir Book"/>
              </a:rPr>
              <a:t>“We don’t fiddle with it a lot because we are concerned that we would damage it. We don’t want to waste money. I can’t afford a new one.” </a:t>
            </a:r>
            <a:endParaRPr lang="en-US" sz="1400" dirty="0" smtClean="0">
              <a:solidFill>
                <a:schemeClr val="accent1"/>
              </a:solidFill>
              <a:latin typeface="Avenir Book"/>
              <a:cs typeface="Avenir Book"/>
            </a:endParaRPr>
          </a:p>
          <a:p>
            <a:r>
              <a:rPr lang="en-US" sz="1400" b="1" dirty="0" smtClean="0">
                <a:solidFill>
                  <a:schemeClr val="accent1"/>
                </a:solidFill>
              </a:rPr>
              <a:t>FGD </a:t>
            </a:r>
            <a:r>
              <a:rPr lang="en-US" sz="1400" b="1" dirty="0">
                <a:solidFill>
                  <a:schemeClr val="accent1"/>
                </a:solidFill>
              </a:rPr>
              <a:t>Yangon, female owners, 18–29, working, SEC B/</a:t>
            </a:r>
            <a:r>
              <a:rPr lang="en-US" sz="1400" b="1" dirty="0" smtClean="0">
                <a:solidFill>
                  <a:schemeClr val="accent1"/>
                </a:solidFill>
              </a:rPr>
              <a:t>C</a:t>
            </a:r>
            <a:endParaRPr lang="en-US" sz="1400" b="1" dirty="0">
              <a:solidFill>
                <a:schemeClr val="accent1"/>
              </a:solidFill>
            </a:endParaRPr>
          </a:p>
        </p:txBody>
      </p:sp>
      <p:sp>
        <p:nvSpPr>
          <p:cNvPr id="7" name="Rectangle 6"/>
          <p:cNvSpPr/>
          <p:nvPr/>
        </p:nvSpPr>
        <p:spPr>
          <a:xfrm>
            <a:off x="4782108" y="5212734"/>
            <a:ext cx="4361892" cy="1015663"/>
          </a:xfrm>
          <a:prstGeom prst="rect">
            <a:avLst/>
          </a:prstGeom>
        </p:spPr>
        <p:txBody>
          <a:bodyPr wrap="square">
            <a:spAutoFit/>
          </a:bodyPr>
          <a:lstStyle/>
          <a:p>
            <a:r>
              <a:rPr lang="en-US" sz="1400" dirty="0" smtClean="0">
                <a:solidFill>
                  <a:schemeClr val="accent1"/>
                </a:solidFill>
                <a:latin typeface="Avenir Book"/>
                <a:cs typeface="Avenir Book"/>
              </a:rPr>
              <a:t>“</a:t>
            </a:r>
            <a:r>
              <a:rPr lang="en-US" sz="1400" dirty="0">
                <a:solidFill>
                  <a:schemeClr val="accent1"/>
                </a:solidFill>
                <a:latin typeface="Avenir Book"/>
                <a:cs typeface="Avenir Book"/>
              </a:rPr>
              <a:t>Males know better how to operate and to repair phones … there are hardly females working in phone shops.”</a:t>
            </a:r>
            <a:r>
              <a:rPr lang="en-US" sz="1400" b="1" dirty="0">
                <a:solidFill>
                  <a:schemeClr val="accent1"/>
                </a:solidFill>
                <a:latin typeface="Avenir Book"/>
                <a:cs typeface="Avenir Book"/>
              </a:rPr>
              <a:t> </a:t>
            </a:r>
            <a:endParaRPr lang="en-US" sz="1400" b="1" dirty="0" smtClean="0">
              <a:solidFill>
                <a:schemeClr val="accent1"/>
              </a:solidFill>
              <a:latin typeface="Avenir Book"/>
              <a:cs typeface="Avenir Book"/>
            </a:endParaRPr>
          </a:p>
          <a:p>
            <a:r>
              <a:rPr lang="en-US" b="1" dirty="0" smtClean="0">
                <a:solidFill>
                  <a:schemeClr val="accent1"/>
                </a:solidFill>
              </a:rPr>
              <a:t>HV </a:t>
            </a:r>
            <a:r>
              <a:rPr lang="en-US" b="1" dirty="0">
                <a:solidFill>
                  <a:schemeClr val="accent1"/>
                </a:solidFill>
              </a:rPr>
              <a:t>Yangon, female owner, 19, SEC C</a:t>
            </a:r>
          </a:p>
        </p:txBody>
      </p:sp>
    </p:spTree>
    <p:extLst>
      <p:ext uri="{BB962C8B-B14F-4D97-AF65-F5344CB8AC3E}">
        <p14:creationId xmlns:p14="http://schemas.microsoft.com/office/powerpoint/2010/main" val="1279589255"/>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12480" cy="1143000"/>
          </a:xfrm>
        </p:spPr>
        <p:txBody>
          <a:bodyPr vert="horz" lIns="91440" tIns="45720" rIns="91440" bIns="45720" rtlCol="0" anchor="ctr">
            <a:noAutofit/>
          </a:bodyPr>
          <a:lstStyle/>
          <a:p>
            <a:pPr algn="l" defTabSz="914400"/>
            <a:r>
              <a:rPr lang="en-US" sz="3200" b="1" dirty="0">
                <a:cs typeface="+mj-cs"/>
              </a:rPr>
              <a:t>…but </a:t>
            </a:r>
            <a:r>
              <a:rPr lang="en-US" sz="3200" b="1" dirty="0" smtClean="0">
                <a:cs typeface="+mj-cs"/>
              </a:rPr>
              <a:t>all this is </a:t>
            </a:r>
            <a:r>
              <a:rPr lang="en-US" sz="3200" b="1" dirty="0">
                <a:cs typeface="+mj-cs"/>
              </a:rPr>
              <a:t>changing as gender roles change, and more women go out to work or study</a:t>
            </a:r>
          </a:p>
        </p:txBody>
      </p:sp>
      <p:sp>
        <p:nvSpPr>
          <p:cNvPr id="4" name="Slide Number Placeholder 3"/>
          <p:cNvSpPr>
            <a:spLocks noGrp="1"/>
          </p:cNvSpPr>
          <p:nvPr>
            <p:ph type="sldNum" sz="quarter" idx="12"/>
          </p:nvPr>
        </p:nvSpPr>
        <p:spPr/>
        <p:txBody>
          <a:bodyPr/>
          <a:lstStyle/>
          <a:p>
            <a:fld id="{10E3630E-095E-B144-A7AD-3C59C7DC7FB8}" type="slidenum">
              <a:rPr lang="en-US" smtClean="0"/>
              <a:t>41</a:t>
            </a:fld>
            <a:endParaRPr lang="en-US" dirty="0"/>
          </a:p>
        </p:txBody>
      </p:sp>
      <p:pic>
        <p:nvPicPr>
          <p:cNvPr id="5" name="Picture 4" descr="DSCF8529.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456360" y="1997021"/>
            <a:ext cx="3384755" cy="2538566"/>
          </a:xfrm>
          <a:prstGeom prst="rect">
            <a:avLst/>
          </a:prstGeom>
        </p:spPr>
      </p:pic>
      <p:pic>
        <p:nvPicPr>
          <p:cNvPr id="6" name="Picture 5" descr="IMG_3746.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5221179" y="1825665"/>
            <a:ext cx="3271985" cy="2821058"/>
          </a:xfrm>
          <a:prstGeom prst="rect">
            <a:avLst/>
          </a:prstGeom>
        </p:spPr>
      </p:pic>
      <p:sp>
        <p:nvSpPr>
          <p:cNvPr id="8" name="Rectangle 7"/>
          <p:cNvSpPr/>
          <p:nvPr/>
        </p:nvSpPr>
        <p:spPr>
          <a:xfrm>
            <a:off x="457200" y="4958682"/>
            <a:ext cx="3646152" cy="1538883"/>
          </a:xfrm>
          <a:prstGeom prst="rect">
            <a:avLst/>
          </a:prstGeom>
          <a:noFill/>
        </p:spPr>
        <p:txBody>
          <a:bodyPr wrap="square">
            <a:spAutoFit/>
          </a:bodyPr>
          <a:lstStyle/>
          <a:p>
            <a:r>
              <a:rPr lang="en-US" sz="1400" dirty="0" smtClean="0">
                <a:solidFill>
                  <a:schemeClr val="accent1"/>
                </a:solidFill>
                <a:latin typeface="Avenir Book"/>
                <a:cs typeface="Avenir Book"/>
              </a:rPr>
              <a:t>‘Living </a:t>
            </a:r>
            <a:r>
              <a:rPr lang="en-US" sz="1400" dirty="0">
                <a:solidFill>
                  <a:schemeClr val="accent1"/>
                </a:solidFill>
                <a:latin typeface="Avenir Book"/>
                <a:cs typeface="Avenir Book"/>
              </a:rPr>
              <a:t>here without any relatives is really hard for me. I’ve got no-one to talk to, no shoulder to cry on if I face a problem… so I have to discuss it with my mother over the phone</a:t>
            </a:r>
            <a:r>
              <a:rPr lang="en-US" sz="1400" dirty="0" smtClean="0">
                <a:solidFill>
                  <a:schemeClr val="accent1"/>
                </a:solidFill>
                <a:latin typeface="Avenir Book"/>
                <a:cs typeface="Avenir Book"/>
              </a:rPr>
              <a:t>.’</a:t>
            </a:r>
          </a:p>
          <a:p>
            <a:r>
              <a:rPr lang="en-US" sz="1200" b="1" dirty="0" smtClean="0">
                <a:solidFill>
                  <a:schemeClr val="accent1"/>
                </a:solidFill>
                <a:latin typeface="+mj-lt"/>
                <a:cs typeface="Avenir Book"/>
              </a:rPr>
              <a:t>-Undergraduate student, 19, from a village, boarding in Yangon for her studies</a:t>
            </a:r>
            <a:endParaRPr lang="en-US" sz="1200" b="1" dirty="0">
              <a:solidFill>
                <a:schemeClr val="accent1"/>
              </a:solidFill>
              <a:latin typeface="+mj-lt"/>
              <a:cs typeface="Avenir Book"/>
            </a:endParaRPr>
          </a:p>
        </p:txBody>
      </p:sp>
      <p:sp>
        <p:nvSpPr>
          <p:cNvPr id="9" name="Rectangle 8"/>
          <p:cNvSpPr/>
          <p:nvPr/>
        </p:nvSpPr>
        <p:spPr>
          <a:xfrm>
            <a:off x="5239100" y="4872187"/>
            <a:ext cx="3496543" cy="1754327"/>
          </a:xfrm>
          <a:prstGeom prst="rect">
            <a:avLst/>
          </a:prstGeom>
        </p:spPr>
        <p:txBody>
          <a:bodyPr wrap="square">
            <a:spAutoFit/>
          </a:bodyPr>
          <a:lstStyle/>
          <a:p>
            <a:r>
              <a:rPr lang="en-US" sz="1400" dirty="0" smtClean="0">
                <a:solidFill>
                  <a:schemeClr val="accent1"/>
                </a:solidFill>
                <a:latin typeface="Avenir Book"/>
                <a:cs typeface="Avenir Book"/>
              </a:rPr>
              <a:t>‘I no longer need to wait till the wholesalers come and buy mats nor do I need to go to Pantanaw to sell them, as I did before. I just have to contact them through my mobile phone. It obviously saves time and money.’ </a:t>
            </a:r>
          </a:p>
          <a:p>
            <a:r>
              <a:rPr lang="en-US" sz="1200" b="1" dirty="0" smtClean="0">
                <a:solidFill>
                  <a:schemeClr val="accent1"/>
                </a:solidFill>
                <a:cs typeface="Avenir Book"/>
              </a:rPr>
              <a:t>-Mat weaver and chief wage earner in her household, 39, Pantanaw</a:t>
            </a:r>
            <a:endParaRPr lang="en-US" sz="1200" b="1" dirty="0">
              <a:solidFill>
                <a:schemeClr val="accent1"/>
              </a:solidFill>
              <a:cs typeface="Avenir Book"/>
            </a:endParaRPr>
          </a:p>
        </p:txBody>
      </p:sp>
      <p:sp>
        <p:nvSpPr>
          <p:cNvPr id="11" name="Oval 10"/>
          <p:cNvSpPr/>
          <p:nvPr/>
        </p:nvSpPr>
        <p:spPr>
          <a:xfrm>
            <a:off x="-1357514" y="2659097"/>
            <a:ext cx="337791" cy="582352"/>
          </a:xfrm>
          <a:prstGeom prst="ellipse">
            <a:avLst/>
          </a:prstGeom>
          <a:solidFill>
            <a:srgbClr val="B37F46">
              <a:alpha val="93000"/>
            </a:srgb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solidFill>
                <a:schemeClr val="dk1"/>
              </a:solidFill>
            </a:endParaRPr>
          </a:p>
        </p:txBody>
      </p:sp>
      <p:sp>
        <p:nvSpPr>
          <p:cNvPr id="12" name="Oval 11"/>
          <p:cNvSpPr/>
          <p:nvPr/>
        </p:nvSpPr>
        <p:spPr>
          <a:xfrm flipH="1">
            <a:off x="6730999" y="2229145"/>
            <a:ext cx="431800" cy="582352"/>
          </a:xfrm>
          <a:prstGeom prst="ellipse">
            <a:avLst/>
          </a:prstGeom>
          <a:solidFill>
            <a:srgbClr val="956477">
              <a:alpha val="93000"/>
            </a:srgb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solidFill>
                <a:schemeClr val="dk1"/>
              </a:solidFill>
            </a:endParaRPr>
          </a:p>
        </p:txBody>
      </p:sp>
      <p:sp>
        <p:nvSpPr>
          <p:cNvPr id="10" name="Oval 9"/>
          <p:cNvSpPr/>
          <p:nvPr/>
        </p:nvSpPr>
        <p:spPr>
          <a:xfrm flipH="1">
            <a:off x="2184399" y="2090369"/>
            <a:ext cx="431800" cy="582352"/>
          </a:xfrm>
          <a:prstGeom prst="ellipse">
            <a:avLst/>
          </a:prstGeom>
          <a:solidFill>
            <a:srgbClr val="C08C7A">
              <a:alpha val="93000"/>
            </a:srgb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solidFill>
                <a:schemeClr val="dk1"/>
              </a:solidFill>
            </a:endParaRPr>
          </a:p>
        </p:txBody>
      </p:sp>
    </p:spTree>
    <p:extLst>
      <p:ext uri="{BB962C8B-B14F-4D97-AF65-F5344CB8AC3E}">
        <p14:creationId xmlns:p14="http://schemas.microsoft.com/office/powerpoint/2010/main" val="105560078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There is hope</a:t>
            </a:r>
            <a:r>
              <a:rPr lang="is-IS" dirty="0" smtClean="0"/>
              <a:t>…...</a:t>
            </a:r>
            <a:endParaRPr lang="en-US" dirty="0"/>
          </a:p>
        </p:txBody>
      </p:sp>
      <p:sp>
        <p:nvSpPr>
          <p:cNvPr id="5" name="Text Placeholder 4"/>
          <p:cNvSpPr>
            <a:spLocks noGrp="1"/>
          </p:cNvSpPr>
          <p:nvPr>
            <p:ph type="body" idx="1"/>
          </p:nvPr>
        </p:nvSpPr>
        <p:spPr/>
        <p:txBody>
          <a:bodyPr/>
          <a:lstStyle/>
          <a:p>
            <a:r>
              <a:rPr lang="en-GB" dirty="0" smtClean="0"/>
              <a:t>Latest data (2016 national survey)</a:t>
            </a:r>
            <a:endParaRPr lang="en-US" dirty="0"/>
          </a:p>
        </p:txBody>
      </p:sp>
      <p:sp>
        <p:nvSpPr>
          <p:cNvPr id="2" name="Slide Number Placeholder 1"/>
          <p:cNvSpPr>
            <a:spLocks noGrp="1"/>
          </p:cNvSpPr>
          <p:nvPr>
            <p:ph type="sldNum" sz="quarter" idx="12"/>
          </p:nvPr>
        </p:nvSpPr>
        <p:spPr/>
        <p:txBody>
          <a:bodyPr/>
          <a:lstStyle/>
          <a:p>
            <a:fld id="{84BB6980-3C35-419A-8A54-1E5A0CDC086D}" type="slidenum">
              <a:rPr lang="en-US" smtClean="0"/>
              <a:t>42</a:t>
            </a:fld>
            <a:endParaRPr lang="en-US" dirty="0"/>
          </a:p>
        </p:txBody>
      </p:sp>
    </p:spTree>
    <p:extLst>
      <p:ext uri="{BB962C8B-B14F-4D97-AF65-F5344CB8AC3E}">
        <p14:creationId xmlns:p14="http://schemas.microsoft.com/office/powerpoint/2010/main" val="225140942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l"/>
            <a:r>
              <a:rPr lang="en-US" sz="3000" b="1" dirty="0"/>
              <a:t>2016 (June-Aug) Nationally representative sample of 7,500 </a:t>
            </a:r>
          </a:p>
        </p:txBody>
      </p:sp>
      <p:sp>
        <p:nvSpPr>
          <p:cNvPr id="3" name="Content Placeholder 2"/>
          <p:cNvSpPr>
            <a:spLocks noGrp="1"/>
          </p:cNvSpPr>
          <p:nvPr>
            <p:ph idx="1"/>
          </p:nvPr>
        </p:nvSpPr>
        <p:spPr/>
        <p:txBody>
          <a:bodyPr>
            <a:normAutofit fontScale="92500" lnSpcReduction="20000"/>
          </a:bodyPr>
          <a:lstStyle/>
          <a:p>
            <a:r>
              <a:rPr lang="en-US" dirty="0"/>
              <a:t>The survey represents 298 townships (97% and 96.3% of total households and total </a:t>
            </a:r>
            <a:r>
              <a:rPr lang="en-US" dirty="0" smtClean="0"/>
              <a:t>population aged 15-65 </a:t>
            </a:r>
            <a:r>
              <a:rPr lang="en-US" dirty="0"/>
              <a:t>respectively) </a:t>
            </a:r>
            <a:endParaRPr lang="en-US" dirty="0" smtClean="0"/>
          </a:p>
          <a:p>
            <a:pPr marL="800100" lvl="3" indent="-342900"/>
            <a:r>
              <a:rPr lang="en-US" sz="2800" dirty="0"/>
              <a:t>Excludes unsafe and non-accessible </a:t>
            </a:r>
            <a:r>
              <a:rPr lang="en-US" sz="2800" dirty="0" smtClean="0"/>
              <a:t>areas (32 townships)</a:t>
            </a:r>
            <a:endParaRPr lang="en-US" dirty="0" smtClean="0"/>
          </a:p>
          <a:p>
            <a:pPr lvl="1"/>
            <a:r>
              <a:rPr lang="en-US" dirty="0" smtClean="0"/>
              <a:t>95% Confidence interval, +/-3% margin of error</a:t>
            </a:r>
          </a:p>
          <a:p>
            <a:r>
              <a:rPr lang="en-US" dirty="0"/>
              <a:t>Stratified four stage PPS cluster sampling design used; </a:t>
            </a:r>
            <a:r>
              <a:rPr lang="en-GB" dirty="0"/>
              <a:t>stratification by:</a:t>
            </a:r>
          </a:p>
          <a:p>
            <a:pPr marL="914400" lvl="1" indent="-457200">
              <a:buFont typeface="+mj-lt"/>
              <a:buAutoNum type="arabicParenR"/>
            </a:pPr>
            <a:r>
              <a:rPr lang="en-GB" sz="2100" dirty="0"/>
              <a:t>Population size (big cities; other major cities; smaller townships)</a:t>
            </a:r>
          </a:p>
          <a:p>
            <a:pPr marL="914400" lvl="1" indent="-457200">
              <a:buFont typeface="+mj-lt"/>
              <a:buAutoNum type="arabicParenR"/>
            </a:pPr>
            <a:r>
              <a:rPr lang="en-GB" sz="2100" dirty="0"/>
              <a:t>Geographic region (Delta, Eastern hills, Long coast, etc.)</a:t>
            </a:r>
          </a:p>
          <a:p>
            <a:pPr marL="914400" lvl="1" indent="-457200">
              <a:buFont typeface="+mj-lt"/>
              <a:buAutoNum type="arabicParenR"/>
            </a:pPr>
            <a:r>
              <a:rPr lang="en-GB" sz="2100" dirty="0"/>
              <a:t>Urban/</a:t>
            </a:r>
            <a:r>
              <a:rPr lang="en-GB" sz="2100" dirty="0" smtClean="0"/>
              <a:t>rural</a:t>
            </a:r>
          </a:p>
          <a:p>
            <a:r>
              <a:rPr lang="en-US" dirty="0" smtClean="0"/>
              <a:t>Fieldwork conducted June-August 2016</a:t>
            </a:r>
          </a:p>
          <a:p>
            <a:pPr lvl="1"/>
            <a:r>
              <a:rPr lang="en-US" dirty="0" smtClean="0"/>
              <a:t>Face-to-face interviews using data entry tablets</a:t>
            </a:r>
            <a:endParaRPr lang="en-US" dirty="0"/>
          </a:p>
        </p:txBody>
      </p:sp>
      <p:sp>
        <p:nvSpPr>
          <p:cNvPr id="4" name="Slide Number Placeholder 3"/>
          <p:cNvSpPr>
            <a:spLocks noGrp="1"/>
          </p:cNvSpPr>
          <p:nvPr>
            <p:ph type="sldNum" sz="quarter" idx="12"/>
          </p:nvPr>
        </p:nvSpPr>
        <p:spPr/>
        <p:txBody>
          <a:bodyPr/>
          <a:lstStyle/>
          <a:p>
            <a:fld id="{B50E7310-38B2-6D4A-927D-BB00F9849FD3}" type="slidenum">
              <a:rPr lang="en-US" smtClean="0"/>
              <a:t>43</a:t>
            </a:fld>
            <a:endParaRPr lang="en-US"/>
          </a:p>
        </p:txBody>
      </p:sp>
    </p:spTree>
    <p:extLst>
      <p:ext uri="{BB962C8B-B14F-4D97-AF65-F5344CB8AC3E}">
        <p14:creationId xmlns:p14="http://schemas.microsoft.com/office/powerpoint/2010/main" val="75938780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8480" y="274638"/>
            <a:ext cx="8239760" cy="1043743"/>
          </a:xfrm>
        </p:spPr>
        <p:txBody>
          <a:bodyPr vert="horz" lIns="91440" tIns="45720" rIns="91440" bIns="45720" rtlCol="0" anchor="ctr">
            <a:normAutofit/>
          </a:bodyPr>
          <a:lstStyle/>
          <a:p>
            <a:pPr algn="l"/>
            <a:r>
              <a:rPr lang="en-US" sz="3000" b="1" dirty="0"/>
              <a:t>Males still more frequent users</a:t>
            </a:r>
          </a:p>
        </p:txBody>
      </p:sp>
      <p:graphicFrame>
        <p:nvGraphicFramePr>
          <p:cNvPr id="4" name="Chart 3"/>
          <p:cNvGraphicFramePr>
            <a:graphicFrameLocks/>
          </p:cNvGraphicFramePr>
          <p:nvPr>
            <p:extLst>
              <p:ext uri="{D42A27DB-BD31-4B8C-83A1-F6EECF244321}">
                <p14:modId xmlns:p14="http://schemas.microsoft.com/office/powerpoint/2010/main" val="3966509250"/>
              </p:ext>
            </p:extLst>
          </p:nvPr>
        </p:nvGraphicFramePr>
        <p:xfrm>
          <a:off x="1151668" y="1502399"/>
          <a:ext cx="6837966" cy="4045449"/>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0" y="6334780"/>
            <a:ext cx="8229600" cy="523220"/>
          </a:xfrm>
          <a:prstGeom prst="rect">
            <a:avLst/>
          </a:prstGeom>
        </p:spPr>
        <p:txBody>
          <a:bodyPr wrap="square">
            <a:spAutoFit/>
          </a:bodyPr>
          <a:lstStyle/>
          <a:p>
            <a:r>
              <a:rPr lang="en-US" sz="1400" dirty="0" smtClean="0">
                <a:solidFill>
                  <a:srgbClr val="7F7F7F"/>
                </a:solidFill>
              </a:rPr>
              <a:t>Q: When </a:t>
            </a:r>
            <a:r>
              <a:rPr lang="en-US" sz="1400" dirty="0">
                <a:solidFill>
                  <a:srgbClr val="7F7F7F"/>
                </a:solidFill>
              </a:rPr>
              <a:t>did you last use a phone to take or receive a call</a:t>
            </a:r>
            <a:r>
              <a:rPr lang="en-US" sz="1400" dirty="0" smtClean="0">
                <a:solidFill>
                  <a:srgbClr val="7F7F7F"/>
                </a:solidFill>
              </a:rPr>
              <a:t>?</a:t>
            </a:r>
            <a:r>
              <a:rPr lang="en-US" sz="1400" dirty="0">
                <a:solidFill>
                  <a:srgbClr val="7F7F7F"/>
                </a:solidFill>
              </a:rPr>
              <a:t> It could be through your own phone, a </a:t>
            </a:r>
            <a:r>
              <a:rPr lang="en-US" sz="1400" dirty="0" err="1">
                <a:solidFill>
                  <a:srgbClr val="7F7F7F"/>
                </a:solidFill>
              </a:rPr>
              <a:t>neighbour's</a:t>
            </a:r>
            <a:r>
              <a:rPr lang="en-US" sz="1400" dirty="0">
                <a:solidFill>
                  <a:srgbClr val="7F7F7F"/>
                </a:solidFill>
              </a:rPr>
              <a:t> phone, a friend's phone, communication kiosk/shop or any other. It also need not be paid for</a:t>
            </a:r>
            <a:r>
              <a:rPr lang="en-US" sz="1400" dirty="0" smtClean="0">
                <a:solidFill>
                  <a:srgbClr val="7F7F7F"/>
                </a:solidFill>
                <a:effectLst/>
              </a:rPr>
              <a:t> </a:t>
            </a:r>
            <a:r>
              <a:rPr lang="en-US" sz="1400" dirty="0" smtClean="0">
                <a:solidFill>
                  <a:srgbClr val="7F7F7F"/>
                </a:solidFill>
              </a:rPr>
              <a:t> </a:t>
            </a:r>
            <a:endParaRPr lang="en-US" sz="1400" dirty="0">
              <a:solidFill>
                <a:srgbClr val="7F7F7F"/>
              </a:solidFill>
            </a:endParaRPr>
          </a:p>
        </p:txBody>
      </p:sp>
      <p:sp>
        <p:nvSpPr>
          <p:cNvPr id="6" name="Rectangle 5"/>
          <p:cNvSpPr/>
          <p:nvPr/>
        </p:nvSpPr>
        <p:spPr>
          <a:xfrm>
            <a:off x="843428" y="6105289"/>
            <a:ext cx="7707746" cy="369332"/>
          </a:xfrm>
          <a:prstGeom prst="rect">
            <a:avLst/>
          </a:prstGeom>
        </p:spPr>
        <p:txBody>
          <a:bodyPr wrap="square">
            <a:spAutoFit/>
          </a:bodyPr>
          <a:lstStyle/>
          <a:p>
            <a:pPr algn="r"/>
            <a:r>
              <a:rPr lang="en-US" dirty="0" smtClean="0">
                <a:solidFill>
                  <a:srgbClr val="7F7F7F"/>
                </a:solidFill>
              </a:rPr>
              <a:t>Base: 2016, All respondents</a:t>
            </a:r>
            <a:endParaRPr lang="en-US" dirty="0">
              <a:solidFill>
                <a:srgbClr val="7F7F7F"/>
              </a:solidFill>
            </a:endParaRPr>
          </a:p>
        </p:txBody>
      </p:sp>
      <p:sp>
        <p:nvSpPr>
          <p:cNvPr id="3" name="Slide Number Placeholder 2"/>
          <p:cNvSpPr>
            <a:spLocks noGrp="1"/>
          </p:cNvSpPr>
          <p:nvPr>
            <p:ph type="sldNum" sz="quarter" idx="12"/>
          </p:nvPr>
        </p:nvSpPr>
        <p:spPr/>
        <p:txBody>
          <a:bodyPr/>
          <a:lstStyle/>
          <a:p>
            <a:fld id="{B50E7310-38B2-6D4A-927D-BB00F9849FD3}" type="slidenum">
              <a:rPr lang="en-US" smtClean="0"/>
              <a:t>44</a:t>
            </a:fld>
            <a:endParaRPr lang="en-US"/>
          </a:p>
        </p:txBody>
      </p:sp>
    </p:spTree>
    <p:extLst>
      <p:ext uri="{BB962C8B-B14F-4D97-AF65-F5344CB8AC3E}">
        <p14:creationId xmlns:p14="http://schemas.microsoft.com/office/powerpoint/2010/main" val="709949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7"/>
          <p:cNvSpPr/>
          <p:nvPr/>
        </p:nvSpPr>
        <p:spPr>
          <a:xfrm>
            <a:off x="1233714" y="5831341"/>
            <a:ext cx="7707746" cy="369332"/>
          </a:xfrm>
          <a:prstGeom prst="rect">
            <a:avLst/>
          </a:prstGeom>
        </p:spPr>
        <p:txBody>
          <a:bodyPr wrap="square">
            <a:spAutoFit/>
          </a:bodyPr>
          <a:lstStyle/>
          <a:p>
            <a:pPr algn="r"/>
            <a:r>
              <a:rPr lang="en-US" dirty="0" smtClean="0">
                <a:solidFill>
                  <a:schemeClr val="tx1">
                    <a:lumMod val="50000"/>
                    <a:lumOff val="50000"/>
                  </a:schemeClr>
                </a:solidFill>
              </a:rPr>
              <a:t>Base: 2015 v 2016, All respondents</a:t>
            </a:r>
            <a:endParaRPr lang="en-US" dirty="0">
              <a:solidFill>
                <a:schemeClr val="tx1">
                  <a:lumMod val="50000"/>
                  <a:lumOff val="50000"/>
                </a:schemeClr>
              </a:solidFill>
            </a:endParaRPr>
          </a:p>
        </p:txBody>
      </p:sp>
      <p:sp>
        <p:nvSpPr>
          <p:cNvPr id="13" name="Rectangle 12"/>
          <p:cNvSpPr/>
          <p:nvPr/>
        </p:nvSpPr>
        <p:spPr>
          <a:xfrm>
            <a:off x="1025" y="6334780"/>
            <a:ext cx="8229600" cy="523220"/>
          </a:xfrm>
          <a:prstGeom prst="rect">
            <a:avLst/>
          </a:prstGeom>
        </p:spPr>
        <p:txBody>
          <a:bodyPr wrap="square">
            <a:spAutoFit/>
          </a:bodyPr>
          <a:lstStyle/>
          <a:p>
            <a:r>
              <a:rPr lang="en-US" sz="1400" dirty="0" smtClean="0">
                <a:solidFill>
                  <a:schemeClr val="tx1">
                    <a:lumMod val="50000"/>
                    <a:lumOff val="50000"/>
                  </a:schemeClr>
                </a:solidFill>
              </a:rPr>
              <a:t>Q: When </a:t>
            </a:r>
            <a:r>
              <a:rPr lang="en-US" sz="1400" dirty="0">
                <a:solidFill>
                  <a:schemeClr val="tx1">
                    <a:lumMod val="50000"/>
                    <a:lumOff val="50000"/>
                  </a:schemeClr>
                </a:solidFill>
              </a:rPr>
              <a:t>did you last use a phone to take or receive a call</a:t>
            </a:r>
            <a:r>
              <a:rPr lang="en-US" sz="1400" dirty="0" smtClean="0">
                <a:solidFill>
                  <a:schemeClr val="tx1">
                    <a:lumMod val="50000"/>
                    <a:lumOff val="50000"/>
                  </a:schemeClr>
                </a:solidFill>
              </a:rPr>
              <a:t>?</a:t>
            </a:r>
            <a:r>
              <a:rPr lang="en-US" sz="1400" dirty="0">
                <a:solidFill>
                  <a:schemeClr val="tx1">
                    <a:lumMod val="50000"/>
                    <a:lumOff val="50000"/>
                  </a:schemeClr>
                </a:solidFill>
              </a:rPr>
              <a:t> It could be through your own phone, a </a:t>
            </a:r>
            <a:r>
              <a:rPr lang="en-US" sz="1400" dirty="0" err="1">
                <a:solidFill>
                  <a:schemeClr val="tx1">
                    <a:lumMod val="50000"/>
                    <a:lumOff val="50000"/>
                  </a:schemeClr>
                </a:solidFill>
              </a:rPr>
              <a:t>neighbour's</a:t>
            </a:r>
            <a:r>
              <a:rPr lang="en-US" sz="1400" dirty="0">
                <a:solidFill>
                  <a:schemeClr val="tx1">
                    <a:lumMod val="50000"/>
                    <a:lumOff val="50000"/>
                  </a:schemeClr>
                </a:solidFill>
              </a:rPr>
              <a:t> phone, a friend's phone, communication kiosk/shop or any other. It also need not be paid for</a:t>
            </a:r>
            <a:r>
              <a:rPr lang="en-US" sz="1400" dirty="0" smtClean="0">
                <a:solidFill>
                  <a:schemeClr val="tx1">
                    <a:lumMod val="50000"/>
                    <a:lumOff val="50000"/>
                  </a:schemeClr>
                </a:solidFill>
                <a:effectLst/>
              </a:rPr>
              <a:t> </a:t>
            </a:r>
            <a:r>
              <a:rPr lang="en-US" sz="1400" dirty="0" smtClean="0">
                <a:solidFill>
                  <a:schemeClr val="tx1">
                    <a:lumMod val="50000"/>
                    <a:lumOff val="50000"/>
                  </a:schemeClr>
                </a:solidFill>
              </a:rPr>
              <a:t> </a:t>
            </a:r>
            <a:endParaRPr lang="en-US" sz="1400" dirty="0">
              <a:solidFill>
                <a:schemeClr val="tx1">
                  <a:lumMod val="50000"/>
                  <a:lumOff val="50000"/>
                </a:schemeClr>
              </a:solidFill>
            </a:endParaRPr>
          </a:p>
        </p:txBody>
      </p:sp>
      <p:graphicFrame>
        <p:nvGraphicFramePr>
          <p:cNvPr id="15" name="Chart 14"/>
          <p:cNvGraphicFramePr>
            <a:graphicFrameLocks/>
          </p:cNvGraphicFramePr>
          <p:nvPr>
            <p:extLst>
              <p:ext uri="{D42A27DB-BD31-4B8C-83A1-F6EECF244321}">
                <p14:modId xmlns:p14="http://schemas.microsoft.com/office/powerpoint/2010/main" val="412226802"/>
              </p:ext>
            </p:extLst>
          </p:nvPr>
        </p:nvGraphicFramePr>
        <p:xfrm>
          <a:off x="1881187" y="1567781"/>
          <a:ext cx="6443436" cy="3964214"/>
        </p:xfrm>
        <a:graphic>
          <a:graphicData uri="http://schemas.openxmlformats.org/drawingml/2006/chart">
            <c:chart xmlns:c="http://schemas.openxmlformats.org/drawingml/2006/chart" xmlns:r="http://schemas.openxmlformats.org/officeDocument/2006/relationships" r:id="rId3"/>
          </a:graphicData>
        </a:graphic>
      </p:graphicFrame>
      <p:sp>
        <p:nvSpPr>
          <p:cNvPr id="16" name="Title 1"/>
          <p:cNvSpPr>
            <a:spLocks noGrp="1"/>
          </p:cNvSpPr>
          <p:nvPr>
            <p:ph type="title"/>
          </p:nvPr>
        </p:nvSpPr>
        <p:spPr>
          <a:xfrm>
            <a:off x="518160" y="274638"/>
            <a:ext cx="8636000" cy="1043743"/>
          </a:xfrm>
        </p:spPr>
        <p:txBody>
          <a:bodyPr vert="horz" lIns="91440" tIns="45720" rIns="91440" bIns="45720" rtlCol="0" anchor="ctr">
            <a:normAutofit/>
          </a:bodyPr>
          <a:lstStyle/>
          <a:p>
            <a:pPr algn="l"/>
            <a:r>
              <a:rPr lang="en-US" sz="3000" b="1" dirty="0"/>
              <a:t>Overall level of </a:t>
            </a:r>
            <a:r>
              <a:rPr lang="en-US" sz="3000" b="1" dirty="0" err="1"/>
              <a:t>teleuse</a:t>
            </a:r>
            <a:r>
              <a:rPr lang="en-US" sz="3000" b="1" dirty="0"/>
              <a:t> has increased; </a:t>
            </a:r>
            <a:br>
              <a:rPr lang="en-US" sz="3000" b="1" dirty="0"/>
            </a:br>
            <a:r>
              <a:rPr lang="en-US" sz="3000" b="1" dirty="0"/>
              <a:t>female access is almost on par with male</a:t>
            </a:r>
          </a:p>
        </p:txBody>
      </p:sp>
      <p:sp>
        <p:nvSpPr>
          <p:cNvPr id="2" name="Slide Number Placeholder 1"/>
          <p:cNvSpPr>
            <a:spLocks noGrp="1"/>
          </p:cNvSpPr>
          <p:nvPr>
            <p:ph type="sldNum" sz="quarter" idx="12"/>
          </p:nvPr>
        </p:nvSpPr>
        <p:spPr/>
        <p:txBody>
          <a:bodyPr/>
          <a:lstStyle/>
          <a:p>
            <a:fld id="{B50E7310-38B2-6D4A-927D-BB00F9849FD3}" type="slidenum">
              <a:rPr lang="en-US" smtClean="0"/>
              <a:t>45</a:t>
            </a:fld>
            <a:endParaRPr lang="en-US"/>
          </a:p>
        </p:txBody>
      </p:sp>
    </p:spTree>
    <p:extLst>
      <p:ext uri="{BB962C8B-B14F-4D97-AF65-F5344CB8AC3E}">
        <p14:creationId xmlns:p14="http://schemas.microsoft.com/office/powerpoint/2010/main" val="697770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3224271593"/>
              </p:ext>
            </p:extLst>
          </p:nvPr>
        </p:nvGraphicFramePr>
        <p:xfrm>
          <a:off x="1304641" y="1391552"/>
          <a:ext cx="6315619" cy="2840624"/>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p:cNvSpPr/>
          <p:nvPr/>
        </p:nvSpPr>
        <p:spPr>
          <a:xfrm>
            <a:off x="0" y="6410901"/>
            <a:ext cx="8384419" cy="492443"/>
          </a:xfrm>
          <a:prstGeom prst="rect">
            <a:avLst/>
          </a:prstGeom>
        </p:spPr>
        <p:txBody>
          <a:bodyPr wrap="square">
            <a:spAutoFit/>
          </a:bodyPr>
          <a:lstStyle/>
          <a:p>
            <a:r>
              <a:rPr lang="en-US" sz="1400" dirty="0" smtClean="0">
                <a:solidFill>
                  <a:schemeClr val="tx1">
                    <a:lumMod val="50000"/>
                    <a:lumOff val="50000"/>
                  </a:schemeClr>
                </a:solidFill>
              </a:rPr>
              <a:t>Q: Which </a:t>
            </a:r>
            <a:r>
              <a:rPr lang="en-US" sz="1400" dirty="0">
                <a:solidFill>
                  <a:schemeClr val="tx1">
                    <a:lumMod val="50000"/>
                    <a:lumOff val="50000"/>
                  </a:schemeClr>
                </a:solidFill>
              </a:rPr>
              <a:t>of the following describes your status of mobile phone ownership?  </a:t>
            </a:r>
          </a:p>
          <a:p>
            <a:r>
              <a:rPr lang="en-US" sz="1200" dirty="0">
                <a:solidFill>
                  <a:schemeClr val="tx1">
                    <a:lumMod val="50000"/>
                    <a:lumOff val="50000"/>
                  </a:schemeClr>
                </a:solidFill>
              </a:rPr>
              <a:t> </a:t>
            </a:r>
          </a:p>
        </p:txBody>
      </p:sp>
      <p:sp>
        <p:nvSpPr>
          <p:cNvPr id="12" name="Rectangle 11"/>
          <p:cNvSpPr/>
          <p:nvPr/>
        </p:nvSpPr>
        <p:spPr>
          <a:xfrm>
            <a:off x="977276" y="6164389"/>
            <a:ext cx="7707746" cy="369332"/>
          </a:xfrm>
          <a:prstGeom prst="rect">
            <a:avLst/>
          </a:prstGeom>
        </p:spPr>
        <p:txBody>
          <a:bodyPr wrap="square">
            <a:spAutoFit/>
          </a:bodyPr>
          <a:lstStyle/>
          <a:p>
            <a:pPr algn="r"/>
            <a:r>
              <a:rPr lang="en-US" dirty="0" smtClean="0">
                <a:solidFill>
                  <a:srgbClr val="7F7F7F"/>
                </a:solidFill>
              </a:rPr>
              <a:t>Base: 2106, All respondents</a:t>
            </a:r>
            <a:endParaRPr lang="en-US" dirty="0">
              <a:solidFill>
                <a:srgbClr val="7F7F7F"/>
              </a:solidFill>
            </a:endParaRPr>
          </a:p>
        </p:txBody>
      </p:sp>
      <p:sp>
        <p:nvSpPr>
          <p:cNvPr id="13" name="Title 1"/>
          <p:cNvSpPr>
            <a:spLocks noGrp="1"/>
          </p:cNvSpPr>
          <p:nvPr>
            <p:ph type="title"/>
          </p:nvPr>
        </p:nvSpPr>
        <p:spPr>
          <a:xfrm>
            <a:off x="616596" y="274638"/>
            <a:ext cx="8527404" cy="1043743"/>
          </a:xfrm>
        </p:spPr>
        <p:txBody>
          <a:bodyPr vert="horz" lIns="91440" tIns="45720" rIns="91440" bIns="45720" rtlCol="0" anchor="ctr">
            <a:normAutofit fontScale="90000"/>
          </a:bodyPr>
          <a:lstStyle/>
          <a:p>
            <a:pPr algn="l"/>
            <a:r>
              <a:rPr lang="en-US" sz="3000" b="1" dirty="0"/>
              <a:t>2016 Gender gap in mobile </a:t>
            </a:r>
            <a:r>
              <a:rPr lang="en-US" sz="3000" b="1" dirty="0" smtClean="0"/>
              <a:t>ownership = </a:t>
            </a:r>
            <a:r>
              <a:rPr lang="en-US" sz="3000" b="1" dirty="0"/>
              <a:t>25%</a:t>
            </a:r>
            <a:br>
              <a:rPr lang="en-US" sz="3000" b="1" dirty="0"/>
            </a:br>
            <a:r>
              <a:rPr lang="en-US" sz="3000" b="1" dirty="0"/>
              <a:t>I.e., males 25% more likely to be mobile </a:t>
            </a:r>
            <a:r>
              <a:rPr lang="en-US" sz="3000" b="1" dirty="0" smtClean="0"/>
              <a:t>owners than </a:t>
            </a:r>
            <a:r>
              <a:rPr lang="en-US" sz="3000" b="1" dirty="0"/>
              <a:t>females</a:t>
            </a:r>
          </a:p>
        </p:txBody>
      </p:sp>
      <p:sp>
        <p:nvSpPr>
          <p:cNvPr id="3" name="Slide Number Placeholder 2"/>
          <p:cNvSpPr>
            <a:spLocks noGrp="1"/>
          </p:cNvSpPr>
          <p:nvPr>
            <p:ph type="sldNum" sz="quarter" idx="12"/>
          </p:nvPr>
        </p:nvSpPr>
        <p:spPr/>
        <p:txBody>
          <a:bodyPr/>
          <a:lstStyle/>
          <a:p>
            <a:fld id="{B50E7310-38B2-6D4A-927D-BB00F9849FD3}" type="slidenum">
              <a:rPr lang="en-US" smtClean="0"/>
              <a:t>46</a:t>
            </a:fld>
            <a:endParaRPr lang="en-US"/>
          </a:p>
        </p:txBody>
      </p:sp>
      <p:grpSp>
        <p:nvGrpSpPr>
          <p:cNvPr id="14" name="Group 13"/>
          <p:cNvGrpSpPr/>
          <p:nvPr/>
        </p:nvGrpSpPr>
        <p:grpSpPr>
          <a:xfrm>
            <a:off x="616596" y="4421004"/>
            <a:ext cx="7576428" cy="1394726"/>
            <a:chOff x="347960" y="1857019"/>
            <a:chExt cx="8528056" cy="2526092"/>
          </a:xfrm>
        </p:grpSpPr>
        <p:sp>
          <p:nvSpPr>
            <p:cNvPr id="15" name="Rectangle 14"/>
            <p:cNvSpPr/>
            <p:nvPr/>
          </p:nvSpPr>
          <p:spPr>
            <a:xfrm>
              <a:off x="347960" y="1857019"/>
              <a:ext cx="8528056" cy="2526092"/>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200">
                <a:solidFill>
                  <a:schemeClr val="dk1"/>
                </a:solidFill>
              </a:endParaRPr>
            </a:p>
          </p:txBody>
        </p:sp>
        <p:sp>
          <p:nvSpPr>
            <p:cNvPr id="16" name="Rectangle 15"/>
            <p:cNvSpPr/>
            <p:nvPr/>
          </p:nvSpPr>
          <p:spPr>
            <a:xfrm>
              <a:off x="347960" y="2693974"/>
              <a:ext cx="2255702" cy="759471"/>
            </a:xfrm>
            <a:prstGeom prst="rect">
              <a:avLst/>
            </a:prstGeom>
          </p:spPr>
          <p:txBody>
            <a:bodyPr wrap="square">
              <a:spAutoFit/>
            </a:bodyPr>
            <a:lstStyle/>
            <a:p>
              <a:pPr algn="ctr"/>
              <a:r>
                <a:rPr lang="en-US" sz="1600" b="1" dirty="0" smtClean="0">
                  <a:solidFill>
                    <a:schemeClr val="accent1"/>
                  </a:solidFill>
                </a:rPr>
                <a:t>Gender</a:t>
              </a:r>
              <a:r>
                <a:rPr lang="en-US" sz="1600" b="1" dirty="0">
                  <a:solidFill>
                    <a:schemeClr val="accent1"/>
                  </a:solidFill>
                </a:rPr>
                <a:t> </a:t>
              </a:r>
              <a:r>
                <a:rPr lang="en-US" sz="1600" b="1" dirty="0" smtClean="0">
                  <a:solidFill>
                    <a:schemeClr val="accent1"/>
                  </a:solidFill>
                </a:rPr>
                <a:t>gap in </a:t>
              </a:r>
              <a:r>
                <a:rPr lang="en-US" sz="1600" b="1" dirty="0">
                  <a:solidFill>
                    <a:schemeClr val="accent1"/>
                  </a:solidFill>
                </a:rPr>
                <a:t>ownership (%)</a:t>
              </a:r>
            </a:p>
          </p:txBody>
        </p:sp>
        <p:sp>
          <p:nvSpPr>
            <p:cNvPr id="17" name="Rectangle 16"/>
            <p:cNvSpPr/>
            <p:nvPr/>
          </p:nvSpPr>
          <p:spPr>
            <a:xfrm>
              <a:off x="3249989" y="2320389"/>
              <a:ext cx="2432965" cy="599582"/>
            </a:xfrm>
            <a:prstGeom prst="rect">
              <a:avLst/>
            </a:prstGeom>
          </p:spPr>
          <p:txBody>
            <a:bodyPr wrap="square">
              <a:spAutoFit/>
            </a:bodyPr>
            <a:lstStyle/>
            <a:p>
              <a:pPr algn="ctr"/>
              <a:r>
                <a:rPr lang="en-US" sz="1200" b="1" dirty="0">
                  <a:solidFill>
                    <a:srgbClr val="801D4D"/>
                  </a:solidFill>
                </a:rPr>
                <a:t>Male phone owners </a:t>
              </a:r>
              <a:endParaRPr lang="en-US" sz="1200" b="1" dirty="0" smtClean="0">
                <a:solidFill>
                  <a:srgbClr val="801D4D"/>
                </a:solidFill>
              </a:endParaRPr>
            </a:p>
            <a:p>
              <a:pPr algn="ctr"/>
              <a:r>
                <a:rPr lang="en-US" sz="1200" b="1" dirty="0" smtClean="0">
                  <a:solidFill>
                    <a:srgbClr val="801D4D"/>
                  </a:solidFill>
                </a:rPr>
                <a:t>(</a:t>
              </a:r>
              <a:r>
                <a:rPr lang="en-US" sz="1200" b="1" dirty="0">
                  <a:solidFill>
                    <a:srgbClr val="801D4D"/>
                  </a:solidFill>
                </a:rPr>
                <a:t>% of </a:t>
              </a:r>
              <a:r>
                <a:rPr lang="en-US" sz="1200" b="1" dirty="0" smtClean="0">
                  <a:solidFill>
                    <a:srgbClr val="801D4D"/>
                  </a:solidFill>
                </a:rPr>
                <a:t>male population</a:t>
              </a:r>
              <a:r>
                <a:rPr lang="en-US" sz="1200" b="1" dirty="0">
                  <a:solidFill>
                    <a:srgbClr val="801D4D"/>
                  </a:solidFill>
                </a:rPr>
                <a:t>)</a:t>
              </a:r>
              <a:r>
                <a:rPr lang="en-US" sz="1200" dirty="0">
                  <a:solidFill>
                    <a:srgbClr val="801D4D"/>
                  </a:solidFill>
                </a:rPr>
                <a:t> </a:t>
              </a:r>
            </a:p>
          </p:txBody>
        </p:sp>
        <p:sp>
          <p:nvSpPr>
            <p:cNvPr id="18" name="Rectangle 17"/>
            <p:cNvSpPr/>
            <p:nvPr/>
          </p:nvSpPr>
          <p:spPr>
            <a:xfrm>
              <a:off x="6144596" y="2320389"/>
              <a:ext cx="2432965" cy="599582"/>
            </a:xfrm>
            <a:prstGeom prst="rect">
              <a:avLst/>
            </a:prstGeom>
          </p:spPr>
          <p:txBody>
            <a:bodyPr wrap="square">
              <a:spAutoFit/>
            </a:bodyPr>
            <a:lstStyle/>
            <a:p>
              <a:pPr algn="ctr"/>
              <a:r>
                <a:rPr lang="en-US" sz="1200" b="1" dirty="0" smtClean="0">
                  <a:solidFill>
                    <a:srgbClr val="801D4D"/>
                  </a:solidFill>
                </a:rPr>
                <a:t>Female phone </a:t>
              </a:r>
              <a:r>
                <a:rPr lang="en-US" sz="1200" b="1" dirty="0">
                  <a:solidFill>
                    <a:srgbClr val="801D4D"/>
                  </a:solidFill>
                </a:rPr>
                <a:t>owners </a:t>
              </a:r>
              <a:endParaRPr lang="en-US" sz="1200" b="1" dirty="0" smtClean="0">
                <a:solidFill>
                  <a:srgbClr val="801D4D"/>
                </a:solidFill>
              </a:endParaRPr>
            </a:p>
            <a:p>
              <a:pPr algn="ctr"/>
              <a:r>
                <a:rPr lang="en-US" sz="1200" b="1" dirty="0" smtClean="0">
                  <a:solidFill>
                    <a:srgbClr val="801D4D"/>
                  </a:solidFill>
                </a:rPr>
                <a:t>(</a:t>
              </a:r>
              <a:r>
                <a:rPr lang="en-US" sz="1200" b="1" dirty="0">
                  <a:solidFill>
                    <a:srgbClr val="801D4D"/>
                  </a:solidFill>
                </a:rPr>
                <a:t>% of </a:t>
              </a:r>
              <a:r>
                <a:rPr lang="en-US" sz="1200" b="1" dirty="0" smtClean="0">
                  <a:solidFill>
                    <a:srgbClr val="801D4D"/>
                  </a:solidFill>
                </a:rPr>
                <a:t>male population</a:t>
              </a:r>
              <a:r>
                <a:rPr lang="en-US" sz="1200" b="1" dirty="0">
                  <a:solidFill>
                    <a:srgbClr val="801D4D"/>
                  </a:solidFill>
                </a:rPr>
                <a:t>)</a:t>
              </a:r>
              <a:r>
                <a:rPr lang="en-US" sz="1200" dirty="0">
                  <a:solidFill>
                    <a:srgbClr val="801D4D"/>
                  </a:solidFill>
                </a:rPr>
                <a:t> </a:t>
              </a:r>
            </a:p>
          </p:txBody>
        </p:sp>
        <p:sp>
          <p:nvSpPr>
            <p:cNvPr id="19" name="Rectangle 18"/>
            <p:cNvSpPr/>
            <p:nvPr/>
          </p:nvSpPr>
          <p:spPr>
            <a:xfrm>
              <a:off x="4656385" y="3360591"/>
              <a:ext cx="2432965" cy="599582"/>
            </a:xfrm>
            <a:prstGeom prst="rect">
              <a:avLst/>
            </a:prstGeom>
          </p:spPr>
          <p:txBody>
            <a:bodyPr wrap="square">
              <a:spAutoFit/>
            </a:bodyPr>
            <a:lstStyle/>
            <a:p>
              <a:pPr algn="ctr"/>
              <a:r>
                <a:rPr lang="en-US" sz="1200" b="1" dirty="0">
                  <a:solidFill>
                    <a:srgbClr val="801D4D"/>
                  </a:solidFill>
                </a:rPr>
                <a:t>Male phone owners </a:t>
              </a:r>
              <a:endParaRPr lang="en-US" sz="1200" b="1" dirty="0" smtClean="0">
                <a:solidFill>
                  <a:srgbClr val="801D4D"/>
                </a:solidFill>
              </a:endParaRPr>
            </a:p>
            <a:p>
              <a:pPr algn="ctr"/>
              <a:r>
                <a:rPr lang="en-US" sz="1200" b="1" dirty="0" smtClean="0">
                  <a:solidFill>
                    <a:srgbClr val="801D4D"/>
                  </a:solidFill>
                </a:rPr>
                <a:t>(</a:t>
              </a:r>
              <a:r>
                <a:rPr lang="en-US" sz="1200" b="1" dirty="0">
                  <a:solidFill>
                    <a:srgbClr val="801D4D"/>
                  </a:solidFill>
                </a:rPr>
                <a:t>% of </a:t>
              </a:r>
              <a:r>
                <a:rPr lang="en-US" sz="1200" b="1" dirty="0" smtClean="0">
                  <a:solidFill>
                    <a:srgbClr val="801D4D"/>
                  </a:solidFill>
                </a:rPr>
                <a:t>male population</a:t>
              </a:r>
              <a:r>
                <a:rPr lang="en-US" sz="1200" b="1" dirty="0">
                  <a:solidFill>
                    <a:srgbClr val="801D4D"/>
                  </a:solidFill>
                </a:rPr>
                <a:t>)</a:t>
              </a:r>
              <a:r>
                <a:rPr lang="en-US" sz="1200" dirty="0">
                  <a:solidFill>
                    <a:srgbClr val="801D4D"/>
                  </a:solidFill>
                </a:rPr>
                <a:t> </a:t>
              </a:r>
            </a:p>
          </p:txBody>
        </p:sp>
        <p:cxnSp>
          <p:nvCxnSpPr>
            <p:cNvPr id="20" name="Straight Connector 19"/>
            <p:cNvCxnSpPr/>
            <p:nvPr/>
          </p:nvCxnSpPr>
          <p:spPr>
            <a:xfrm flipV="1">
              <a:off x="3249989" y="3140548"/>
              <a:ext cx="5327571" cy="13654"/>
            </a:xfrm>
            <a:prstGeom prst="line">
              <a:avLst/>
            </a:prstGeom>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2660644" y="2762248"/>
              <a:ext cx="412843" cy="599582"/>
            </a:xfrm>
            <a:prstGeom prst="rect">
              <a:avLst/>
            </a:prstGeom>
          </p:spPr>
          <p:txBody>
            <a:bodyPr wrap="none">
              <a:spAutoFit/>
            </a:bodyPr>
            <a:lstStyle/>
            <a:p>
              <a:r>
                <a:rPr lang="en-US" sz="2400" dirty="0">
                  <a:solidFill>
                    <a:srgbClr val="801D4D"/>
                  </a:solidFill>
                </a:rPr>
                <a:t>=</a:t>
              </a:r>
            </a:p>
          </p:txBody>
        </p:sp>
        <p:sp>
          <p:nvSpPr>
            <p:cNvPr id="22" name="Rectangle 21"/>
            <p:cNvSpPr/>
            <p:nvPr/>
          </p:nvSpPr>
          <p:spPr>
            <a:xfrm>
              <a:off x="5729998" y="2320389"/>
              <a:ext cx="340694" cy="599582"/>
            </a:xfrm>
            <a:prstGeom prst="rect">
              <a:avLst/>
            </a:prstGeom>
          </p:spPr>
          <p:txBody>
            <a:bodyPr wrap="none">
              <a:spAutoFit/>
            </a:bodyPr>
            <a:lstStyle/>
            <a:p>
              <a:r>
                <a:rPr lang="en-US" sz="2400" dirty="0" smtClean="0">
                  <a:solidFill>
                    <a:srgbClr val="801D4D"/>
                  </a:solidFill>
                </a:rPr>
                <a:t>-</a:t>
              </a:r>
              <a:endParaRPr lang="en-US" sz="2400" dirty="0">
                <a:solidFill>
                  <a:srgbClr val="801D4D"/>
                </a:solidFill>
              </a:endParaRPr>
            </a:p>
          </p:txBody>
        </p:sp>
      </p:grpSp>
    </p:spTree>
    <p:extLst>
      <p:ext uri="{BB962C8B-B14F-4D97-AF65-F5344CB8AC3E}">
        <p14:creationId xmlns:p14="http://schemas.microsoft.com/office/powerpoint/2010/main" val="3489452825"/>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4798"/>
            <a:ext cx="8229600" cy="1143000"/>
          </a:xfrm>
        </p:spPr>
        <p:txBody>
          <a:bodyPr vert="horz" lIns="91440" tIns="45720" rIns="91440" bIns="45720" rtlCol="0" anchor="ctr">
            <a:normAutofit/>
          </a:bodyPr>
          <a:lstStyle/>
          <a:p>
            <a:pPr algn="l"/>
            <a:r>
              <a:rPr lang="en-US" sz="3000" b="1" dirty="0"/>
              <a:t>Gender gap reduced from 29% in 2015 to 29% in 2016</a:t>
            </a:r>
          </a:p>
        </p:txBody>
      </p:sp>
      <p:graphicFrame>
        <p:nvGraphicFramePr>
          <p:cNvPr id="7" name="Chart 6"/>
          <p:cNvGraphicFramePr>
            <a:graphicFrameLocks/>
          </p:cNvGraphicFramePr>
          <p:nvPr>
            <p:extLst>
              <p:ext uri="{D42A27DB-BD31-4B8C-83A1-F6EECF244321}">
                <p14:modId xmlns:p14="http://schemas.microsoft.com/office/powerpoint/2010/main" val="3146069704"/>
              </p:ext>
            </p:extLst>
          </p:nvPr>
        </p:nvGraphicFramePr>
        <p:xfrm>
          <a:off x="1100666" y="1619552"/>
          <a:ext cx="6591905" cy="324273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658975505"/>
              </p:ext>
            </p:extLst>
          </p:nvPr>
        </p:nvGraphicFramePr>
        <p:xfrm>
          <a:off x="1429657" y="5039360"/>
          <a:ext cx="6812038" cy="914400"/>
        </p:xfrm>
        <a:graphic>
          <a:graphicData uri="http://schemas.openxmlformats.org/drawingml/2006/table">
            <a:tbl>
              <a:tblPr firstRow="1" bandRow="1">
                <a:tableStyleId>{2D5ABB26-0587-4C30-8999-92F81FD0307C}</a:tableStyleId>
              </a:tblPr>
              <a:tblGrid>
                <a:gridCol w="1040728"/>
                <a:gridCol w="2811316"/>
                <a:gridCol w="2959994"/>
              </a:tblGrid>
              <a:tr h="478972">
                <a:tc>
                  <a:txBody>
                    <a:bodyPr/>
                    <a:lstStyle/>
                    <a:p>
                      <a:r>
                        <a:rPr lang="en-US" sz="1600" dirty="0" smtClean="0"/>
                        <a:t>Gender gap </a:t>
                      </a:r>
                      <a:endParaRPr lang="en-US" sz="1600" b="0" dirty="0">
                        <a:solidFill>
                          <a:schemeClr val="tx1"/>
                        </a:solidFill>
                      </a:endParaRPr>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29%</a:t>
                      </a:r>
                      <a:endParaRPr lang="en-US" sz="1600"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t>25%</a:t>
                      </a:r>
                      <a:endParaRPr lang="en-US" sz="1600"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r h="184837">
                <a:tc>
                  <a:txBody>
                    <a:bodyPr/>
                    <a:lstStyle/>
                    <a:p>
                      <a:endParaRPr lang="en-US" sz="1600" b="0" dirty="0">
                        <a:solidFill>
                          <a:schemeClr val="tx1"/>
                        </a:solidFill>
                      </a:endParaRPr>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smtClean="0">
                          <a:solidFill>
                            <a:schemeClr val="tx1"/>
                          </a:solidFill>
                        </a:rPr>
                        <a:t>2015</a:t>
                      </a:r>
                      <a:endParaRPr lang="en-US" sz="1600"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smtClean="0">
                          <a:solidFill>
                            <a:schemeClr val="tx1"/>
                          </a:solidFill>
                        </a:rPr>
                        <a:t>2016</a:t>
                      </a:r>
                      <a:endParaRPr lang="en-US" sz="1600"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9" name="Rectangle 8"/>
          <p:cNvSpPr/>
          <p:nvPr/>
        </p:nvSpPr>
        <p:spPr>
          <a:xfrm>
            <a:off x="0" y="6334780"/>
            <a:ext cx="8384419" cy="523220"/>
          </a:xfrm>
          <a:prstGeom prst="rect">
            <a:avLst/>
          </a:prstGeom>
        </p:spPr>
        <p:txBody>
          <a:bodyPr wrap="square">
            <a:spAutoFit/>
          </a:bodyPr>
          <a:lstStyle/>
          <a:p>
            <a:r>
              <a:rPr lang="en-US" sz="1400" dirty="0" smtClean="0">
                <a:solidFill>
                  <a:schemeClr val="tx1">
                    <a:lumMod val="50000"/>
                    <a:lumOff val="50000"/>
                  </a:schemeClr>
                </a:solidFill>
              </a:rPr>
              <a:t>Q. Which </a:t>
            </a:r>
            <a:r>
              <a:rPr lang="en-US" sz="1400" dirty="0">
                <a:solidFill>
                  <a:schemeClr val="tx1">
                    <a:lumMod val="50000"/>
                    <a:lumOff val="50000"/>
                  </a:schemeClr>
                </a:solidFill>
              </a:rPr>
              <a:t>of the following describes your status of mobile phone ownership?  </a:t>
            </a:r>
          </a:p>
          <a:p>
            <a:r>
              <a:rPr lang="en-US" sz="1400" dirty="0">
                <a:solidFill>
                  <a:schemeClr val="tx1">
                    <a:lumMod val="50000"/>
                    <a:lumOff val="50000"/>
                  </a:schemeClr>
                </a:solidFill>
              </a:rPr>
              <a:t> </a:t>
            </a:r>
          </a:p>
        </p:txBody>
      </p:sp>
      <p:sp>
        <p:nvSpPr>
          <p:cNvPr id="10" name="Rectangle 9"/>
          <p:cNvSpPr/>
          <p:nvPr/>
        </p:nvSpPr>
        <p:spPr>
          <a:xfrm>
            <a:off x="778049" y="6020285"/>
            <a:ext cx="7707746" cy="369332"/>
          </a:xfrm>
          <a:prstGeom prst="rect">
            <a:avLst/>
          </a:prstGeom>
        </p:spPr>
        <p:txBody>
          <a:bodyPr wrap="square">
            <a:spAutoFit/>
          </a:bodyPr>
          <a:lstStyle/>
          <a:p>
            <a:pPr algn="r"/>
            <a:r>
              <a:rPr lang="en-US" dirty="0">
                <a:solidFill>
                  <a:schemeClr val="tx1">
                    <a:lumMod val="50000"/>
                    <a:lumOff val="50000"/>
                  </a:schemeClr>
                </a:solidFill>
              </a:rPr>
              <a:t>Base: 2015 v 2016, All respondents</a:t>
            </a:r>
          </a:p>
        </p:txBody>
      </p:sp>
      <p:sp>
        <p:nvSpPr>
          <p:cNvPr id="3" name="Slide Number Placeholder 2"/>
          <p:cNvSpPr>
            <a:spLocks noGrp="1"/>
          </p:cNvSpPr>
          <p:nvPr>
            <p:ph type="sldNum" sz="quarter" idx="12"/>
          </p:nvPr>
        </p:nvSpPr>
        <p:spPr/>
        <p:txBody>
          <a:bodyPr/>
          <a:lstStyle/>
          <a:p>
            <a:fld id="{B50E7310-38B2-6D4A-927D-BB00F9849FD3}" type="slidenum">
              <a:rPr lang="en-US" smtClean="0"/>
              <a:t>47</a:t>
            </a:fld>
            <a:endParaRPr lang="en-US"/>
          </a:p>
        </p:txBody>
      </p:sp>
    </p:spTree>
    <p:extLst>
      <p:ext uri="{BB962C8B-B14F-4D97-AF65-F5344CB8AC3E}">
        <p14:creationId xmlns:p14="http://schemas.microsoft.com/office/powerpoint/2010/main" val="3807525930"/>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l"/>
            <a:r>
              <a:rPr lang="en-US" sz="3000" b="1" dirty="0"/>
              <a:t>Female subscribers just as likely as males to own a smartphone</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665821322"/>
              </p:ext>
            </p:extLst>
          </p:nvPr>
        </p:nvGraphicFramePr>
        <p:xfrm>
          <a:off x="1204285" y="2048475"/>
          <a:ext cx="6926483" cy="3492713"/>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778049" y="6020285"/>
            <a:ext cx="7707746" cy="369332"/>
          </a:xfrm>
          <a:prstGeom prst="rect">
            <a:avLst/>
          </a:prstGeom>
        </p:spPr>
        <p:txBody>
          <a:bodyPr wrap="square">
            <a:spAutoFit/>
          </a:bodyPr>
          <a:lstStyle/>
          <a:p>
            <a:pPr algn="r"/>
            <a:r>
              <a:rPr lang="en-US" dirty="0" smtClean="0">
                <a:solidFill>
                  <a:srgbClr val="7F7F7F"/>
                </a:solidFill>
              </a:rPr>
              <a:t>Base:  2016, All mobile handset owners</a:t>
            </a:r>
            <a:endParaRPr lang="en-US" dirty="0">
              <a:solidFill>
                <a:srgbClr val="7F7F7F"/>
              </a:solidFill>
            </a:endParaRPr>
          </a:p>
        </p:txBody>
      </p:sp>
      <p:sp>
        <p:nvSpPr>
          <p:cNvPr id="10" name="Rectangle 9"/>
          <p:cNvSpPr/>
          <p:nvPr/>
        </p:nvSpPr>
        <p:spPr>
          <a:xfrm>
            <a:off x="0" y="6464329"/>
            <a:ext cx="9144000" cy="307777"/>
          </a:xfrm>
          <a:prstGeom prst="rect">
            <a:avLst/>
          </a:prstGeom>
        </p:spPr>
        <p:txBody>
          <a:bodyPr wrap="square">
            <a:spAutoFit/>
          </a:bodyPr>
          <a:lstStyle/>
          <a:p>
            <a:r>
              <a:rPr lang="en-US" sz="1400" dirty="0" smtClean="0">
                <a:solidFill>
                  <a:srgbClr val="7F7F7F"/>
                </a:solidFill>
              </a:rPr>
              <a:t>Q. How </a:t>
            </a:r>
            <a:r>
              <a:rPr lang="en-US" sz="1400" dirty="0">
                <a:solidFill>
                  <a:srgbClr val="7F7F7F"/>
                </a:solidFill>
              </a:rPr>
              <a:t>many </a:t>
            </a:r>
            <a:r>
              <a:rPr lang="en-US" sz="1400" dirty="0" smtClean="0">
                <a:solidFill>
                  <a:srgbClr val="7F7F7F"/>
                </a:solidFill>
              </a:rPr>
              <a:t>functioning </a:t>
            </a:r>
            <a:r>
              <a:rPr lang="en-US" sz="1400" dirty="0">
                <a:solidFill>
                  <a:srgbClr val="7F7F7F"/>
                </a:solidFill>
              </a:rPr>
              <a:t>smartphones (‘touch phones’)/ keypad handsets do you </a:t>
            </a:r>
            <a:r>
              <a:rPr lang="en-US" sz="1400" dirty="0" smtClean="0">
                <a:solidFill>
                  <a:srgbClr val="7F7F7F"/>
                </a:solidFill>
              </a:rPr>
              <a:t>own?</a:t>
            </a:r>
            <a:endParaRPr lang="en-US" sz="1400" dirty="0">
              <a:solidFill>
                <a:srgbClr val="7F7F7F"/>
              </a:solidFill>
            </a:endParaRPr>
          </a:p>
        </p:txBody>
      </p:sp>
      <p:sp>
        <p:nvSpPr>
          <p:cNvPr id="12" name="Slide Number Placeholder 11"/>
          <p:cNvSpPr>
            <a:spLocks noGrp="1"/>
          </p:cNvSpPr>
          <p:nvPr>
            <p:ph type="sldNum" sz="quarter" idx="12"/>
          </p:nvPr>
        </p:nvSpPr>
        <p:spPr/>
        <p:txBody>
          <a:bodyPr/>
          <a:lstStyle/>
          <a:p>
            <a:fld id="{B50E7310-38B2-6D4A-927D-BB00F9849FD3}" type="slidenum">
              <a:rPr lang="en-US" smtClean="0"/>
              <a:t>48</a:t>
            </a:fld>
            <a:endParaRPr lang="en-US"/>
          </a:p>
        </p:txBody>
      </p:sp>
    </p:spTree>
    <p:extLst>
      <p:ext uri="{BB962C8B-B14F-4D97-AF65-F5344CB8AC3E}">
        <p14:creationId xmlns:p14="http://schemas.microsoft.com/office/powerpoint/2010/main" val="4073231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l"/>
            <a:r>
              <a:rPr lang="en-US" sz="3000" b="1" dirty="0"/>
              <a:t>But </a:t>
            </a:r>
            <a:r>
              <a:rPr lang="en-US" sz="3000" b="1" dirty="0" smtClean="0"/>
              <a:t>women less </a:t>
            </a:r>
            <a:r>
              <a:rPr lang="en-US" sz="3000" b="1" dirty="0"/>
              <a:t>likely to have the skills to use it independently</a:t>
            </a:r>
          </a:p>
        </p:txBody>
      </p:sp>
      <p:graphicFrame>
        <p:nvGraphicFramePr>
          <p:cNvPr id="4" name="Chart 3"/>
          <p:cNvGraphicFramePr>
            <a:graphicFrameLocks/>
          </p:cNvGraphicFramePr>
          <p:nvPr>
            <p:extLst>
              <p:ext uri="{D42A27DB-BD31-4B8C-83A1-F6EECF244321}">
                <p14:modId xmlns:p14="http://schemas.microsoft.com/office/powerpoint/2010/main" val="1095551864"/>
              </p:ext>
            </p:extLst>
          </p:nvPr>
        </p:nvGraphicFramePr>
        <p:xfrm>
          <a:off x="754519" y="1562780"/>
          <a:ext cx="7731276" cy="4303409"/>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778049" y="6020285"/>
            <a:ext cx="7707746" cy="369332"/>
          </a:xfrm>
          <a:prstGeom prst="rect">
            <a:avLst/>
          </a:prstGeom>
        </p:spPr>
        <p:txBody>
          <a:bodyPr wrap="square">
            <a:spAutoFit/>
          </a:bodyPr>
          <a:lstStyle/>
          <a:p>
            <a:pPr algn="r"/>
            <a:r>
              <a:rPr lang="en-US" dirty="0" smtClean="0">
                <a:solidFill>
                  <a:srgbClr val="7F7F7F"/>
                </a:solidFill>
              </a:rPr>
              <a:t>Base:  2016, All mobile handset owners</a:t>
            </a:r>
            <a:endParaRPr lang="en-US" dirty="0">
              <a:solidFill>
                <a:srgbClr val="7F7F7F"/>
              </a:solidFill>
            </a:endParaRPr>
          </a:p>
        </p:txBody>
      </p:sp>
      <p:sp>
        <p:nvSpPr>
          <p:cNvPr id="3" name="Rectangle 2"/>
          <p:cNvSpPr/>
          <p:nvPr/>
        </p:nvSpPr>
        <p:spPr>
          <a:xfrm>
            <a:off x="178419" y="6364106"/>
            <a:ext cx="7545551" cy="430887"/>
          </a:xfrm>
          <a:prstGeom prst="rect">
            <a:avLst/>
          </a:prstGeom>
        </p:spPr>
        <p:txBody>
          <a:bodyPr wrap="square">
            <a:spAutoFit/>
          </a:bodyPr>
          <a:lstStyle/>
          <a:p>
            <a:r>
              <a:rPr lang="en-US" sz="1100" dirty="0"/>
              <a:t>L528a1  Can you please tell me, which of the following activities you have ever done on your mobile or on the Internet/online, and for each one, whether you have done it by your self, or with someone else’s help</a:t>
            </a:r>
            <a:r>
              <a:rPr lang="en-US" sz="1100" dirty="0" smtClean="0"/>
              <a:t>.</a:t>
            </a:r>
            <a:endParaRPr lang="en-US" sz="1100" dirty="0"/>
          </a:p>
        </p:txBody>
      </p:sp>
      <p:sp>
        <p:nvSpPr>
          <p:cNvPr id="6" name="Slide Number Placeholder 5"/>
          <p:cNvSpPr>
            <a:spLocks noGrp="1"/>
          </p:cNvSpPr>
          <p:nvPr>
            <p:ph type="sldNum" sz="quarter" idx="12"/>
          </p:nvPr>
        </p:nvSpPr>
        <p:spPr/>
        <p:txBody>
          <a:bodyPr/>
          <a:lstStyle/>
          <a:p>
            <a:fld id="{B50E7310-38B2-6D4A-927D-BB00F9849FD3}" type="slidenum">
              <a:rPr lang="en-US" smtClean="0"/>
              <a:t>49</a:t>
            </a:fld>
            <a:endParaRPr lang="en-US"/>
          </a:p>
        </p:txBody>
      </p:sp>
    </p:spTree>
    <p:extLst>
      <p:ext uri="{BB962C8B-B14F-4D97-AF65-F5344CB8AC3E}">
        <p14:creationId xmlns:p14="http://schemas.microsoft.com/office/powerpoint/2010/main" val="424015113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pPr algn="l"/>
            <a:r>
              <a:rPr lang="en-GB" sz="3000" b="1" dirty="0" smtClean="0"/>
              <a:t>We already saw early impacts on small businesses in Myanmar through our qualitative research</a:t>
            </a:r>
            <a:endParaRPr lang="en-US" sz="3000" b="1" dirty="0"/>
          </a:p>
        </p:txBody>
      </p:sp>
      <p:sp>
        <p:nvSpPr>
          <p:cNvPr id="3" name="Content Placeholder 2"/>
          <p:cNvSpPr>
            <a:spLocks noGrp="1"/>
          </p:cNvSpPr>
          <p:nvPr>
            <p:ph idx="1"/>
          </p:nvPr>
        </p:nvSpPr>
        <p:spPr>
          <a:xfrm>
            <a:off x="457200" y="1340768"/>
            <a:ext cx="8229600" cy="5517232"/>
          </a:xfrm>
        </p:spPr>
        <p:txBody>
          <a:bodyPr>
            <a:normAutofit lnSpcReduction="10000"/>
          </a:bodyPr>
          <a:lstStyle/>
          <a:p>
            <a:endParaRPr lang="en-US" dirty="0" smtClean="0"/>
          </a:p>
          <a:p>
            <a:r>
              <a:rPr lang="en-US" dirty="0" smtClean="0"/>
              <a:t>Research on urban, poor, micro entrepreneurs (MEs)</a:t>
            </a:r>
          </a:p>
          <a:p>
            <a:r>
              <a:rPr lang="en-US" dirty="0" smtClean="0"/>
              <a:t>An ME = someone that is self employed or runs a business that employs up to 9 full time equivalent staff</a:t>
            </a:r>
          </a:p>
          <a:p>
            <a:r>
              <a:rPr lang="en-US" dirty="0" smtClean="0"/>
              <a:t>Poor = SEC (Socio Economic Classification) D and E</a:t>
            </a:r>
          </a:p>
          <a:p>
            <a:r>
              <a:rPr lang="en-US" dirty="0" smtClean="0"/>
              <a:t>We used focus groups, mini-ethnographies, site visits. </a:t>
            </a:r>
          </a:p>
          <a:p>
            <a:r>
              <a:rPr lang="en-US" b="1" dirty="0" smtClean="0"/>
              <a:t>Talked to 124 MEs (men + women)</a:t>
            </a:r>
          </a:p>
          <a:p>
            <a:r>
              <a:rPr lang="en-US" dirty="0" smtClean="0"/>
              <a:t>In 5 cities: Yangon, Mandalay, Bago, Nay Pyi Taw, Mawlamyine, Mandalay</a:t>
            </a:r>
          </a:p>
          <a:p>
            <a:r>
              <a:rPr lang="en-US" dirty="0" smtClean="0"/>
              <a:t>Aged 15-45</a:t>
            </a:r>
          </a:p>
        </p:txBody>
      </p:sp>
      <p:sp>
        <p:nvSpPr>
          <p:cNvPr id="4" name="TextBox 3"/>
          <p:cNvSpPr txBox="1"/>
          <p:nvPr/>
        </p:nvSpPr>
        <p:spPr>
          <a:xfrm>
            <a:off x="179512" y="6536377"/>
            <a:ext cx="8748464" cy="276999"/>
          </a:xfrm>
          <a:prstGeom prst="rect">
            <a:avLst/>
          </a:prstGeom>
          <a:noFill/>
        </p:spPr>
        <p:txBody>
          <a:bodyPr wrap="square" rtlCol="0">
            <a:spAutoFit/>
          </a:bodyPr>
          <a:lstStyle/>
          <a:p>
            <a:r>
              <a:rPr lang="en-GB" sz="1200" i="1" dirty="0">
                <a:solidFill>
                  <a:schemeClr val="tx1">
                    <a:lumMod val="65000"/>
                    <a:lumOff val="35000"/>
                  </a:schemeClr>
                </a:solidFill>
              </a:rPr>
              <a:t>See http://lirneasia.net/projects/sr/ </a:t>
            </a:r>
            <a:r>
              <a:rPr lang="en-GB" sz="1200" i="1" dirty="0" smtClean="0">
                <a:solidFill>
                  <a:schemeClr val="tx1">
                    <a:lumMod val="65000"/>
                    <a:lumOff val="35000"/>
                  </a:schemeClr>
                </a:solidFill>
              </a:rPr>
              <a:t> for this systematic review and others cited in this slide set</a:t>
            </a:r>
            <a:endParaRPr lang="en-US" sz="1200" i="1" dirty="0">
              <a:solidFill>
                <a:schemeClr val="tx1">
                  <a:lumMod val="65000"/>
                  <a:lumOff val="35000"/>
                </a:schemeClr>
              </a:solidFill>
            </a:endParaRPr>
          </a:p>
        </p:txBody>
      </p:sp>
    </p:spTree>
    <p:extLst>
      <p:ext uri="{BB962C8B-B14F-4D97-AF65-F5344CB8AC3E}">
        <p14:creationId xmlns:p14="http://schemas.microsoft.com/office/powerpoint/2010/main" val="341038605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400" b="1" dirty="0" smtClean="0"/>
              <a:t>Though phones mostly used for social purposes by MEs, there was some business use.  Difference between now (when they owned a phone) vs. before</a:t>
            </a:r>
            <a:endParaRPr lang="en-US" sz="2400" b="1" dirty="0"/>
          </a:p>
        </p:txBody>
      </p:sp>
      <p:sp>
        <p:nvSpPr>
          <p:cNvPr id="4" name="Slide Number Placeholder 3"/>
          <p:cNvSpPr>
            <a:spLocks noGrp="1"/>
          </p:cNvSpPr>
          <p:nvPr>
            <p:ph type="sldNum" sz="quarter" idx="12"/>
          </p:nvPr>
        </p:nvSpPr>
        <p:spPr/>
        <p:txBody>
          <a:bodyPr/>
          <a:lstStyle/>
          <a:p>
            <a:fld id="{10E3630E-095E-B144-A7AD-3C59C7DC7FB8}" type="slidenum">
              <a:rPr lang="en-US" smtClean="0"/>
              <a:t>6</a:t>
            </a:fld>
            <a:endParaRPr lang="en-US" dirty="0"/>
          </a:p>
        </p:txBody>
      </p:sp>
      <p:grpSp>
        <p:nvGrpSpPr>
          <p:cNvPr id="18" name="Group 17"/>
          <p:cNvGrpSpPr/>
          <p:nvPr/>
        </p:nvGrpSpPr>
        <p:grpSpPr>
          <a:xfrm>
            <a:off x="121921" y="1475614"/>
            <a:ext cx="3378177" cy="2783301"/>
            <a:chOff x="213361" y="3105976"/>
            <a:chExt cx="3378177" cy="2783301"/>
          </a:xfrm>
        </p:grpSpPr>
        <p:sp>
          <p:nvSpPr>
            <p:cNvPr id="9" name="TextBox 8"/>
            <p:cNvSpPr txBox="1"/>
            <p:nvPr/>
          </p:nvSpPr>
          <p:spPr>
            <a:xfrm>
              <a:off x="457199" y="3105976"/>
              <a:ext cx="3134339" cy="338554"/>
            </a:xfrm>
            <a:prstGeom prst="rect">
              <a:avLst/>
            </a:prstGeom>
            <a:noFill/>
          </p:spPr>
          <p:txBody>
            <a:bodyPr wrap="square" rtlCol="0">
              <a:spAutoFit/>
            </a:bodyPr>
            <a:lstStyle/>
            <a:p>
              <a:r>
                <a:rPr lang="en-US" sz="1600" b="1" dirty="0" smtClean="0"/>
                <a:t>Coordinating with customers</a:t>
              </a:r>
              <a:endParaRPr lang="en-US" sz="1600" b="1" dirty="0"/>
            </a:p>
          </p:txBody>
        </p:sp>
        <p:sp>
          <p:nvSpPr>
            <p:cNvPr id="16" name="Rectangular Callout 15"/>
            <p:cNvSpPr/>
            <p:nvPr/>
          </p:nvSpPr>
          <p:spPr>
            <a:xfrm>
              <a:off x="2296161" y="3471205"/>
              <a:ext cx="1229359" cy="2418072"/>
            </a:xfrm>
            <a:prstGeom prst="wedgeRectCallout">
              <a:avLst>
                <a:gd name="adj1" fmla="val -88557"/>
                <a:gd name="adj2" fmla="val -11973"/>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dirty="0"/>
                <a:t>“ A lot of my customers call me before they come to the shop to inquire if I’m there. I can also inform them to collect their product when it is repaired. About 60% </a:t>
              </a:r>
              <a:r>
                <a:rPr lang="en-GB" sz="1200" dirty="0" smtClean="0"/>
                <a:t>i Taw</a:t>
              </a:r>
              <a:endParaRPr lang="en-US" sz="1200" dirty="0"/>
            </a:p>
            <a:p>
              <a:pPr algn="ctr"/>
              <a:endParaRPr lang="en-US" sz="1200" i="1" dirty="0"/>
            </a:p>
          </p:txBody>
        </p:sp>
        <p:pic>
          <p:nvPicPr>
            <p:cNvPr id="15" name="Picture Placeholder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13361" y="3471205"/>
              <a:ext cx="2204720" cy="2418072"/>
            </a:xfrm>
            <a:prstGeom prst="rect">
              <a:avLst/>
            </a:prstGeom>
          </p:spPr>
        </p:pic>
      </p:grpSp>
      <p:sp>
        <p:nvSpPr>
          <p:cNvPr id="20" name="TextBox 19"/>
          <p:cNvSpPr txBox="1"/>
          <p:nvPr/>
        </p:nvSpPr>
        <p:spPr>
          <a:xfrm>
            <a:off x="5709920" y="1536574"/>
            <a:ext cx="2998880" cy="338554"/>
          </a:xfrm>
          <a:prstGeom prst="rect">
            <a:avLst/>
          </a:prstGeom>
          <a:noFill/>
        </p:spPr>
        <p:txBody>
          <a:bodyPr wrap="square" rtlCol="0">
            <a:spAutoFit/>
          </a:bodyPr>
          <a:lstStyle/>
          <a:p>
            <a:r>
              <a:rPr lang="en-US" sz="1600" b="1" dirty="0" smtClean="0"/>
              <a:t>Coordinating with suppliers</a:t>
            </a:r>
            <a:endParaRPr lang="en-US" sz="1600" b="1" dirty="0"/>
          </a:p>
        </p:txBody>
      </p:sp>
      <p:pic>
        <p:nvPicPr>
          <p:cNvPr id="21" name="Picture 1"/>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709920" y="1906275"/>
            <a:ext cx="2081712" cy="2276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tangular Callout 21"/>
          <p:cNvSpPr/>
          <p:nvPr/>
        </p:nvSpPr>
        <p:spPr>
          <a:xfrm>
            <a:off x="7791632" y="1906275"/>
            <a:ext cx="917168" cy="2266926"/>
          </a:xfrm>
          <a:prstGeom prst="wedgeRectCallout">
            <a:avLst>
              <a:gd name="adj1" fmla="val -45382"/>
              <a:gd name="adj2" fmla="val -11415"/>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1000" dirty="0" smtClean="0">
                <a:latin typeface="Calibri" panose="020F0502020204030204" pitchFamily="34" charset="0"/>
              </a:rPr>
              <a:t>Aung, dumpling seller, Yangon: </a:t>
            </a:r>
          </a:p>
          <a:p>
            <a:pPr marL="0" lvl="1" algn="ctr"/>
            <a:r>
              <a:rPr lang="en-GB" sz="1000" dirty="0" smtClean="0">
                <a:latin typeface="Calibri" panose="020F0502020204030204" pitchFamily="34" charset="0"/>
              </a:rPr>
              <a:t>Uses phone to inform supplier when in need of more supply</a:t>
            </a:r>
          </a:p>
          <a:p>
            <a:pPr marL="0" lvl="1" algn="ctr"/>
            <a:endParaRPr lang="en-US" sz="1000" dirty="0" smtClean="0">
              <a:latin typeface="Calibri" panose="020F0502020204030204" pitchFamily="34" charset="0"/>
            </a:endParaRPr>
          </a:p>
          <a:p>
            <a:pPr algn="ctr"/>
            <a:endParaRPr lang="en-US" sz="1000" i="1" dirty="0"/>
          </a:p>
        </p:txBody>
      </p:sp>
      <p:pic>
        <p:nvPicPr>
          <p:cNvPr id="23" name="Picture Placeholder 1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245896" y="4647139"/>
            <a:ext cx="2236243" cy="2210861"/>
          </a:xfrm>
          <a:prstGeom prst="rect">
            <a:avLst/>
          </a:prstGeom>
        </p:spPr>
      </p:pic>
      <p:sp>
        <p:nvSpPr>
          <p:cNvPr id="24" name="Rectangular Callout 23"/>
          <p:cNvSpPr/>
          <p:nvPr/>
        </p:nvSpPr>
        <p:spPr>
          <a:xfrm>
            <a:off x="5445515" y="4647139"/>
            <a:ext cx="1072943" cy="2229568"/>
          </a:xfrm>
          <a:prstGeom prst="wedgeRectCallout">
            <a:avLst>
              <a:gd name="adj1" fmla="val -44739"/>
              <a:gd name="adj2" fmla="val -1275"/>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t>Htwe</a:t>
            </a:r>
            <a:r>
              <a:rPr lang="en-GB" sz="1000" dirty="0"/>
              <a:t> </a:t>
            </a:r>
            <a:r>
              <a:rPr lang="en-GB" sz="1000" dirty="0" smtClean="0"/>
              <a:t>(44, Souvenir maker, Nay Pyi Taw) shows customers photos  on his phone of basket designs which he can make </a:t>
            </a:r>
            <a:endParaRPr lang="en-US" sz="1000" dirty="0"/>
          </a:p>
        </p:txBody>
      </p:sp>
      <p:sp>
        <p:nvSpPr>
          <p:cNvPr id="25" name="TextBox 24"/>
          <p:cNvSpPr txBox="1"/>
          <p:nvPr/>
        </p:nvSpPr>
        <p:spPr>
          <a:xfrm>
            <a:off x="3500099" y="4178374"/>
            <a:ext cx="3175096" cy="369332"/>
          </a:xfrm>
          <a:prstGeom prst="rect">
            <a:avLst/>
          </a:prstGeom>
          <a:noFill/>
        </p:spPr>
        <p:txBody>
          <a:bodyPr wrap="square" rtlCol="0">
            <a:spAutoFit/>
          </a:bodyPr>
          <a:lstStyle/>
          <a:p>
            <a:r>
              <a:rPr lang="en-GB" b="1" dirty="0" smtClean="0"/>
              <a:t>Marketing: digital catalo</a:t>
            </a:r>
            <a:endParaRPr lang="en-US" b="1" dirty="0"/>
          </a:p>
        </p:txBody>
      </p:sp>
    </p:spTree>
    <p:extLst>
      <p:ext uri="{BB962C8B-B14F-4D97-AF65-F5344CB8AC3E}">
        <p14:creationId xmlns:p14="http://schemas.microsoft.com/office/powerpoint/2010/main" val="68560154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pPr algn="l"/>
            <a:r>
              <a:rPr lang="en-GB" sz="3000" b="1" dirty="0" smtClean="0"/>
              <a:t>But positive impacts of ICTs likely were moderated by other factors: e.g. access to financial services</a:t>
            </a:r>
            <a:endParaRPr lang="en-US" sz="3000" b="1" dirty="0"/>
          </a:p>
        </p:txBody>
      </p:sp>
      <p:sp>
        <p:nvSpPr>
          <p:cNvPr id="3" name="Content Placeholder 2"/>
          <p:cNvSpPr>
            <a:spLocks noGrp="1"/>
          </p:cNvSpPr>
          <p:nvPr>
            <p:ph idx="1"/>
          </p:nvPr>
        </p:nvSpPr>
        <p:spPr>
          <a:xfrm>
            <a:off x="457200" y="1381408"/>
            <a:ext cx="8229600" cy="5517232"/>
          </a:xfrm>
        </p:spPr>
        <p:txBody>
          <a:bodyPr>
            <a:normAutofit/>
          </a:bodyPr>
          <a:lstStyle/>
          <a:p>
            <a:r>
              <a:rPr lang="en-US" dirty="0" smtClean="0"/>
              <a:t>Almost no one had a bank account</a:t>
            </a:r>
          </a:p>
          <a:p>
            <a:r>
              <a:rPr lang="en-US" dirty="0" smtClean="0"/>
              <a:t>2 had accessed formal micro-finance loans</a:t>
            </a:r>
          </a:p>
          <a:p>
            <a:r>
              <a:rPr lang="en-US" dirty="0" smtClean="0"/>
              <a:t>All other relied on informal financial services</a:t>
            </a:r>
          </a:p>
          <a:p>
            <a:pPr lvl="1"/>
            <a:r>
              <a:rPr lang="en-US" dirty="0" smtClean="0"/>
              <a:t>Loans at very high interest (2 – 20% per month)</a:t>
            </a:r>
          </a:p>
          <a:p>
            <a:r>
              <a:rPr lang="en-US" dirty="0" smtClean="0"/>
              <a:t>Loans used to finance operating costs, not as investment</a:t>
            </a:r>
          </a:p>
          <a:p>
            <a:pPr lvl="1"/>
            <a:r>
              <a:rPr lang="en-US" dirty="0" smtClean="0"/>
              <a:t>To buy daily supply of goods to sell the next day</a:t>
            </a:r>
          </a:p>
          <a:p>
            <a:r>
              <a:rPr lang="en-US" dirty="0" smtClean="0"/>
              <a:t>Manual money transfers (phones only to coordinate)</a:t>
            </a:r>
          </a:p>
          <a:p>
            <a:r>
              <a:rPr lang="en-US" dirty="0" smtClean="0"/>
              <a:t>Low financial literacy</a:t>
            </a:r>
          </a:p>
          <a:p>
            <a:r>
              <a:rPr lang="en-US" dirty="0" smtClean="0"/>
              <a:t>“Analog complements” to digital dividends</a:t>
            </a:r>
          </a:p>
          <a:p>
            <a:endParaRPr lang="en-US" dirty="0" smtClean="0"/>
          </a:p>
        </p:txBody>
      </p:sp>
    </p:spTree>
    <p:extLst>
      <p:ext uri="{BB962C8B-B14F-4D97-AF65-F5344CB8AC3E}">
        <p14:creationId xmlns:p14="http://schemas.microsoft.com/office/powerpoint/2010/main" val="153066042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pPr algn="l"/>
            <a:r>
              <a:rPr lang="en-GB" sz="3000" b="1" dirty="0" smtClean="0"/>
              <a:t>But our sector is full of case studies.  Do we have systematic evidence, generalizable results </a:t>
            </a:r>
            <a:endParaRPr lang="en-US" sz="3000" b="1" dirty="0"/>
          </a:p>
        </p:txBody>
      </p:sp>
      <p:sp>
        <p:nvSpPr>
          <p:cNvPr id="3" name="Content Placeholder 2"/>
          <p:cNvSpPr>
            <a:spLocks noGrp="1"/>
          </p:cNvSpPr>
          <p:nvPr>
            <p:ph idx="1"/>
          </p:nvPr>
        </p:nvSpPr>
        <p:spPr>
          <a:xfrm>
            <a:off x="457200" y="1340768"/>
            <a:ext cx="8229600" cy="5517232"/>
          </a:xfrm>
        </p:spPr>
        <p:txBody>
          <a:bodyPr>
            <a:normAutofit/>
          </a:bodyPr>
          <a:lstStyle/>
          <a:p>
            <a:endParaRPr lang="en-US" dirty="0" smtClean="0"/>
          </a:p>
          <a:p>
            <a:r>
              <a:rPr lang="en-US" dirty="0" smtClean="0"/>
              <a:t>To show that ICTs have put hope in the hearts and money in the pockets of people? </a:t>
            </a:r>
          </a:p>
          <a:p>
            <a:r>
              <a:rPr lang="en-US" dirty="0" smtClean="0"/>
              <a:t>One methodology: A Systematic Review</a:t>
            </a:r>
          </a:p>
          <a:p>
            <a:pPr lvl="1"/>
            <a:r>
              <a:rPr lang="en-US" dirty="0" smtClean="0"/>
              <a:t>a method of analyzing and synthesizing a very large number of research studies</a:t>
            </a:r>
          </a:p>
          <a:p>
            <a:r>
              <a:rPr lang="en-US" dirty="0" smtClean="0"/>
              <a:t>A formal methodology, auditable by anyone </a:t>
            </a:r>
          </a:p>
          <a:p>
            <a:r>
              <a:rPr lang="en-US" dirty="0" smtClean="0"/>
              <a:t>Registered with a certifying authority (3 in the world)</a:t>
            </a:r>
          </a:p>
        </p:txBody>
      </p:sp>
      <p:sp>
        <p:nvSpPr>
          <p:cNvPr id="4" name="TextBox 3"/>
          <p:cNvSpPr txBox="1"/>
          <p:nvPr/>
        </p:nvSpPr>
        <p:spPr>
          <a:xfrm>
            <a:off x="179512" y="6536377"/>
            <a:ext cx="8748464" cy="276999"/>
          </a:xfrm>
          <a:prstGeom prst="rect">
            <a:avLst/>
          </a:prstGeom>
          <a:noFill/>
        </p:spPr>
        <p:txBody>
          <a:bodyPr wrap="square" rtlCol="0">
            <a:spAutoFit/>
          </a:bodyPr>
          <a:lstStyle/>
          <a:p>
            <a:r>
              <a:rPr lang="en-GB" sz="1200" i="1" dirty="0">
                <a:solidFill>
                  <a:schemeClr val="tx1">
                    <a:lumMod val="65000"/>
                    <a:lumOff val="35000"/>
                  </a:schemeClr>
                </a:solidFill>
              </a:rPr>
              <a:t>See http://lirneasia.net/projects/sr/ </a:t>
            </a:r>
            <a:r>
              <a:rPr lang="en-GB" sz="1200" i="1" dirty="0" smtClean="0">
                <a:solidFill>
                  <a:schemeClr val="tx1">
                    <a:lumMod val="65000"/>
                    <a:lumOff val="35000"/>
                  </a:schemeClr>
                </a:solidFill>
              </a:rPr>
              <a:t> for this systematic review and others cited in this slide set</a:t>
            </a:r>
            <a:endParaRPr lang="en-US" sz="1200" i="1" dirty="0">
              <a:solidFill>
                <a:schemeClr val="tx1">
                  <a:lumMod val="65000"/>
                  <a:lumOff val="35000"/>
                </a:schemeClr>
              </a:solidFill>
            </a:endParaRPr>
          </a:p>
        </p:txBody>
      </p:sp>
    </p:spTree>
    <p:extLst>
      <p:ext uri="{BB962C8B-B14F-4D97-AF65-F5344CB8AC3E}">
        <p14:creationId xmlns:p14="http://schemas.microsoft.com/office/powerpoint/2010/main" val="422054523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pPr algn="l"/>
            <a:r>
              <a:rPr lang="en-GB" sz="3000" b="1" dirty="0" smtClean="0"/>
              <a:t>Impacts of networked devices on urban micro, medium, small enterprises is positive  </a:t>
            </a:r>
            <a:endParaRPr lang="en-US" sz="3000" b="1" dirty="0"/>
          </a:p>
        </p:txBody>
      </p:sp>
      <p:sp>
        <p:nvSpPr>
          <p:cNvPr id="3" name="Content Placeholder 2"/>
          <p:cNvSpPr>
            <a:spLocks noGrp="1"/>
          </p:cNvSpPr>
          <p:nvPr>
            <p:ph idx="1"/>
          </p:nvPr>
        </p:nvSpPr>
        <p:spPr>
          <a:xfrm>
            <a:off x="457200" y="1340768"/>
            <a:ext cx="8229600" cy="5400600"/>
          </a:xfrm>
        </p:spPr>
        <p:txBody>
          <a:bodyPr>
            <a:normAutofit fontScale="92500" lnSpcReduction="20000"/>
          </a:bodyPr>
          <a:lstStyle/>
          <a:p>
            <a:r>
              <a:rPr lang="en-US" dirty="0" smtClean="0"/>
              <a:t>A systematic review</a:t>
            </a:r>
          </a:p>
          <a:p>
            <a:pPr lvl="1"/>
            <a:r>
              <a:rPr lang="en-US" dirty="0" smtClean="0"/>
              <a:t>“impact of business relevant information through networked devices on mobile internal efficiency and business growth of urban medium, small and micro enterprises”</a:t>
            </a:r>
          </a:p>
          <a:p>
            <a:r>
              <a:rPr lang="en-US" dirty="0" smtClean="0"/>
              <a:t>All published and grey literature in English language; Since the year 2000 </a:t>
            </a:r>
          </a:p>
          <a:p>
            <a:pPr lvl="1"/>
            <a:r>
              <a:rPr lang="en-US" dirty="0" smtClean="0"/>
              <a:t>24,204 </a:t>
            </a:r>
            <a:r>
              <a:rPr lang="en-US" dirty="0" smtClean="0"/>
              <a:t>results from electronic search</a:t>
            </a:r>
            <a:r>
              <a:rPr lang="en-US" dirty="0" smtClean="0">
                <a:sym typeface="Wingdings"/>
              </a:rPr>
              <a:t> </a:t>
            </a:r>
            <a:r>
              <a:rPr lang="en-US" dirty="0" smtClean="0"/>
              <a:t>650 studies initial title abstract screening </a:t>
            </a:r>
            <a:r>
              <a:rPr lang="en-US" dirty="0" smtClean="0">
                <a:sym typeface="Wingdings"/>
              </a:rPr>
              <a:t> </a:t>
            </a:r>
            <a:r>
              <a:rPr lang="en-US" dirty="0" smtClean="0"/>
              <a:t>30  full screen </a:t>
            </a:r>
            <a:r>
              <a:rPr lang="en-US" dirty="0" smtClean="0">
                <a:sym typeface="Wingdings"/>
              </a:rPr>
              <a:t> </a:t>
            </a:r>
            <a:r>
              <a:rPr lang="en-US" dirty="0" smtClean="0"/>
              <a:t>10 critical appraisal</a:t>
            </a:r>
          </a:p>
          <a:p>
            <a:r>
              <a:rPr lang="en-US" dirty="0" smtClean="0">
                <a:solidFill>
                  <a:srgbClr val="FF0000"/>
                </a:solidFill>
              </a:rPr>
              <a:t>Result: Networked </a:t>
            </a:r>
            <a:r>
              <a:rPr lang="en-US" dirty="0">
                <a:solidFill>
                  <a:srgbClr val="FF0000"/>
                </a:solidFill>
              </a:rPr>
              <a:t>devices have </a:t>
            </a:r>
            <a:r>
              <a:rPr lang="en-US" dirty="0" smtClean="0">
                <a:solidFill>
                  <a:srgbClr val="FF0000"/>
                </a:solidFill>
              </a:rPr>
              <a:t>a only a small </a:t>
            </a:r>
            <a:r>
              <a:rPr lang="en-US" dirty="0">
                <a:solidFill>
                  <a:srgbClr val="FF0000"/>
                </a:solidFill>
              </a:rPr>
              <a:t>positive effect on the growth of the </a:t>
            </a:r>
            <a:r>
              <a:rPr lang="en-US" dirty="0" smtClean="0">
                <a:solidFill>
                  <a:srgbClr val="FF0000"/>
                </a:solidFill>
              </a:rPr>
              <a:t>MSMEs </a:t>
            </a:r>
          </a:p>
          <a:p>
            <a:pPr lvl="1"/>
            <a:r>
              <a:rPr lang="en-US" dirty="0" smtClean="0">
                <a:solidFill>
                  <a:srgbClr val="FF0000"/>
                </a:solidFill>
              </a:rPr>
              <a:t>Effect size 0.047 </a:t>
            </a:r>
            <a:r>
              <a:rPr lang="en-US" dirty="0">
                <a:solidFill>
                  <a:srgbClr val="FF0000"/>
                </a:solidFill>
              </a:rPr>
              <a:t>with a confidence interval (-0.513, </a:t>
            </a:r>
            <a:r>
              <a:rPr lang="en-US" dirty="0" smtClean="0">
                <a:solidFill>
                  <a:srgbClr val="FF0000"/>
                </a:solidFill>
              </a:rPr>
              <a:t>0.606)</a:t>
            </a:r>
          </a:p>
          <a:p>
            <a:r>
              <a:rPr lang="en-US" dirty="0" smtClean="0">
                <a:solidFill>
                  <a:srgbClr val="FF0000"/>
                </a:solidFill>
              </a:rPr>
              <a:t>Result: Networked devices positive effect on internal efficiency of the MSMEs, but results are not stat. significant</a:t>
            </a:r>
          </a:p>
          <a:p>
            <a:pPr lvl="1"/>
            <a:r>
              <a:rPr lang="en-US" dirty="0" smtClean="0">
                <a:solidFill>
                  <a:srgbClr val="FF0000"/>
                </a:solidFill>
              </a:rPr>
              <a:t>Effect size of 0.321 with a confidence interval (-2.740, 3.382)</a:t>
            </a:r>
          </a:p>
        </p:txBody>
      </p:sp>
      <p:sp>
        <p:nvSpPr>
          <p:cNvPr id="4" name="TextBox 3"/>
          <p:cNvSpPr txBox="1"/>
          <p:nvPr/>
        </p:nvSpPr>
        <p:spPr>
          <a:xfrm>
            <a:off x="179512" y="6536377"/>
            <a:ext cx="8748464" cy="276999"/>
          </a:xfrm>
          <a:prstGeom prst="rect">
            <a:avLst/>
          </a:prstGeom>
          <a:noFill/>
        </p:spPr>
        <p:txBody>
          <a:bodyPr wrap="square" rtlCol="0">
            <a:spAutoFit/>
          </a:bodyPr>
          <a:lstStyle/>
          <a:p>
            <a:r>
              <a:rPr lang="en-GB" sz="1200" i="1" dirty="0">
                <a:solidFill>
                  <a:schemeClr val="tx1">
                    <a:lumMod val="65000"/>
                    <a:lumOff val="35000"/>
                  </a:schemeClr>
                </a:solidFill>
              </a:rPr>
              <a:t>See http://lirneasia.net/projects/sr/ </a:t>
            </a:r>
            <a:r>
              <a:rPr lang="en-GB" sz="1200" i="1" dirty="0" smtClean="0">
                <a:solidFill>
                  <a:schemeClr val="tx1">
                    <a:lumMod val="65000"/>
                    <a:lumOff val="35000"/>
                  </a:schemeClr>
                </a:solidFill>
              </a:rPr>
              <a:t> for this systematic review and others cited in this slide set</a:t>
            </a:r>
            <a:endParaRPr lang="en-US" sz="1200" i="1" dirty="0">
              <a:solidFill>
                <a:schemeClr val="tx1">
                  <a:lumMod val="65000"/>
                  <a:lumOff val="35000"/>
                </a:schemeClr>
              </a:solidFill>
            </a:endParaRPr>
          </a:p>
        </p:txBody>
      </p:sp>
    </p:spTree>
    <p:extLst>
      <p:ext uri="{BB962C8B-B14F-4D97-AF65-F5344CB8AC3E}">
        <p14:creationId xmlns:p14="http://schemas.microsoft.com/office/powerpoint/2010/main" val="425761942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Gender report Myanmar">
      <a:dk1>
        <a:sysClr val="windowText" lastClr="000000"/>
      </a:dk1>
      <a:lt1>
        <a:sysClr val="window" lastClr="FFFFFF"/>
      </a:lt1>
      <a:dk2>
        <a:srgbClr val="1F497D"/>
      </a:dk2>
      <a:lt2>
        <a:srgbClr val="EEECE1"/>
      </a:lt2>
      <a:accent1>
        <a:srgbClr val="801D4D"/>
      </a:accent1>
      <a:accent2>
        <a:srgbClr val="2F88BB"/>
      </a:accent2>
      <a:accent3>
        <a:srgbClr val="202222"/>
      </a:accent3>
      <a:accent4>
        <a:srgbClr val="D7B8CA"/>
      </a:accent4>
      <a:accent5>
        <a:srgbClr val="BFE2F2"/>
      </a:accent5>
      <a:accent6>
        <a:srgbClr val="B1AEA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alpha val="20000"/>
          </a:schemeClr>
        </a:solidFill>
        <a:ln>
          <a:noFill/>
        </a:ln>
      </a:spPr>
      <a:bodyPr rtlCol="0" anchor="ctr"/>
      <a:lstStyle>
        <a:defPPr algn="ctr">
          <a:defRPr>
            <a:solidFill>
              <a:schemeClr val="dk1"/>
            </a:solidFill>
          </a:defRPr>
        </a:defPPr>
      </a:lstStyle>
      <a:style>
        <a:lnRef idx="2">
          <a:schemeClr val="accent3"/>
        </a:lnRef>
        <a:fillRef idx="1">
          <a:schemeClr val="lt1"/>
        </a:fillRef>
        <a:effectRef idx="0">
          <a:schemeClr val="accent3"/>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11721</TotalTime>
  <Words>5290</Words>
  <Application>Microsoft Macintosh PowerPoint</Application>
  <PresentationFormat>On-screen Show (4:3)</PresentationFormat>
  <Paragraphs>576</Paragraphs>
  <Slides>49</Slides>
  <Notes>22</Notes>
  <HiddenSlides>4</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ICTs, Economic Development, Gender  </vt:lpstr>
      <vt:lpstr>About LIRNEasia and MIDO</vt:lpstr>
      <vt:lpstr>Countries that we engage with</vt:lpstr>
      <vt:lpstr>Access to ICT  economic development ?   </vt:lpstr>
      <vt:lpstr>We already saw early impacts on small businesses in Myanmar through our qualitative research</vt:lpstr>
      <vt:lpstr>Though phones mostly used for social purposes by MEs, there was some business use.  Difference between now (when they owned a phone) vs. before</vt:lpstr>
      <vt:lpstr>But positive impacts of ICTs likely were moderated by other factors: e.g. access to financial services</vt:lpstr>
      <vt:lpstr>But our sector is full of case studies.  Do we have systematic evidence, generalizable results </vt:lpstr>
      <vt:lpstr>Impacts of networked devices on urban micro, medium, small enterprises is positive  </vt:lpstr>
      <vt:lpstr>What about impacts in rural areas? Micro-level results are positive</vt:lpstr>
      <vt:lpstr>…..Intervention = Rollout of mobile phone networks in rural areas.  Result= positive micro level impact. Generalizable results </vt:lpstr>
      <vt:lpstr>No experimental or quasi-experimental studies in Myanmar.  </vt:lpstr>
      <vt:lpstr>But for any impact, owning your own phone is important: owners more likely to have made livelihood related calls than non-owners</vt:lpstr>
      <vt:lpstr>Men and women both increase livelihood calls when they own a phone. But women overall make less livelihood calls </vt:lpstr>
      <vt:lpstr>Those that have become mobile owners do claim the benefits…</vt:lpstr>
      <vt:lpstr>PowerPoint Presentation</vt:lpstr>
      <vt:lpstr>Do women use and own phones?   </vt:lpstr>
      <vt:lpstr>Based on two sets of data collected in 2015</vt:lpstr>
      <vt:lpstr>Access/use: Gender difference is small, though males are slightly more frequent teleusers</vt:lpstr>
      <vt:lpstr>Rural women have less frequent use than urban women.  Similar pattern for men </vt:lpstr>
      <vt:lpstr>PowerPoint Presentation</vt:lpstr>
      <vt:lpstr>Women use phones owned by others.  But shared use is not always easy  </vt:lpstr>
      <vt:lpstr>But 29% gender gap in mobile ownership</vt:lpstr>
      <vt:lpstr>Even higher in the lower income groups</vt:lpstr>
      <vt:lpstr>Binary logistic regression to identify factors effecting phone ownership</vt:lpstr>
      <vt:lpstr>Being a woman in Myanmar reduces odds of owning a mobile by 42% (even after taking into account gender differences in education and employment status)…</vt:lpstr>
      <vt:lpstr>Where Myanmar stands compared to other countries</vt:lpstr>
      <vt:lpstr>Why don’t more women own mobiles? They cannot afford it; they don’t ‘need’ it.</vt:lpstr>
      <vt:lpstr>What a lack of affordability means</vt:lpstr>
      <vt:lpstr>‘Affordability’ is measured against the cost of a smartphone. Men &amp; women prefer them</vt:lpstr>
      <vt:lpstr>Female owners as likely to own a ‘touch phone’ as male</vt:lpstr>
      <vt:lpstr>Women are usually family/household financial managers or ‘CFOs’ (Chief Financial Officers)</vt:lpstr>
      <vt:lpstr>Different from other Asian countries (2008):  women had much less of a say, esp. South Asia</vt:lpstr>
      <vt:lpstr>But as CFO, they are responsible for whole family. And put others’ needs before their own.  </vt:lpstr>
      <vt:lpstr>Even when the household already has a mobile, women often tend to get lowest priority…</vt:lpstr>
      <vt:lpstr>PowerPoint Presentation</vt:lpstr>
      <vt:lpstr>‘I have no use for it/don’t need one’  ≈ There is already one in my household which I can use</vt:lpstr>
      <vt:lpstr>Many women don’t see the value of having their own phone</vt:lpstr>
      <vt:lpstr>Similar pattern seen among low-income non-owners in 2011 in other countries: More females didn’t see a need for their own mobile</vt:lpstr>
      <vt:lpstr>Women often don’t have the skills to use data services fully</vt:lpstr>
      <vt:lpstr>…but all this is changing as gender roles change, and more women go out to work or study</vt:lpstr>
      <vt:lpstr>There is hope…...</vt:lpstr>
      <vt:lpstr>2016 (June-Aug) Nationally representative sample of 7,500 </vt:lpstr>
      <vt:lpstr>Males still more frequent users</vt:lpstr>
      <vt:lpstr>Overall level of teleuse has increased;  female access is almost on par with male</vt:lpstr>
      <vt:lpstr>2016 Gender gap in mobile ownership = 25% I.e., males 25% more likely to be mobile owners than females</vt:lpstr>
      <vt:lpstr>Gender gap reduced from 29% in 2015 to 29% in 2016</vt:lpstr>
      <vt:lpstr>Female subscribers just as likely as males to own a smartphone</vt:lpstr>
      <vt:lpstr>But women less likely to have the skills to use it independently</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Ayesha Zainudeen</dc:creator>
  <cp:keywords/>
  <dc:description/>
  <cp:lastModifiedBy>Gayani</cp:lastModifiedBy>
  <cp:revision>866</cp:revision>
  <dcterms:created xsi:type="dcterms:W3CDTF">2016-03-24T12:11:31Z</dcterms:created>
  <dcterms:modified xsi:type="dcterms:W3CDTF">2016-11-28T14:11:19Z</dcterms:modified>
  <cp:category/>
</cp:coreProperties>
</file>