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7" r:id="rId1"/>
  </p:sldMasterIdLst>
  <p:notesMasterIdLst>
    <p:notesMasterId r:id="rId41"/>
  </p:notesMasterIdLst>
  <p:sldIdLst>
    <p:sldId id="859" r:id="rId2"/>
    <p:sldId id="868" r:id="rId3"/>
    <p:sldId id="919" r:id="rId4"/>
    <p:sldId id="867" r:id="rId5"/>
    <p:sldId id="902" r:id="rId6"/>
    <p:sldId id="901" r:id="rId7"/>
    <p:sldId id="862" r:id="rId8"/>
    <p:sldId id="863" r:id="rId9"/>
    <p:sldId id="864" r:id="rId10"/>
    <p:sldId id="884" r:id="rId11"/>
    <p:sldId id="885" r:id="rId12"/>
    <p:sldId id="886" r:id="rId13"/>
    <p:sldId id="865" r:id="rId14"/>
    <p:sldId id="887" r:id="rId15"/>
    <p:sldId id="895" r:id="rId16"/>
    <p:sldId id="920" r:id="rId17"/>
    <p:sldId id="893" r:id="rId18"/>
    <p:sldId id="896" r:id="rId19"/>
    <p:sldId id="882" r:id="rId20"/>
    <p:sldId id="922" r:id="rId21"/>
    <p:sldId id="923" r:id="rId22"/>
    <p:sldId id="924" r:id="rId23"/>
    <p:sldId id="925" r:id="rId24"/>
    <p:sldId id="927" r:id="rId25"/>
    <p:sldId id="928" r:id="rId26"/>
    <p:sldId id="930" r:id="rId27"/>
    <p:sldId id="934" r:id="rId28"/>
    <p:sldId id="921" r:id="rId29"/>
    <p:sldId id="903" r:id="rId30"/>
    <p:sldId id="904" r:id="rId31"/>
    <p:sldId id="890" r:id="rId32"/>
    <p:sldId id="911" r:id="rId33"/>
    <p:sldId id="936" r:id="rId34"/>
    <p:sldId id="939" r:id="rId35"/>
    <p:sldId id="940" r:id="rId36"/>
    <p:sldId id="937" r:id="rId37"/>
    <p:sldId id="938" r:id="rId38"/>
    <p:sldId id="941" r:id="rId39"/>
    <p:sldId id="888" r:id="rId40"/>
  </p:sldIdLst>
  <p:sldSz cx="17340263" cy="9753600"/>
  <p:notesSz cx="6858000" cy="9144000"/>
  <p:embeddedFontLst>
    <p:embeddedFont>
      <p:font typeface="Candara" panose="020E0502030303020204" pitchFamily="34" charset="0"/>
      <p:regular r:id="rId42"/>
      <p:bold r:id="rId43"/>
      <p:italic r:id="rId44"/>
      <p:boldItalic r:id="rId45"/>
    </p:embeddedFont>
    <p:embeddedFont>
      <p:font typeface="Tw Cen MT" panose="020B0602020104020603" pitchFamily="34" charset="0"/>
      <p:regular r:id="rId46"/>
      <p:bold r:id="rId47"/>
      <p:italic r:id="rId48"/>
      <p:boldItalic r:id="rId49"/>
    </p:embeddedFont>
    <p:embeddedFont>
      <p:font typeface="Helvetica Light" panose="020B0604020202020204" charset="0"/>
      <p:regular r:id="rId50"/>
    </p:embeddedFont>
    <p:embeddedFont>
      <p:font typeface="Montserrat" panose="00000500000000000000" pitchFamily="2" charset="0"/>
      <p:regular r:id="rId51"/>
      <p:bold r:id="rId52"/>
    </p:embeddedFont>
    <p:embeddedFont>
      <p:font typeface="Helvetica" panose="020B0604020202020204" pitchFamily="34" charset="0"/>
      <p:regular r:id="rId53"/>
      <p:bold r:id="rId54"/>
      <p:italic r:id="rId55"/>
      <p:boldItalic r:id="rId56"/>
    </p:embeddedFont>
    <p:embeddedFont>
      <p:font typeface="Arial Narrow" panose="020B0606020202030204" pitchFamily="34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750" userDrawn="1">
          <p15:clr>
            <a:srgbClr val="A4A3A4"/>
          </p15:clr>
        </p15:guide>
        <p15:guide id="2" pos="5510" userDrawn="1">
          <p15:clr>
            <a:srgbClr val="A4A3A4"/>
          </p15:clr>
        </p15:guide>
        <p15:guide id="3" orient="horz" pos="1530" userDrawn="1">
          <p15:clr>
            <a:srgbClr val="A4A3A4"/>
          </p15:clr>
        </p15:guide>
        <p15:guide id="4" orient="horz" pos="2256" userDrawn="1">
          <p15:clr>
            <a:srgbClr val="A4A3A4"/>
          </p15:clr>
        </p15:guide>
        <p15:guide id="5" pos="69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raka Amarasinghe" initials="TA" lastIdx="1" clrIdx="0">
    <p:extLst>
      <p:ext uri="{19B8F6BF-5375-455C-9EA6-DF929625EA0E}">
        <p15:presenceInfo xmlns:p15="http://schemas.microsoft.com/office/powerpoint/2012/main" userId="Tharaka Amarasingh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71F"/>
    <a:srgbClr val="3D891A"/>
    <a:srgbClr val="EDD1CE"/>
    <a:srgbClr val="ECD0CD"/>
    <a:srgbClr val="1F170F"/>
    <a:srgbClr val="E37612"/>
    <a:srgbClr val="818B19"/>
    <a:srgbClr val="24AAE7"/>
    <a:srgbClr val="535761"/>
    <a:srgbClr val="DED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C85997-A250-41FA-B76F-8124409BB798}">
  <a:tblStyle styleId="{A2C85997-A250-41FA-B76F-8124409BB79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EBEB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1E0DA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B8B8B8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EBE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60606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682D47B-7D37-43A3-A0D2-1B13042F12C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9618C1C-285E-4803-BB26-32BD307937C2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06CEE1-8803-4312-A246-4C6A1F64B697}" styleName="Table_3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8F1"/>
          </a:solidFill>
        </a:fill>
      </a:tcStyle>
    </a:wholeTbl>
    <a:band1H>
      <a:tcTxStyle/>
      <a:tcStyle>
        <a:tcBdr/>
        <a:fill>
          <a:solidFill>
            <a:srgbClr val="CACDE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DE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80E866B-0969-42EF-95D0-E526D1D3BE1D}" styleName="Table_4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E60B0B7-4174-4B16-A401-FD3605C2CC30}" styleName="Table_5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D0D1D2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DEDEDF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909398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767C8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1" autoAdjust="0"/>
    <p:restoredTop sz="92949" autoAdjust="0"/>
  </p:normalViewPr>
  <p:slideViewPr>
    <p:cSldViewPr snapToObjects="1">
      <p:cViewPr varScale="1">
        <p:scale>
          <a:sx n="49" d="100"/>
          <a:sy n="49" d="100"/>
        </p:scale>
        <p:origin x="672" y="66"/>
      </p:cViewPr>
      <p:guideLst>
        <p:guide orient="horz" pos="4750"/>
        <p:guide pos="5510"/>
        <p:guide orient="horz" pos="1530"/>
        <p:guide orient="horz" pos="2256"/>
        <p:guide pos="6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70771625913452"/>
          <c:y val="0.14761979382534768"/>
          <c:w val="0.40737099232738777"/>
          <c:h val="0.7742360788196660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2017 Based on new structure of 753 local units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1"/>
                <c:pt idx="0">
                  <c:v>0.63071004350298931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8C-9F42-83DF-284CCDF2FD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2017 Based on new structure of 753 local units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1"/>
                <c:pt idx="0">
                  <c:v>0.36928995649701063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8C-9F42-83DF-284CCDF2FD8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328830336"/>
        <c:axId val="-1328837952"/>
      </c:barChart>
      <c:catAx>
        <c:axId val="-132883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28837952"/>
        <c:crosses val="autoZero"/>
        <c:auto val="1"/>
        <c:lblAlgn val="ctr"/>
        <c:lblOffset val="100"/>
        <c:noMultiLvlLbl val="0"/>
      </c:catAx>
      <c:valAx>
        <c:axId val="-13288379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132883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Nepal – Urban-rural population composition change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24951913352937"/>
          <c:y val="0.14952970956648221"/>
          <c:w val="0.41020202261881744"/>
          <c:h val="0.7742360788196660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2011 Census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1"/>
                <c:pt idx="0">
                  <c:v>0.17074560067250175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FC-514F-96C3-C790600C7B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2011 Census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1"/>
                <c:pt idx="0">
                  <c:v>0.82925439932749823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FC-514F-96C3-C790600C7B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328834144"/>
        <c:axId val="-1328833056"/>
      </c:barChart>
      <c:catAx>
        <c:axId val="-132883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28833056"/>
        <c:crosses val="autoZero"/>
        <c:auto val="1"/>
        <c:lblAlgn val="ctr"/>
        <c:lblOffset val="100"/>
        <c:noMultiLvlLbl val="0"/>
      </c:catAx>
      <c:valAx>
        <c:axId val="-13288330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132883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effectLst/>
              </a:rPr>
              <a:t>Mobile phone, SIM card &amp; desktop or laptop ownership (% of aged 15-65 population)</a:t>
            </a:r>
            <a:endParaRPr lang="en-US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4973431773144199E-2"/>
          <c:y val="0.19180826403435999"/>
          <c:w val="0.95256270861465198"/>
          <c:h val="0.59844738027627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Mobile phone 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0">
                  <c:v>Argentina</c:v>
                </c:pt>
                <c:pt idx="1">
                  <c:v>Colombia</c:v>
                </c:pt>
                <c:pt idx="2">
                  <c:v>South Africa</c:v>
                </c:pt>
                <c:pt idx="3">
                  <c:v>Peru</c:v>
                </c:pt>
                <c:pt idx="4">
                  <c:v>Paraguay</c:v>
                </c:pt>
                <c:pt idx="5">
                  <c:v>Guatemala</c:v>
                </c:pt>
                <c:pt idx="6">
                  <c:v>India</c:v>
                </c:pt>
                <c:pt idx="7">
                  <c:v>Nigeria</c:v>
                </c:pt>
                <c:pt idx="8">
                  <c:v>Pakistan</c:v>
                </c:pt>
                <c:pt idx="9">
                  <c:v>Ghana</c:v>
                </c:pt>
                <c:pt idx="10">
                  <c:v>Myanmar</c:v>
                </c:pt>
                <c:pt idx="11">
                  <c:v>Bangladesh</c:v>
                </c:pt>
                <c:pt idx="12">
                  <c:v>Cambodia</c:v>
                </c:pt>
                <c:pt idx="13">
                  <c:v>Kenya</c:v>
                </c:pt>
                <c:pt idx="14">
                  <c:v>Tanzania</c:v>
                </c:pt>
                <c:pt idx="15">
                  <c:v>Nepal</c:v>
                </c:pt>
                <c:pt idx="16">
                  <c:v>Rwanda</c:v>
                </c:pt>
                <c:pt idx="17">
                  <c:v>Mozambique</c:v>
                </c:pt>
              </c:strCache>
            </c:strRef>
          </c:cat>
          <c:val>
            <c:numRef>
              <c:f>Sheet1!$B$2:$B$19</c:f>
              <c:numCache>
                <c:formatCode>###0%</c:formatCode>
                <c:ptCount val="18"/>
                <c:pt idx="0">
                  <c:v>0.90561939656111601</c:v>
                </c:pt>
                <c:pt idx="1">
                  <c:v>0.75200462034703519</c:v>
                </c:pt>
                <c:pt idx="2">
                  <c:v>0.85263561678003474</c:v>
                </c:pt>
                <c:pt idx="3">
                  <c:v>0.83696507495804984</c:v>
                </c:pt>
                <c:pt idx="4">
                  <c:v>0.89074754363748676</c:v>
                </c:pt>
                <c:pt idx="5">
                  <c:v>0.87574821995199925</c:v>
                </c:pt>
                <c:pt idx="6">
                  <c:v>0.60750203715028783</c:v>
                </c:pt>
                <c:pt idx="7">
                  <c:v>0.65349890303782043</c:v>
                </c:pt>
                <c:pt idx="8">
                  <c:v>0.56813848144047252</c:v>
                </c:pt>
                <c:pt idx="9">
                  <c:v>0.74952442208949621</c:v>
                </c:pt>
                <c:pt idx="10">
                  <c:v>0.61</c:v>
                </c:pt>
                <c:pt idx="11">
                  <c:v>0.7352675591419997</c:v>
                </c:pt>
                <c:pt idx="12">
                  <c:v>0.67870151488906616</c:v>
                </c:pt>
                <c:pt idx="13">
                  <c:v>0.87424380643564448</c:v>
                </c:pt>
                <c:pt idx="14">
                  <c:v>0.61106349898422374</c:v>
                </c:pt>
                <c:pt idx="15">
                  <c:v>0.71830667014015215</c:v>
                </c:pt>
                <c:pt idx="16">
                  <c:v>0.49627211263079263</c:v>
                </c:pt>
                <c:pt idx="17">
                  <c:v>0.40196574666467788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5E-DC4A-A16C-7B702BA5E1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SIM card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4999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0">
                  <c:v>Argentina</c:v>
                </c:pt>
                <c:pt idx="1">
                  <c:v>Colombia</c:v>
                </c:pt>
                <c:pt idx="2">
                  <c:v>South Africa</c:v>
                </c:pt>
                <c:pt idx="3">
                  <c:v>Peru</c:v>
                </c:pt>
                <c:pt idx="4">
                  <c:v>Paraguay</c:v>
                </c:pt>
                <c:pt idx="5">
                  <c:v>Guatemala</c:v>
                </c:pt>
                <c:pt idx="6">
                  <c:v>India</c:v>
                </c:pt>
                <c:pt idx="7">
                  <c:v>Nigeria</c:v>
                </c:pt>
                <c:pt idx="8">
                  <c:v>Pakistan</c:v>
                </c:pt>
                <c:pt idx="9">
                  <c:v>Ghana</c:v>
                </c:pt>
                <c:pt idx="10">
                  <c:v>Myanmar</c:v>
                </c:pt>
                <c:pt idx="11">
                  <c:v>Bangladesh</c:v>
                </c:pt>
                <c:pt idx="12">
                  <c:v>Cambodia</c:v>
                </c:pt>
                <c:pt idx="13">
                  <c:v>Kenya</c:v>
                </c:pt>
                <c:pt idx="14">
                  <c:v>Tanzania</c:v>
                </c:pt>
                <c:pt idx="15">
                  <c:v>Nepal</c:v>
                </c:pt>
                <c:pt idx="16">
                  <c:v>Rwanda</c:v>
                </c:pt>
                <c:pt idx="17">
                  <c:v>Mozambique</c:v>
                </c:pt>
              </c:strCache>
            </c:strRef>
          </c:cat>
          <c:val>
            <c:numRef>
              <c:f>Sheet1!$C$2:$C$19</c:f>
              <c:numCache>
                <c:formatCode>###0%</c:formatCode>
                <c:ptCount val="18"/>
                <c:pt idx="0">
                  <c:v>0.92100000000000004</c:v>
                </c:pt>
                <c:pt idx="1">
                  <c:v>0.83199999999999996</c:v>
                </c:pt>
                <c:pt idx="2">
                  <c:v>0.89</c:v>
                </c:pt>
                <c:pt idx="3">
                  <c:v>0.876</c:v>
                </c:pt>
                <c:pt idx="4">
                  <c:v>0.92100000000000004</c:v>
                </c:pt>
                <c:pt idx="5">
                  <c:v>0.89200000000000002</c:v>
                </c:pt>
                <c:pt idx="6">
                  <c:v>0.67100000000000004</c:v>
                </c:pt>
                <c:pt idx="7">
                  <c:v>0.70500000000000007</c:v>
                </c:pt>
                <c:pt idx="8">
                  <c:v>0.57600000000000007</c:v>
                </c:pt>
                <c:pt idx="9">
                  <c:v>0.79800000000000004</c:v>
                </c:pt>
                <c:pt idx="10">
                  <c:v>0.61</c:v>
                </c:pt>
                <c:pt idx="11">
                  <c:v>0.76</c:v>
                </c:pt>
                <c:pt idx="12">
                  <c:v>0.70199999999999996</c:v>
                </c:pt>
                <c:pt idx="13">
                  <c:v>0.874</c:v>
                </c:pt>
                <c:pt idx="14">
                  <c:v>0.66399999999999992</c:v>
                </c:pt>
                <c:pt idx="15">
                  <c:v>0.73399999999999999</c:v>
                </c:pt>
                <c:pt idx="16">
                  <c:v>0.53</c:v>
                </c:pt>
                <c:pt idx="17">
                  <c:v>0.43600000000000005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5E-DC4A-A16C-7B702BA5E1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Desktop/Laptop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4999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0">
                  <c:v>Argentina</c:v>
                </c:pt>
                <c:pt idx="1">
                  <c:v>Colombia</c:v>
                </c:pt>
                <c:pt idx="2">
                  <c:v>South Africa</c:v>
                </c:pt>
                <c:pt idx="3">
                  <c:v>Peru</c:v>
                </c:pt>
                <c:pt idx="4">
                  <c:v>Paraguay</c:v>
                </c:pt>
                <c:pt idx="5">
                  <c:v>Guatemala</c:v>
                </c:pt>
                <c:pt idx="6">
                  <c:v>India</c:v>
                </c:pt>
                <c:pt idx="7">
                  <c:v>Nigeria</c:v>
                </c:pt>
                <c:pt idx="8">
                  <c:v>Pakistan</c:v>
                </c:pt>
                <c:pt idx="9">
                  <c:v>Ghana</c:v>
                </c:pt>
                <c:pt idx="10">
                  <c:v>Myanmar</c:v>
                </c:pt>
                <c:pt idx="11">
                  <c:v>Bangladesh</c:v>
                </c:pt>
                <c:pt idx="12">
                  <c:v>Cambodia</c:v>
                </c:pt>
                <c:pt idx="13">
                  <c:v>Kenya</c:v>
                </c:pt>
                <c:pt idx="14">
                  <c:v>Tanzania</c:v>
                </c:pt>
                <c:pt idx="15">
                  <c:v>Nepal</c:v>
                </c:pt>
                <c:pt idx="16">
                  <c:v>Rwanda</c:v>
                </c:pt>
                <c:pt idx="17">
                  <c:v>Mozambique</c:v>
                </c:pt>
              </c:strCache>
            </c:strRef>
          </c:cat>
          <c:val>
            <c:numRef>
              <c:f>Sheet1!$D$2:$D$19</c:f>
              <c:numCache>
                <c:formatCode>###0%</c:formatCode>
                <c:ptCount val="18"/>
                <c:pt idx="0">
                  <c:v>0.47550813210308157</c:v>
                </c:pt>
                <c:pt idx="1">
                  <c:v>0.27804691623172034</c:v>
                </c:pt>
                <c:pt idx="2">
                  <c:v>0.14759610920050606</c:v>
                </c:pt>
                <c:pt idx="3">
                  <c:v>0.41729530907598444</c:v>
                </c:pt>
                <c:pt idx="4">
                  <c:v>0.21356334774214253</c:v>
                </c:pt>
                <c:pt idx="5">
                  <c:v>0.35190079494587434</c:v>
                </c:pt>
                <c:pt idx="6">
                  <c:v>5.7691352454668221E-2</c:v>
                </c:pt>
                <c:pt idx="7">
                  <c:v>7.9299993769219201E-2</c:v>
                </c:pt>
                <c:pt idx="8">
                  <c:v>2.1943350006407368E-2</c:v>
                </c:pt>
                <c:pt idx="9">
                  <c:v>0.1293064070253554</c:v>
                </c:pt>
                <c:pt idx="10">
                  <c:v>0.02</c:v>
                </c:pt>
                <c:pt idx="11">
                  <c:v>3.5812525302285042E-2</c:v>
                </c:pt>
                <c:pt idx="12">
                  <c:v>4.8725345173957664E-2</c:v>
                </c:pt>
                <c:pt idx="13">
                  <c:v>5.6936177998458133E-2</c:v>
                </c:pt>
                <c:pt idx="14">
                  <c:v>4.2181695488306151E-2</c:v>
                </c:pt>
                <c:pt idx="15">
                  <c:v>4.9653956669750726E-2</c:v>
                </c:pt>
                <c:pt idx="16">
                  <c:v>2.0208509326066978E-2</c:v>
                </c:pt>
                <c:pt idx="17">
                  <c:v>3.1140167392666149E-2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5E-DC4A-A16C-7B702BA5E1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-694302784"/>
        <c:axId val="-694305504"/>
      </c:barChart>
      <c:catAx>
        <c:axId val="-69430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200"/>
            </a:pPr>
            <a:endParaRPr lang="en-US"/>
          </a:p>
        </c:txPr>
        <c:crossAx val="-694305504"/>
        <c:crosses val="autoZero"/>
        <c:auto val="1"/>
        <c:lblAlgn val="ctr"/>
        <c:lblOffset val="100"/>
        <c:noMultiLvlLbl val="0"/>
      </c:catAx>
      <c:valAx>
        <c:axId val="-694305504"/>
        <c:scaling>
          <c:orientation val="minMax"/>
          <c:max val="1"/>
        </c:scaling>
        <c:delete val="1"/>
        <c:axPos val="l"/>
        <c:numFmt formatCode="###0%" sourceLinked="1"/>
        <c:majorTickMark val="none"/>
        <c:minorTickMark val="none"/>
        <c:tickLblPos val="nextTo"/>
        <c:crossAx val="-694302784"/>
        <c:crosses val="autoZero"/>
        <c:crossBetween val="between"/>
      </c:valAx>
    </c:plotArea>
    <c:legend>
      <c:legendPos val="t"/>
      <c:layout/>
      <c:overlay val="0"/>
      <c:txPr>
        <a:bodyPr rot="0" vert="horz"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Ownership of mobile phone (% of</a:t>
            </a:r>
            <a:r>
              <a:rPr lang="en-US" baseline="0" dirty="0" smtClean="0"/>
              <a:t> aged 15-65 PWD population)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6625321320888341E-2"/>
          <c:y val="0.19907728079557893"/>
          <c:w val="0.90674935735822326"/>
          <c:h val="0.782523125602316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Nepal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0.68269999999999997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E8-455B-84D7-363E4F8026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Nepal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0.31730000000000003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E8-455B-84D7-363E4F8026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338292848"/>
        <c:axId val="-1338304272"/>
      </c:barChart>
      <c:catAx>
        <c:axId val="-1338292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338304272"/>
        <c:crosses val="autoZero"/>
        <c:auto val="1"/>
        <c:lblAlgn val="ctr"/>
        <c:lblOffset val="100"/>
        <c:noMultiLvlLbl val="0"/>
      </c:catAx>
      <c:valAx>
        <c:axId val="-13383042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133829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Type of mobile phone ownership (% of </a:t>
            </a:r>
            <a:r>
              <a:rPr lang="en-US" baseline="0" dirty="0" smtClean="0"/>
              <a:t> mobile phone owners </a:t>
            </a:r>
            <a:r>
              <a:rPr lang="en-US" dirty="0" smtClean="0"/>
              <a:t>aged 15-65 PWD population)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569654525958899E-2"/>
          <c:y val="0.41927430828237078"/>
          <c:w val="0.95486069094808224"/>
          <c:h val="0.56241940220333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Basic phone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Nepal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76-4305-955C-BAD1A36268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Smart phone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Nepal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76-4305-955C-BAD1A36268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Feature phone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Nepal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76-4305-955C-BAD1A36268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338292304"/>
        <c:axId val="-1338294480"/>
      </c:barChart>
      <c:catAx>
        <c:axId val="-1338292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338294480"/>
        <c:crosses val="autoZero"/>
        <c:auto val="1"/>
        <c:lblAlgn val="ctr"/>
        <c:lblOffset val="100"/>
        <c:noMultiLvlLbl val="0"/>
      </c:catAx>
      <c:valAx>
        <c:axId val="-13382944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133829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Reason</a:t>
            </a:r>
            <a:r>
              <a:rPr lang="en-US" baseline="0" dirty="0" smtClean="0"/>
              <a:t> for not having a mobile phone (% of  15-65 non mobile phone use PWD population)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107018298141898E-2"/>
          <c:y val="0.30250469946550151"/>
          <c:w val="0.96578596340371625"/>
          <c:h val="0.67504221108274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I’m not able to use one because of my disability (Can include not being accessible)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0.64682856723451077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D2-40F8-A20E-67561946BA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I don’t know how to use 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0.53565430272821113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D2-40F8-A20E-67561946BA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I don’t need 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0.48438425447767441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D2-40F8-A20E-67561946BAB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I cannot afford a mobile phone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0.31534636121826071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D2-40F8-A20E-67561946BAB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 I am not allowed to own one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9.082950119112615E-2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D2-40F8-A20E-67561946BAB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 No mobile coverage where I live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4.7525001665400239E-2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4D2-40F8-A20E-67561946BAB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 No electricity at home to charge the mobile phone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</c:f>
              <c:numCache>
                <c:formatCode>0%</c:formatCode>
                <c:ptCount val="1"/>
                <c:pt idx="0">
                  <c:v>3.7433906927691871E-2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D2-40F8-A20E-67561946BAB2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 My phone is broken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Sheet1!$I$2</c:f>
              <c:numCache>
                <c:formatCode>0%</c:formatCode>
                <c:ptCount val="1"/>
                <c:pt idx="0">
                  <c:v>3.3340372481065264E-2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4D2-40F8-A20E-67561946BAB2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 My phone got stolen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Sheet1!$J$2</c:f>
              <c:numCache>
                <c:formatCode>0%</c:formatCode>
                <c:ptCount val="1"/>
                <c:pt idx="0">
                  <c:v>1.0691556356808164E-2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4D2-40F8-A20E-67561946BA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338304816"/>
        <c:axId val="-1338290128"/>
      </c:barChart>
      <c:catAx>
        <c:axId val="-1338304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338290128"/>
        <c:crosses val="autoZero"/>
        <c:auto val="1"/>
        <c:lblAlgn val="ctr"/>
        <c:lblOffset val="100"/>
        <c:noMultiLvlLbl val="0"/>
      </c:catAx>
      <c:valAx>
        <c:axId val="-13382901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133830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12281478864671311"/>
          <c:w val="0.99899590691365225"/>
          <c:h val="0.160735901035129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76021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Google Shape;32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64282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Google Shape;32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60588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D4B729A-CA55-432E-B220-12772469ECF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08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D4B729A-CA55-432E-B220-12772469ECF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5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83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9" name="Google Shape;429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88994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5" name="Google Shape;4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9468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7" name="Google Shape;497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1118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16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D4B729A-CA55-432E-B220-12772469ECF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07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D4B729A-CA55-432E-B220-12772469ECF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08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Google Shape;32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64282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8" name="Google Shape;528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5280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Google Shape;32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6428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Google Shape;32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64282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Google Shape;32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19274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Google Shape;32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16862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Google Shape;32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64282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Google Shape;32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64282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Google Shape;32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64282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Google Shape;32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6428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>
            <a:off x="0" y="0"/>
            <a:ext cx="17340262" cy="67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700"/>
              <a:buFont typeface="Arial"/>
              <a:buNone/>
              <a:defRPr sz="36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1693385" y="6718300"/>
            <a:ext cx="13953494" cy="1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50800" rIns="180000" bIns="508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1693385" y="8191500"/>
            <a:ext cx="13953494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A59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A59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A59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A59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A59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69307" y="9245604"/>
            <a:ext cx="384721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7187CD-6924-4648-98E2-1AA591C7B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 lIns="173398" tIns="86699" rIns="173398" bIns="86699"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FB6D58-EC38-4728-9750-151D83B25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3962" y="9040143"/>
            <a:ext cx="5852339" cy="519289"/>
          </a:xfrm>
          <a:prstGeom prst="rect">
            <a:avLst/>
          </a:prstGeom>
        </p:spPr>
        <p:txBody>
          <a:bodyPr lIns="173398" tIns="86699" rIns="173398" bIns="86699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79C38-185D-4709-93AF-CC7868D6C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70DB-F519-47BB-BFAA-CF5DB2BD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8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>
            <a:spLocks noGrp="1"/>
          </p:cNvSpPr>
          <p:nvPr>
            <p:ph type="pic" idx="2"/>
          </p:nvPr>
        </p:nvSpPr>
        <p:spPr>
          <a:xfrm>
            <a:off x="8958007" y="2603500"/>
            <a:ext cx="7112217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-19145" y="-12236"/>
            <a:ext cx="17359408" cy="13879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0000" tIns="50800" rIns="180000" bIns="508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270039" y="2603500"/>
            <a:ext cx="7112217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marR="0" lvl="0" indent="-3619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95A59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95A59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95A59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95A59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95A59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469307" y="9251954"/>
            <a:ext cx="384721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t>‹#›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1340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-3564" y="-13208"/>
            <a:ext cx="17340262" cy="1388956"/>
          </a:xfrm>
          <a:prstGeom prst="rect">
            <a:avLst/>
          </a:prstGeom>
          <a:solidFill>
            <a:srgbClr val="BC2627"/>
          </a:solidFill>
          <a:ln>
            <a:noFill/>
          </a:ln>
        </p:spPr>
        <p:txBody>
          <a:bodyPr spcFirstLastPara="1" wrap="square" lIns="180000" tIns="50800" rIns="180000" bIns="508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270039" y="2603500"/>
            <a:ext cx="14800185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marR="0" lvl="0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69307" y="9251954"/>
            <a:ext cx="384721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772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-19243" y="-12236"/>
            <a:ext cx="17359506" cy="1387984"/>
          </a:xfrm>
          <a:prstGeom prst="rect">
            <a:avLst/>
          </a:prstGeom>
          <a:solidFill>
            <a:srgbClr val="BC2627"/>
          </a:solidFill>
          <a:ln>
            <a:noFill/>
          </a:ln>
        </p:spPr>
        <p:txBody>
          <a:bodyPr spcFirstLastPara="1" wrap="square" lIns="180000" tIns="50800" rIns="180000" bIns="508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69307" y="9251954"/>
            <a:ext cx="384721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>
            <a:spLocks noGrp="1"/>
          </p:cNvSpPr>
          <p:nvPr>
            <p:ph type="pic" idx="2"/>
          </p:nvPr>
        </p:nvSpPr>
        <p:spPr>
          <a:xfrm>
            <a:off x="8958007" y="635000"/>
            <a:ext cx="7112217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1270039" y="635000"/>
            <a:ext cx="7112217" cy="161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50800" rIns="180000" bIns="508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1270039" y="2501540"/>
            <a:ext cx="7112217" cy="6363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A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A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A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A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A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469307" y="9251954"/>
            <a:ext cx="384721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1270039" y="1058348"/>
            <a:ext cx="14800185" cy="7425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marR="0" lvl="0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69307" y="9251954"/>
            <a:ext cx="384721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>
            <a:spLocks noGrp="1"/>
          </p:cNvSpPr>
          <p:nvPr>
            <p:ph type="pic" idx="2"/>
          </p:nvPr>
        </p:nvSpPr>
        <p:spPr>
          <a:xfrm>
            <a:off x="8640064" y="4487714"/>
            <a:ext cx="8700199" cy="4383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>
            <a:spLocks noGrp="1"/>
          </p:cNvSpPr>
          <p:nvPr>
            <p:ph type="pic" idx="3"/>
          </p:nvPr>
        </p:nvSpPr>
        <p:spPr>
          <a:xfrm>
            <a:off x="8640066" y="0"/>
            <a:ext cx="8700200" cy="448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>
            <a:spLocks noGrp="1"/>
          </p:cNvSpPr>
          <p:nvPr>
            <p:ph type="pic" idx="4"/>
          </p:nvPr>
        </p:nvSpPr>
        <p:spPr>
          <a:xfrm>
            <a:off x="3" y="0"/>
            <a:ext cx="8640063" cy="88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69307" y="9251954"/>
            <a:ext cx="384721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1693385" y="6362700"/>
            <a:ext cx="13953494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A59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595A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1693385" y="4267200"/>
            <a:ext cx="13953494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A59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69307" y="9251954"/>
            <a:ext cx="384721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>
            <a:spLocks noGrp="1"/>
          </p:cNvSpPr>
          <p:nvPr>
            <p:ph type="pic" idx="2"/>
          </p:nvPr>
        </p:nvSpPr>
        <p:spPr>
          <a:xfrm>
            <a:off x="0" y="0"/>
            <a:ext cx="17340262" cy="9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69307" y="9251954"/>
            <a:ext cx="384721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4887698" y="4252917"/>
            <a:ext cx="7523912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FFFFFF"/>
              </a:buClr>
              <a:buSzPts val="1875"/>
              <a:buFont typeface="Arial"/>
              <a:buNone/>
              <a:defRPr sz="2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69307" y="9251954"/>
            <a:ext cx="384721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4887698" y="4252917"/>
            <a:ext cx="7523912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chemeClr val="accent3"/>
              </a:buClr>
              <a:buSzPts val="1875"/>
              <a:buFont typeface="Arial"/>
              <a:buNone/>
              <a:defRPr sz="25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ctr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>
            <a:spLocks noGrp="1"/>
          </p:cNvSpPr>
          <p:nvPr>
            <p:ph type="pic" idx="2"/>
          </p:nvPr>
        </p:nvSpPr>
        <p:spPr>
          <a:xfrm>
            <a:off x="0" y="4"/>
            <a:ext cx="17340262" cy="877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R="0" lvl="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99" y="3442"/>
            <a:ext cx="17340164" cy="1387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50800" rIns="180000" bIns="508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>
            <a:off x="1270039" y="2603500"/>
            <a:ext cx="14800185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marR="0" lvl="0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dt" idx="10"/>
          </p:nvPr>
        </p:nvSpPr>
        <p:spPr>
          <a:xfrm>
            <a:off x="867015" y="9040147"/>
            <a:ext cx="4046061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ftr" idx="11"/>
          </p:nvPr>
        </p:nvSpPr>
        <p:spPr>
          <a:xfrm>
            <a:off x="5924591" y="9040147"/>
            <a:ext cx="5491082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8469307" y="9251954"/>
            <a:ext cx="384721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9" y="3442"/>
            <a:ext cx="17340164" cy="1387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50800" rIns="180000" bIns="508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sz="8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70039" y="2603500"/>
            <a:ext cx="14800185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marR="0" lvl="0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595A59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9307" y="9251954"/>
            <a:ext cx="384721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777" r:id="rId10"/>
    <p:sldLayoutId id="2147483778" r:id="rId11"/>
    <p:sldLayoutId id="214748377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hyperlink" Target="http://cbs.gov.np/image/data/2017/Population_Ward_Level_753_Local_Unit.pdf" TargetMode="External"/><Relationship Id="rId4" Type="http://schemas.openxmlformats.org/officeDocument/2006/relationships/hyperlink" Target="http://cbs.gov.np/image/data/Population/Population%20Monograph%20of%20Nepal%202014/Population%20Monograph%20of%20Nepal%202014%20Volume%20I%20FinalPrintReady1.pd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6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trategyzer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76"/>
          <p:cNvSpPr txBox="1"/>
          <p:nvPr/>
        </p:nvSpPr>
        <p:spPr>
          <a:xfrm>
            <a:off x="0" y="1986491"/>
            <a:ext cx="17340263" cy="171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000" b="1" spc="300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  <a:cs typeface="Candara"/>
              </a:rPr>
              <a:t>Introduction to demand-side research </a:t>
            </a:r>
          </a:p>
          <a:p>
            <a:pPr algn="ctr"/>
            <a:r>
              <a:rPr lang="en-US" sz="4000" b="1" spc="300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  <a:cs typeface="Candara"/>
              </a:rPr>
              <a:t>with examples from Nepal research</a:t>
            </a:r>
            <a:endParaRPr lang="en-US" sz="4000" b="1" spc="300" dirty="0">
              <a:solidFill>
                <a:schemeClr val="accent3">
                  <a:lumMod val="50000"/>
                </a:schemeClr>
              </a:solidFill>
              <a:latin typeface="Montserrat" panose="00000500000000000000" pitchFamily="2" charset="0"/>
              <a:cs typeface="Candara"/>
            </a:endParaRPr>
          </a:p>
        </p:txBody>
      </p:sp>
      <p:sp>
        <p:nvSpPr>
          <p:cNvPr id="329" name="Google Shape;329;p76"/>
          <p:cNvSpPr txBox="1"/>
          <p:nvPr/>
        </p:nvSpPr>
        <p:spPr>
          <a:xfrm>
            <a:off x="2379074" y="6809040"/>
            <a:ext cx="12582113" cy="1461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888888"/>
              </a:buClr>
              <a:buSzPts val="2200"/>
            </a:pPr>
            <a:r>
              <a:rPr lang="en-US" sz="3000" b="1" dirty="0" smtClean="0">
                <a:solidFill>
                  <a:schemeClr val="accent3">
                    <a:lumMod val="75000"/>
                  </a:schemeClr>
                </a:solidFill>
                <a:latin typeface="Montserrat" panose="00000500000000000000" pitchFamily="2" charset="0"/>
                <a:cs typeface="Candara"/>
              </a:rPr>
              <a:t>Isuru Samaratunga</a:t>
            </a:r>
          </a:p>
          <a:p>
            <a:pPr algn="ctr">
              <a:buClr>
                <a:srgbClr val="888888"/>
              </a:buClr>
              <a:buSzPts val="2200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Montserrat" panose="00000500000000000000" pitchFamily="2" charset="0"/>
                <a:cs typeface="Candara"/>
              </a:rPr>
              <a:t>17</a:t>
            </a:r>
            <a:r>
              <a:rPr lang="en-US" sz="2000" b="1" baseline="30000" dirty="0" smtClean="0">
                <a:solidFill>
                  <a:schemeClr val="accent3">
                    <a:lumMod val="75000"/>
                  </a:schemeClr>
                </a:solidFill>
                <a:latin typeface="Montserrat" panose="00000500000000000000" pitchFamily="2" charset="0"/>
                <a:cs typeface="Candara"/>
              </a:rPr>
              <a:t>th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Montserrat" panose="00000500000000000000" pitchFamily="2" charset="0"/>
                <a:cs typeface="Candara"/>
              </a:rPr>
              <a:t> of Feb 2019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latin typeface="Montserrat" panose="00000500000000000000" pitchFamily="2" charset="0"/>
              <a:cs typeface="Canda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28" y="8665080"/>
            <a:ext cx="4517632" cy="10340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7074"/>
            <a:ext cx="4289053" cy="1295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8" b="32298"/>
          <a:stretch/>
        </p:blipFill>
        <p:spPr>
          <a:xfrm>
            <a:off x="13180146" y="8512989"/>
            <a:ext cx="4160117" cy="1231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6323" y="8553313"/>
            <a:ext cx="2262600" cy="11896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10</a:t>
            </a:fld>
            <a:endParaRPr lang="uk-UA"/>
          </a:p>
        </p:txBody>
      </p:sp>
      <p:sp>
        <p:nvSpPr>
          <p:cNvPr id="5" name="Google Shape;328;p76"/>
          <p:cNvSpPr txBox="1"/>
          <p:nvPr/>
        </p:nvSpPr>
        <p:spPr>
          <a:xfrm>
            <a:off x="8675687" y="194232"/>
            <a:ext cx="8664575" cy="307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6500" b="1" spc="300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  <a:cs typeface="Candara"/>
              </a:rPr>
              <a:t>Observe Products and Services</a:t>
            </a:r>
            <a:endParaRPr lang="en-US" sz="6500" b="1" spc="300" dirty="0">
              <a:solidFill>
                <a:schemeClr val="accent3">
                  <a:lumMod val="50000"/>
                </a:schemeClr>
              </a:solidFill>
              <a:latin typeface="Montserrat" panose="00000500000000000000" pitchFamily="2" charset="0"/>
              <a:cs typeface="Candar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8465" y="3580656"/>
            <a:ext cx="1734026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800" b="1" dirty="0">
                <a:latin typeface="Montserrat" panose="00000500000000000000" pitchFamily="2" charset="0"/>
                <a:cs typeface="Candara"/>
              </a:rPr>
              <a:t>Products and services  can be tangible </a:t>
            </a:r>
            <a:r>
              <a:rPr lang="en-US" sz="3800" dirty="0">
                <a:latin typeface="Montserrat" panose="00000500000000000000" pitchFamily="2" charset="0"/>
                <a:cs typeface="Candara"/>
              </a:rPr>
              <a:t>(e.g. manufactured goods, face-to-face customer service)</a:t>
            </a:r>
            <a:r>
              <a:rPr lang="en-US" sz="3800" b="1" dirty="0">
                <a:latin typeface="Montserrat" panose="00000500000000000000" pitchFamily="2" charset="0"/>
                <a:cs typeface="Candara"/>
              </a:rPr>
              <a:t>, digital/virtual </a:t>
            </a:r>
            <a:r>
              <a:rPr lang="en-US" sz="3800" dirty="0">
                <a:latin typeface="Montserrat" panose="00000500000000000000" pitchFamily="2" charset="0"/>
                <a:cs typeface="Candara"/>
              </a:rPr>
              <a:t>(e.g. downloads, online recommendations)</a:t>
            </a:r>
            <a:r>
              <a:rPr lang="en-US" sz="3800" b="1" dirty="0">
                <a:latin typeface="Montserrat" panose="00000500000000000000" pitchFamily="2" charset="0"/>
                <a:cs typeface="Candara"/>
              </a:rPr>
              <a:t>, intangible </a:t>
            </a:r>
            <a:r>
              <a:rPr lang="en-US" sz="3800" dirty="0">
                <a:latin typeface="Montserrat" panose="00000500000000000000" pitchFamily="2" charset="0"/>
                <a:cs typeface="Candara"/>
              </a:rPr>
              <a:t>(e.g. copyrights, quality assurance), </a:t>
            </a:r>
            <a:r>
              <a:rPr lang="en-US" sz="3800" b="1" dirty="0">
                <a:latin typeface="Montserrat" panose="00000500000000000000" pitchFamily="2" charset="0"/>
                <a:cs typeface="Candara"/>
              </a:rPr>
              <a:t>or financial</a:t>
            </a:r>
            <a:r>
              <a:rPr lang="en-US" sz="3800" dirty="0">
                <a:latin typeface="Montserrat" panose="00000500000000000000" pitchFamily="2" charset="0"/>
                <a:cs typeface="Candara"/>
              </a:rPr>
              <a:t> (e.g. investment funds, financing services</a:t>
            </a:r>
            <a:r>
              <a:rPr lang="en-US" sz="3800" dirty="0" smtClean="0">
                <a:latin typeface="Montserrat" panose="00000500000000000000" pitchFamily="2" charset="0"/>
                <a:cs typeface="Candara"/>
              </a:rPr>
              <a:t>).</a:t>
            </a:r>
          </a:p>
          <a:p>
            <a:endParaRPr lang="en-US" sz="3800" b="1" dirty="0" smtClean="0">
              <a:latin typeface="Montserrat" panose="00000500000000000000" pitchFamily="2" charset="0"/>
              <a:cs typeface="Candara"/>
            </a:endParaRPr>
          </a:p>
          <a:p>
            <a:pPr marL="571500" indent="-571500">
              <a:buFont typeface="Arial"/>
              <a:buChar char="•"/>
            </a:pPr>
            <a:r>
              <a:rPr lang="en-US" sz="3800" dirty="0" smtClean="0">
                <a:latin typeface="Montserrat" panose="00000500000000000000" pitchFamily="2" charset="0"/>
                <a:cs typeface="Candara"/>
              </a:rPr>
              <a:t>What are the products and services that help the user to fulfill  </a:t>
            </a:r>
            <a:r>
              <a:rPr lang="en-US" sz="3800" b="1" dirty="0" smtClean="0">
                <a:latin typeface="Montserrat" panose="00000500000000000000" pitchFamily="2" charset="0"/>
                <a:cs typeface="Candara"/>
              </a:rPr>
              <a:t>functional, social, or emotional jobs? </a:t>
            </a:r>
            <a:r>
              <a:rPr lang="en-US" sz="3800" dirty="0" smtClean="0">
                <a:latin typeface="Montserrat" panose="00000500000000000000" pitchFamily="2" charset="0"/>
                <a:cs typeface="Candara"/>
              </a:rPr>
              <a:t>Also what are the products and services which help him/her satisfy </a:t>
            </a:r>
            <a:r>
              <a:rPr lang="en-US" sz="3800" b="1" dirty="0" smtClean="0">
                <a:latin typeface="Montserrat" panose="00000500000000000000" pitchFamily="2" charset="0"/>
                <a:cs typeface="Candara"/>
              </a:rPr>
              <a:t>basic needs?  </a:t>
            </a:r>
            <a:endParaRPr lang="en-US" sz="3800" b="1" dirty="0" smtClean="0">
              <a:latin typeface="Montserrat" panose="00000500000000000000" pitchFamily="2" charset="0"/>
              <a:cs typeface="Candara"/>
            </a:endParaRPr>
          </a:p>
          <a:p>
            <a:endParaRPr lang="en-US" sz="3800" dirty="0" smtClean="0">
              <a:latin typeface="Montserrat" panose="00000500000000000000" pitchFamily="2" charset="0"/>
              <a:cs typeface="Candara"/>
            </a:endParaRPr>
          </a:p>
          <a:p>
            <a:pPr marL="571500" indent="-571500">
              <a:buFont typeface="Arial"/>
              <a:buChar char="•"/>
            </a:pPr>
            <a:r>
              <a:rPr lang="en-US" sz="3800" dirty="0" smtClean="0">
                <a:latin typeface="Montserrat" panose="00000500000000000000" pitchFamily="2" charset="0"/>
                <a:cs typeface="Candara"/>
              </a:rPr>
              <a:t>Are the products and services </a:t>
            </a:r>
            <a:r>
              <a:rPr lang="en-US" sz="3800" b="1" dirty="0" smtClean="0">
                <a:latin typeface="Montserrat" panose="00000500000000000000" pitchFamily="2" charset="0"/>
                <a:cs typeface="Candara"/>
              </a:rPr>
              <a:t>crucial or trivial </a:t>
            </a:r>
            <a:r>
              <a:rPr lang="en-US" sz="3800" dirty="0" smtClean="0">
                <a:latin typeface="Montserrat" panose="00000500000000000000" pitchFamily="2" charset="0"/>
                <a:cs typeface="Candara"/>
              </a:rPr>
              <a:t>to the user? </a:t>
            </a:r>
            <a:endParaRPr lang="en-US" sz="3800" dirty="0">
              <a:latin typeface="Montserrat" panose="00000500000000000000" pitchFamily="2" charset="0"/>
            </a:endParaRPr>
          </a:p>
        </p:txBody>
      </p:sp>
      <p:pic>
        <p:nvPicPr>
          <p:cNvPr id="8" name="Picture 7" descr="7887897308_271e9516b7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58" y="0"/>
            <a:ext cx="7215883" cy="3622035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5585635" y="1384504"/>
            <a:ext cx="1152128" cy="423745"/>
          </a:xfrm>
          <a:custGeom>
            <a:avLst/>
            <a:gdLst>
              <a:gd name="connsiteX0" fmla="*/ 704 w 1005054"/>
              <a:gd name="connsiteY0" fmla="*/ 114300 h 276225"/>
              <a:gd name="connsiteX1" fmla="*/ 29279 w 1005054"/>
              <a:gd name="connsiteY1" fmla="*/ 66675 h 276225"/>
              <a:gd name="connsiteX2" fmla="*/ 57854 w 1005054"/>
              <a:gd name="connsiteY2" fmla="*/ 57150 h 276225"/>
              <a:gd name="connsiteX3" fmla="*/ 162629 w 1005054"/>
              <a:gd name="connsiteY3" fmla="*/ 28575 h 276225"/>
              <a:gd name="connsiteX4" fmla="*/ 219779 w 1005054"/>
              <a:gd name="connsiteY4" fmla="*/ 9525 h 276225"/>
              <a:gd name="connsiteX5" fmla="*/ 248354 w 1005054"/>
              <a:gd name="connsiteY5" fmla="*/ 0 h 276225"/>
              <a:gd name="connsiteX6" fmla="*/ 829379 w 1005054"/>
              <a:gd name="connsiteY6" fmla="*/ 9525 h 276225"/>
              <a:gd name="connsiteX7" fmla="*/ 867479 w 1005054"/>
              <a:gd name="connsiteY7" fmla="*/ 19050 h 276225"/>
              <a:gd name="connsiteX8" fmla="*/ 972254 w 1005054"/>
              <a:gd name="connsiteY8" fmla="*/ 38100 h 276225"/>
              <a:gd name="connsiteX9" fmla="*/ 991304 w 1005054"/>
              <a:gd name="connsiteY9" fmla="*/ 66675 h 276225"/>
              <a:gd name="connsiteX10" fmla="*/ 991304 w 1005054"/>
              <a:gd name="connsiteY10" fmla="*/ 276225 h 276225"/>
              <a:gd name="connsiteX11" fmla="*/ 886529 w 1005054"/>
              <a:gd name="connsiteY11" fmla="*/ 266700 h 276225"/>
              <a:gd name="connsiteX12" fmla="*/ 829379 w 1005054"/>
              <a:gd name="connsiteY12" fmla="*/ 247650 h 276225"/>
              <a:gd name="connsiteX13" fmla="*/ 762704 w 1005054"/>
              <a:gd name="connsiteY13" fmla="*/ 238125 h 276225"/>
              <a:gd name="connsiteX14" fmla="*/ 724604 w 1005054"/>
              <a:gd name="connsiteY14" fmla="*/ 228600 h 276225"/>
              <a:gd name="connsiteX15" fmla="*/ 600779 w 1005054"/>
              <a:gd name="connsiteY15" fmla="*/ 219075 h 276225"/>
              <a:gd name="connsiteX16" fmla="*/ 210254 w 1005054"/>
              <a:gd name="connsiteY16" fmla="*/ 219075 h 276225"/>
              <a:gd name="connsiteX17" fmla="*/ 153104 w 1005054"/>
              <a:gd name="connsiteY17" fmla="*/ 238125 h 276225"/>
              <a:gd name="connsiteX18" fmla="*/ 10229 w 1005054"/>
              <a:gd name="connsiteY18" fmla="*/ 200025 h 276225"/>
              <a:gd name="connsiteX19" fmla="*/ 704 w 1005054"/>
              <a:gd name="connsiteY19" fmla="*/ 114300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05054" h="276225">
                <a:moveTo>
                  <a:pt x="704" y="114300"/>
                </a:moveTo>
                <a:cubicBezTo>
                  <a:pt x="3879" y="92075"/>
                  <a:pt x="16188" y="79766"/>
                  <a:pt x="29279" y="66675"/>
                </a:cubicBezTo>
                <a:cubicBezTo>
                  <a:pt x="36379" y="59575"/>
                  <a:pt x="48114" y="59585"/>
                  <a:pt x="57854" y="57150"/>
                </a:cubicBezTo>
                <a:cubicBezTo>
                  <a:pt x="165559" y="30224"/>
                  <a:pt x="40024" y="69443"/>
                  <a:pt x="162629" y="28575"/>
                </a:cubicBezTo>
                <a:lnTo>
                  <a:pt x="219779" y="9525"/>
                </a:lnTo>
                <a:lnTo>
                  <a:pt x="248354" y="0"/>
                </a:lnTo>
                <a:lnTo>
                  <a:pt x="829379" y="9525"/>
                </a:lnTo>
                <a:cubicBezTo>
                  <a:pt x="842464" y="9928"/>
                  <a:pt x="854700" y="16210"/>
                  <a:pt x="867479" y="19050"/>
                </a:cubicBezTo>
                <a:cubicBezTo>
                  <a:pt x="907417" y="27925"/>
                  <a:pt x="930897" y="31207"/>
                  <a:pt x="972254" y="38100"/>
                </a:cubicBezTo>
                <a:cubicBezTo>
                  <a:pt x="978604" y="47625"/>
                  <a:pt x="986184" y="56436"/>
                  <a:pt x="991304" y="66675"/>
                </a:cubicBezTo>
                <a:cubicBezTo>
                  <a:pt x="1021295" y="126657"/>
                  <a:pt x="993155" y="241063"/>
                  <a:pt x="991304" y="276225"/>
                </a:cubicBezTo>
                <a:cubicBezTo>
                  <a:pt x="956379" y="273050"/>
                  <a:pt x="921064" y="272794"/>
                  <a:pt x="886529" y="266700"/>
                </a:cubicBezTo>
                <a:cubicBezTo>
                  <a:pt x="866754" y="263210"/>
                  <a:pt x="849258" y="250490"/>
                  <a:pt x="829379" y="247650"/>
                </a:cubicBezTo>
                <a:cubicBezTo>
                  <a:pt x="807154" y="244475"/>
                  <a:pt x="784793" y="242141"/>
                  <a:pt x="762704" y="238125"/>
                </a:cubicBezTo>
                <a:cubicBezTo>
                  <a:pt x="749824" y="235783"/>
                  <a:pt x="737605" y="230130"/>
                  <a:pt x="724604" y="228600"/>
                </a:cubicBezTo>
                <a:cubicBezTo>
                  <a:pt x="683491" y="223763"/>
                  <a:pt x="642054" y="222250"/>
                  <a:pt x="600779" y="219075"/>
                </a:cubicBezTo>
                <a:cubicBezTo>
                  <a:pt x="454112" y="182408"/>
                  <a:pt x="526911" y="196983"/>
                  <a:pt x="210254" y="219075"/>
                </a:cubicBezTo>
                <a:cubicBezTo>
                  <a:pt x="190222" y="220473"/>
                  <a:pt x="153104" y="238125"/>
                  <a:pt x="153104" y="238125"/>
                </a:cubicBezTo>
                <a:cubicBezTo>
                  <a:pt x="125876" y="236031"/>
                  <a:pt x="22373" y="260747"/>
                  <a:pt x="10229" y="200025"/>
                </a:cubicBezTo>
                <a:cubicBezTo>
                  <a:pt x="5870" y="178232"/>
                  <a:pt x="-2471" y="136525"/>
                  <a:pt x="704" y="114300"/>
                </a:cubicBezTo>
                <a:close/>
              </a:path>
            </a:pathLst>
          </a:custGeom>
          <a:solidFill>
            <a:srgbClr val="EDD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38910" y="9435399"/>
            <a:ext cx="44659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https</a:t>
            </a:r>
            <a:r>
              <a:rPr lang="en-US" dirty="0"/>
              <a:t>://strategyzer.com/</a:t>
            </a:r>
          </a:p>
        </p:txBody>
      </p:sp>
    </p:spTree>
    <p:extLst>
      <p:ext uri="{BB962C8B-B14F-4D97-AF65-F5344CB8AC3E}">
        <p14:creationId xmlns:p14="http://schemas.microsoft.com/office/powerpoint/2010/main" val="27812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11</a:t>
            </a:fld>
            <a:endParaRPr lang="uk-UA"/>
          </a:p>
        </p:txBody>
      </p:sp>
      <p:sp>
        <p:nvSpPr>
          <p:cNvPr id="5" name="Google Shape;328;p76"/>
          <p:cNvSpPr txBox="1"/>
          <p:nvPr/>
        </p:nvSpPr>
        <p:spPr>
          <a:xfrm>
            <a:off x="8675687" y="194232"/>
            <a:ext cx="8664575" cy="307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7000" b="1" spc="300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  <a:cs typeface="Candara"/>
              </a:rPr>
              <a:t>Observe Pain Relievers</a:t>
            </a:r>
            <a:endParaRPr lang="en-US" sz="5500" b="1" spc="300" dirty="0">
              <a:solidFill>
                <a:schemeClr val="accent3">
                  <a:lumMod val="50000"/>
                </a:schemeClr>
              </a:solidFill>
              <a:latin typeface="Montserrat" panose="00000500000000000000" pitchFamily="2" charset="0"/>
              <a:cs typeface="Candar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11" y="35289"/>
            <a:ext cx="6945598" cy="35283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3652664"/>
            <a:ext cx="173402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800" b="1" dirty="0">
                <a:latin typeface="Montserrat" panose="00000500000000000000" pitchFamily="2" charset="0"/>
                <a:cs typeface="Candara"/>
              </a:rPr>
              <a:t>... produce savings? </a:t>
            </a:r>
            <a:r>
              <a:rPr lang="en-US" sz="3800" dirty="0">
                <a:latin typeface="Montserrat" panose="00000500000000000000" pitchFamily="2" charset="0"/>
                <a:cs typeface="Candara"/>
              </a:rPr>
              <a:t>(e.g. in terms of time, money, or efforts, ...)</a:t>
            </a:r>
          </a:p>
          <a:p>
            <a:pPr marL="571500" indent="-571500">
              <a:buFont typeface="Arial"/>
              <a:buChar char="•"/>
            </a:pPr>
            <a:r>
              <a:rPr lang="en-US" sz="3800" b="1" dirty="0">
                <a:latin typeface="Montserrat" panose="00000500000000000000" pitchFamily="2" charset="0"/>
                <a:cs typeface="Candara"/>
              </a:rPr>
              <a:t>... </a:t>
            </a:r>
            <a:r>
              <a:rPr lang="en-US" sz="3800" b="1" dirty="0" smtClean="0">
                <a:latin typeface="Montserrat" panose="00000500000000000000" pitchFamily="2" charset="0"/>
                <a:cs typeface="Candara"/>
              </a:rPr>
              <a:t>make the users </a:t>
            </a:r>
            <a:r>
              <a:rPr lang="en-US" sz="3800" b="1" dirty="0">
                <a:latin typeface="Montserrat" panose="00000500000000000000" pitchFamily="2" charset="0"/>
                <a:cs typeface="Candara"/>
              </a:rPr>
              <a:t>feel better? </a:t>
            </a:r>
            <a:r>
              <a:rPr lang="en-US" sz="3800" dirty="0">
                <a:latin typeface="Montserrat" panose="00000500000000000000" pitchFamily="2" charset="0"/>
                <a:cs typeface="Candara"/>
              </a:rPr>
              <a:t>(e.g. kills frustrations, annoyances, things that give them a headache, ...)</a:t>
            </a:r>
          </a:p>
          <a:p>
            <a:pPr marL="571500" indent="-571500">
              <a:buFont typeface="Arial"/>
              <a:buChar char="•"/>
            </a:pPr>
            <a:r>
              <a:rPr lang="en-US" sz="3800" b="1" dirty="0">
                <a:latin typeface="Montserrat" panose="00000500000000000000" pitchFamily="2" charset="0"/>
                <a:cs typeface="Candara"/>
              </a:rPr>
              <a:t>... fix underperforming solutions? </a:t>
            </a:r>
            <a:r>
              <a:rPr lang="en-US" sz="3800" dirty="0">
                <a:latin typeface="Montserrat" panose="00000500000000000000" pitchFamily="2" charset="0"/>
                <a:cs typeface="Candara"/>
              </a:rPr>
              <a:t>(e.g. new features, better performance, better quality, ...)</a:t>
            </a:r>
          </a:p>
          <a:p>
            <a:pPr marL="571500" indent="-571500">
              <a:buFont typeface="Arial"/>
              <a:buChar char="•"/>
            </a:pPr>
            <a:r>
              <a:rPr lang="en-US" sz="3800" b="1" dirty="0">
                <a:latin typeface="Montserrat" panose="00000500000000000000" pitchFamily="2" charset="0"/>
                <a:cs typeface="Candara"/>
              </a:rPr>
              <a:t>... put an end to difficulties and challenges </a:t>
            </a:r>
            <a:r>
              <a:rPr lang="en-US" sz="3800" b="1" dirty="0" smtClean="0">
                <a:latin typeface="Montserrat" panose="00000500000000000000" pitchFamily="2" charset="0"/>
                <a:cs typeface="Candara"/>
              </a:rPr>
              <a:t>the users </a:t>
            </a:r>
            <a:r>
              <a:rPr lang="en-US" sz="3800" b="1" dirty="0">
                <a:latin typeface="Montserrat" panose="00000500000000000000" pitchFamily="2" charset="0"/>
                <a:cs typeface="Candara"/>
              </a:rPr>
              <a:t>encounter? </a:t>
            </a:r>
            <a:r>
              <a:rPr lang="en-US" sz="3800" dirty="0">
                <a:latin typeface="Montserrat" panose="00000500000000000000" pitchFamily="2" charset="0"/>
                <a:cs typeface="Candara"/>
              </a:rPr>
              <a:t>(e.g. make things easier, helping them get done, eliminate resistance, ...)</a:t>
            </a:r>
          </a:p>
          <a:p>
            <a:pPr marL="571500" indent="-571500">
              <a:buFont typeface="Arial"/>
              <a:buChar char="•"/>
            </a:pPr>
            <a:r>
              <a:rPr lang="en-US" sz="3800" b="1" dirty="0">
                <a:latin typeface="Montserrat" panose="00000500000000000000" pitchFamily="2" charset="0"/>
                <a:cs typeface="Candara"/>
              </a:rPr>
              <a:t>... wipe out negative social consequences </a:t>
            </a:r>
            <a:r>
              <a:rPr lang="en-US" sz="3800" b="1" dirty="0" smtClean="0">
                <a:latin typeface="Montserrat" panose="00000500000000000000" pitchFamily="2" charset="0"/>
                <a:cs typeface="Candara"/>
              </a:rPr>
              <a:t>the user </a:t>
            </a:r>
            <a:r>
              <a:rPr lang="en-US" sz="3800" b="1" dirty="0">
                <a:latin typeface="Montserrat" panose="00000500000000000000" pitchFamily="2" charset="0"/>
                <a:cs typeface="Candara"/>
              </a:rPr>
              <a:t>encounter or fear? </a:t>
            </a:r>
            <a:r>
              <a:rPr lang="en-US" sz="3800" dirty="0">
                <a:latin typeface="Montserrat" panose="00000500000000000000" pitchFamily="2" charset="0"/>
                <a:cs typeface="Candara"/>
              </a:rPr>
              <a:t>(e.g. loss of face, power, trust, or status, ...)</a:t>
            </a:r>
          </a:p>
        </p:txBody>
      </p:sp>
      <p:sp>
        <p:nvSpPr>
          <p:cNvPr id="4" name="Freeform 3"/>
          <p:cNvSpPr/>
          <p:nvPr/>
        </p:nvSpPr>
        <p:spPr>
          <a:xfrm>
            <a:off x="5811941" y="1447800"/>
            <a:ext cx="1116242" cy="284199"/>
          </a:xfrm>
          <a:custGeom>
            <a:avLst/>
            <a:gdLst>
              <a:gd name="connsiteX0" fmla="*/ 7834 w 1116242"/>
              <a:gd name="connsiteY0" fmla="*/ 95250 h 284199"/>
              <a:gd name="connsiteX1" fmla="*/ 45934 w 1116242"/>
              <a:gd name="connsiteY1" fmla="*/ 47625 h 284199"/>
              <a:gd name="connsiteX2" fmla="*/ 74509 w 1116242"/>
              <a:gd name="connsiteY2" fmla="*/ 38100 h 284199"/>
              <a:gd name="connsiteX3" fmla="*/ 169759 w 1116242"/>
              <a:gd name="connsiteY3" fmla="*/ 28575 h 284199"/>
              <a:gd name="connsiteX4" fmla="*/ 226909 w 1116242"/>
              <a:gd name="connsiteY4" fmla="*/ 19050 h 284199"/>
              <a:gd name="connsiteX5" fmla="*/ 455509 w 1116242"/>
              <a:gd name="connsiteY5" fmla="*/ 0 h 284199"/>
              <a:gd name="connsiteX6" fmla="*/ 674584 w 1116242"/>
              <a:gd name="connsiteY6" fmla="*/ 9525 h 284199"/>
              <a:gd name="connsiteX7" fmla="*/ 855559 w 1116242"/>
              <a:gd name="connsiteY7" fmla="*/ 28575 h 284199"/>
              <a:gd name="connsiteX8" fmla="*/ 941284 w 1116242"/>
              <a:gd name="connsiteY8" fmla="*/ 38100 h 284199"/>
              <a:gd name="connsiteX9" fmla="*/ 979384 w 1116242"/>
              <a:gd name="connsiteY9" fmla="*/ 47625 h 284199"/>
              <a:gd name="connsiteX10" fmla="*/ 1074634 w 1116242"/>
              <a:gd name="connsiteY10" fmla="*/ 76200 h 284199"/>
              <a:gd name="connsiteX11" fmla="*/ 1093684 w 1116242"/>
              <a:gd name="connsiteY11" fmla="*/ 104775 h 284199"/>
              <a:gd name="connsiteX12" fmla="*/ 1103209 w 1116242"/>
              <a:gd name="connsiteY12" fmla="*/ 161925 h 284199"/>
              <a:gd name="connsiteX13" fmla="*/ 1112734 w 1116242"/>
              <a:gd name="connsiteY13" fmla="*/ 190500 h 284199"/>
              <a:gd name="connsiteX14" fmla="*/ 1103209 w 1116242"/>
              <a:gd name="connsiteY14" fmla="*/ 276225 h 284199"/>
              <a:gd name="connsiteX15" fmla="*/ 988909 w 1116242"/>
              <a:gd name="connsiteY15" fmla="*/ 266700 h 284199"/>
              <a:gd name="connsiteX16" fmla="*/ 931759 w 1116242"/>
              <a:gd name="connsiteY16" fmla="*/ 247650 h 284199"/>
              <a:gd name="connsiteX17" fmla="*/ 798409 w 1116242"/>
              <a:gd name="connsiteY17" fmla="*/ 238125 h 284199"/>
              <a:gd name="connsiteX18" fmla="*/ 769834 w 1116242"/>
              <a:gd name="connsiteY18" fmla="*/ 228600 h 284199"/>
              <a:gd name="connsiteX19" fmla="*/ 522184 w 1116242"/>
              <a:gd name="connsiteY19" fmla="*/ 238125 h 284199"/>
              <a:gd name="connsiteX20" fmla="*/ 188809 w 1116242"/>
              <a:gd name="connsiteY20" fmla="*/ 247650 h 284199"/>
              <a:gd name="connsiteX21" fmla="*/ 55459 w 1116242"/>
              <a:gd name="connsiteY21" fmla="*/ 257175 h 284199"/>
              <a:gd name="connsiteX22" fmla="*/ 7834 w 1116242"/>
              <a:gd name="connsiteY22" fmla="*/ 247650 h 284199"/>
              <a:gd name="connsiteX23" fmla="*/ 7834 w 1116242"/>
              <a:gd name="connsiteY23" fmla="*/ 95250 h 28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16242" h="284199">
                <a:moveTo>
                  <a:pt x="7834" y="95250"/>
                </a:moveTo>
                <a:cubicBezTo>
                  <a:pt x="14184" y="61912"/>
                  <a:pt x="30498" y="60856"/>
                  <a:pt x="45934" y="47625"/>
                </a:cubicBezTo>
                <a:cubicBezTo>
                  <a:pt x="53557" y="41091"/>
                  <a:pt x="64586" y="39627"/>
                  <a:pt x="74509" y="38100"/>
                </a:cubicBezTo>
                <a:cubicBezTo>
                  <a:pt x="106046" y="33248"/>
                  <a:pt x="138097" y="32533"/>
                  <a:pt x="169759" y="28575"/>
                </a:cubicBezTo>
                <a:cubicBezTo>
                  <a:pt x="188923" y="26180"/>
                  <a:pt x="207745" y="21445"/>
                  <a:pt x="226909" y="19050"/>
                </a:cubicBezTo>
                <a:cubicBezTo>
                  <a:pt x="301358" y="9744"/>
                  <a:pt x="381310" y="5300"/>
                  <a:pt x="455509" y="0"/>
                </a:cubicBezTo>
                <a:lnTo>
                  <a:pt x="674584" y="9525"/>
                </a:lnTo>
                <a:cubicBezTo>
                  <a:pt x="752805" y="14126"/>
                  <a:pt x="782551" y="19986"/>
                  <a:pt x="855559" y="28575"/>
                </a:cubicBezTo>
                <a:lnTo>
                  <a:pt x="941284" y="38100"/>
                </a:lnTo>
                <a:cubicBezTo>
                  <a:pt x="953984" y="41275"/>
                  <a:pt x="966845" y="43863"/>
                  <a:pt x="979384" y="47625"/>
                </a:cubicBezTo>
                <a:cubicBezTo>
                  <a:pt x="1095332" y="82410"/>
                  <a:pt x="986817" y="54246"/>
                  <a:pt x="1074634" y="76200"/>
                </a:cubicBezTo>
                <a:cubicBezTo>
                  <a:pt x="1080984" y="85725"/>
                  <a:pt x="1090064" y="93915"/>
                  <a:pt x="1093684" y="104775"/>
                </a:cubicBezTo>
                <a:cubicBezTo>
                  <a:pt x="1099791" y="123097"/>
                  <a:pt x="1099019" y="143072"/>
                  <a:pt x="1103209" y="161925"/>
                </a:cubicBezTo>
                <a:cubicBezTo>
                  <a:pt x="1105387" y="171726"/>
                  <a:pt x="1109559" y="180975"/>
                  <a:pt x="1112734" y="190500"/>
                </a:cubicBezTo>
                <a:cubicBezTo>
                  <a:pt x="1109559" y="219075"/>
                  <a:pt x="1127695" y="261157"/>
                  <a:pt x="1103209" y="276225"/>
                </a:cubicBezTo>
                <a:cubicBezTo>
                  <a:pt x="1070648" y="296262"/>
                  <a:pt x="1026621" y="272985"/>
                  <a:pt x="988909" y="266700"/>
                </a:cubicBezTo>
                <a:cubicBezTo>
                  <a:pt x="969102" y="263399"/>
                  <a:pt x="950809" y="254000"/>
                  <a:pt x="931759" y="247650"/>
                </a:cubicBezTo>
                <a:cubicBezTo>
                  <a:pt x="889483" y="233558"/>
                  <a:pt x="842859" y="241300"/>
                  <a:pt x="798409" y="238125"/>
                </a:cubicBezTo>
                <a:cubicBezTo>
                  <a:pt x="788884" y="234950"/>
                  <a:pt x="779874" y="228600"/>
                  <a:pt x="769834" y="228600"/>
                </a:cubicBezTo>
                <a:cubicBezTo>
                  <a:pt x="687223" y="228600"/>
                  <a:pt x="604751" y="235418"/>
                  <a:pt x="522184" y="238125"/>
                </a:cubicBezTo>
                <a:lnTo>
                  <a:pt x="188809" y="247650"/>
                </a:lnTo>
                <a:cubicBezTo>
                  <a:pt x="144359" y="250825"/>
                  <a:pt x="100022" y="257175"/>
                  <a:pt x="55459" y="257175"/>
                </a:cubicBezTo>
                <a:cubicBezTo>
                  <a:pt x="39270" y="257175"/>
                  <a:pt x="13279" y="262896"/>
                  <a:pt x="7834" y="247650"/>
                </a:cubicBezTo>
                <a:cubicBezTo>
                  <a:pt x="-6048" y="208780"/>
                  <a:pt x="1484" y="128588"/>
                  <a:pt x="7834" y="95250"/>
                </a:cubicBezTo>
                <a:close/>
              </a:path>
            </a:pathLst>
          </a:custGeom>
          <a:solidFill>
            <a:srgbClr val="EDD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38910" y="9435399"/>
            <a:ext cx="44659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https</a:t>
            </a:r>
            <a:r>
              <a:rPr lang="en-US" dirty="0"/>
              <a:t>://strategyzer.com/</a:t>
            </a:r>
          </a:p>
        </p:txBody>
      </p:sp>
    </p:spTree>
    <p:extLst>
      <p:ext uri="{BB962C8B-B14F-4D97-AF65-F5344CB8AC3E}">
        <p14:creationId xmlns:p14="http://schemas.microsoft.com/office/powerpoint/2010/main" val="364369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12</a:t>
            </a:fld>
            <a:endParaRPr lang="uk-UA"/>
          </a:p>
        </p:txBody>
      </p:sp>
      <p:sp>
        <p:nvSpPr>
          <p:cNvPr id="5" name="Google Shape;328;p76"/>
          <p:cNvSpPr txBox="1"/>
          <p:nvPr/>
        </p:nvSpPr>
        <p:spPr>
          <a:xfrm>
            <a:off x="8675687" y="194232"/>
            <a:ext cx="8664575" cy="307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7000" b="1" spc="300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  <a:cs typeface="Candara"/>
              </a:rPr>
              <a:t>Observe Gain Creators</a:t>
            </a:r>
            <a:endParaRPr lang="en-US" sz="5500" b="1" spc="300" dirty="0">
              <a:solidFill>
                <a:schemeClr val="accent3">
                  <a:lumMod val="50000"/>
                </a:schemeClr>
              </a:solidFill>
              <a:latin typeface="Montserrat" panose="00000500000000000000" pitchFamily="2" charset="0"/>
              <a:cs typeface="Candar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65" y="194232"/>
            <a:ext cx="6840760" cy="33930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580656"/>
            <a:ext cx="1734026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800" b="1" dirty="0">
                <a:latin typeface="Montserrat" panose="00000500000000000000" pitchFamily="2" charset="0"/>
                <a:cs typeface="Candara"/>
              </a:rPr>
              <a:t>...create savings that make </a:t>
            </a:r>
            <a:r>
              <a:rPr lang="en-US" sz="3800" b="1" dirty="0" smtClean="0">
                <a:latin typeface="Montserrat" panose="00000500000000000000" pitchFamily="2" charset="0"/>
                <a:cs typeface="Candara"/>
              </a:rPr>
              <a:t>the user </a:t>
            </a:r>
            <a:r>
              <a:rPr lang="en-US" sz="3800" b="1" dirty="0">
                <a:latin typeface="Montserrat" panose="00000500000000000000" pitchFamily="2" charset="0"/>
                <a:cs typeface="Candara"/>
              </a:rPr>
              <a:t>happy? </a:t>
            </a:r>
            <a:endParaRPr lang="en-US" sz="3800" b="1" dirty="0" smtClean="0">
              <a:latin typeface="Montserrat" panose="00000500000000000000" pitchFamily="2" charset="0"/>
              <a:cs typeface="Candara"/>
            </a:endParaRPr>
          </a:p>
          <a:p>
            <a:r>
              <a:rPr lang="en-US" sz="3800" dirty="0" smtClean="0">
                <a:latin typeface="Montserrat" panose="00000500000000000000" pitchFamily="2" charset="0"/>
                <a:cs typeface="Candara"/>
              </a:rPr>
              <a:t>(</a:t>
            </a:r>
            <a:r>
              <a:rPr lang="en-US" sz="3800" dirty="0">
                <a:latin typeface="Montserrat" panose="00000500000000000000" pitchFamily="2" charset="0"/>
                <a:cs typeface="Candara"/>
              </a:rPr>
              <a:t>e.g. in terms of time, money and effort, ...)</a:t>
            </a:r>
          </a:p>
          <a:p>
            <a:pPr marL="571500" indent="-571500">
              <a:buFont typeface="Arial"/>
              <a:buChar char="•"/>
            </a:pPr>
            <a:r>
              <a:rPr lang="en-US" sz="3800" b="1" dirty="0">
                <a:latin typeface="Montserrat" panose="00000500000000000000" pitchFamily="2" charset="0"/>
                <a:cs typeface="Candara"/>
              </a:rPr>
              <a:t>... produce outcomes </a:t>
            </a:r>
            <a:r>
              <a:rPr lang="en-US" sz="3800" b="1" dirty="0" smtClean="0">
                <a:latin typeface="Montserrat" panose="00000500000000000000" pitchFamily="2" charset="0"/>
                <a:cs typeface="Candara"/>
              </a:rPr>
              <a:t>the user </a:t>
            </a:r>
            <a:r>
              <a:rPr lang="en-US" sz="3800" b="1" dirty="0">
                <a:latin typeface="Montserrat" panose="00000500000000000000" pitchFamily="2" charset="0"/>
                <a:cs typeface="Candara"/>
              </a:rPr>
              <a:t>expects or that go beyond their expectations? </a:t>
            </a:r>
            <a:endParaRPr lang="en-US" sz="3800" b="1" dirty="0" smtClean="0">
              <a:latin typeface="Montserrat" panose="00000500000000000000" pitchFamily="2" charset="0"/>
              <a:cs typeface="Candara"/>
            </a:endParaRPr>
          </a:p>
          <a:p>
            <a:r>
              <a:rPr lang="en-US" sz="3800" dirty="0" smtClean="0">
                <a:latin typeface="Montserrat" panose="00000500000000000000" pitchFamily="2" charset="0"/>
                <a:cs typeface="Candara"/>
              </a:rPr>
              <a:t>(</a:t>
            </a:r>
            <a:r>
              <a:rPr lang="en-US" sz="3800" dirty="0">
                <a:latin typeface="Montserrat" panose="00000500000000000000" pitchFamily="2" charset="0"/>
                <a:cs typeface="Candara"/>
              </a:rPr>
              <a:t>e.g. better quality level, more of something, less of something, ...)</a:t>
            </a:r>
          </a:p>
          <a:p>
            <a:pPr marL="571500" indent="-571500">
              <a:buFont typeface="Arial"/>
              <a:buChar char="•"/>
            </a:pPr>
            <a:r>
              <a:rPr lang="en-US" sz="3800" b="1" dirty="0">
                <a:latin typeface="Montserrat" panose="00000500000000000000" pitchFamily="2" charset="0"/>
                <a:cs typeface="Candara"/>
              </a:rPr>
              <a:t>... copy or outperform current solutions that delight </a:t>
            </a:r>
            <a:r>
              <a:rPr lang="en-US" sz="3800" b="1" dirty="0" smtClean="0">
                <a:latin typeface="Montserrat" panose="00000500000000000000" pitchFamily="2" charset="0"/>
                <a:cs typeface="Candara"/>
              </a:rPr>
              <a:t>the user? </a:t>
            </a:r>
          </a:p>
          <a:p>
            <a:r>
              <a:rPr lang="en-US" sz="3800" dirty="0" smtClean="0">
                <a:latin typeface="Montserrat" panose="00000500000000000000" pitchFamily="2" charset="0"/>
                <a:cs typeface="Candara"/>
              </a:rPr>
              <a:t>(</a:t>
            </a:r>
            <a:r>
              <a:rPr lang="en-US" sz="3800" dirty="0">
                <a:latin typeface="Montserrat" panose="00000500000000000000" pitchFamily="2" charset="0"/>
                <a:cs typeface="Candara"/>
              </a:rPr>
              <a:t>e.g. regarding specific features, performance, quality, ...)</a:t>
            </a:r>
          </a:p>
          <a:p>
            <a:pPr marL="571500" indent="-571500">
              <a:buFont typeface="Arial"/>
              <a:buChar char="•"/>
            </a:pPr>
            <a:r>
              <a:rPr lang="en-US" sz="3800" b="1" dirty="0">
                <a:latin typeface="Montserrat" panose="00000500000000000000" pitchFamily="2" charset="0"/>
                <a:cs typeface="Candara"/>
              </a:rPr>
              <a:t>... make </a:t>
            </a:r>
            <a:r>
              <a:rPr lang="en-US" sz="3800" b="1" dirty="0" smtClean="0">
                <a:latin typeface="Montserrat" panose="00000500000000000000" pitchFamily="2" charset="0"/>
                <a:cs typeface="Candara"/>
              </a:rPr>
              <a:t>the user’s </a:t>
            </a:r>
            <a:r>
              <a:rPr lang="en-US" sz="3800" b="1" dirty="0">
                <a:latin typeface="Montserrat" panose="00000500000000000000" pitchFamily="2" charset="0"/>
                <a:cs typeface="Candara"/>
              </a:rPr>
              <a:t>job or life easier? </a:t>
            </a:r>
            <a:endParaRPr lang="en-US" sz="3800" b="1" dirty="0" smtClean="0">
              <a:latin typeface="Montserrat" panose="00000500000000000000" pitchFamily="2" charset="0"/>
              <a:cs typeface="Candara"/>
            </a:endParaRPr>
          </a:p>
          <a:p>
            <a:r>
              <a:rPr lang="en-US" sz="3800" dirty="0" smtClean="0">
                <a:latin typeface="Montserrat" panose="00000500000000000000" pitchFamily="2" charset="0"/>
                <a:cs typeface="Candara"/>
              </a:rPr>
              <a:t>(</a:t>
            </a:r>
            <a:r>
              <a:rPr lang="en-US" sz="3800" dirty="0">
                <a:latin typeface="Montserrat" panose="00000500000000000000" pitchFamily="2" charset="0"/>
                <a:cs typeface="Candara"/>
              </a:rPr>
              <a:t>e.g. flatter learning curve, usability, accessibility, more services, lower cost of ownership, ...</a:t>
            </a:r>
            <a:r>
              <a:rPr lang="en-US" sz="3800" dirty="0" smtClean="0">
                <a:latin typeface="Montserrat" panose="00000500000000000000" pitchFamily="2" charset="0"/>
                <a:cs typeface="Candara"/>
              </a:rPr>
              <a:t>)</a:t>
            </a:r>
            <a:endParaRPr lang="en-US" sz="3800" dirty="0">
              <a:latin typeface="Montserrat" panose="00000500000000000000" pitchFamily="2" charset="0"/>
              <a:cs typeface="Candara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5436979" y="1538797"/>
            <a:ext cx="1121317" cy="294050"/>
          </a:xfrm>
          <a:custGeom>
            <a:avLst/>
            <a:gdLst>
              <a:gd name="connsiteX0" fmla="*/ 11321 w 1121317"/>
              <a:gd name="connsiteY0" fmla="*/ 137603 h 294050"/>
              <a:gd name="connsiteX1" fmla="*/ 87521 w 1121317"/>
              <a:gd name="connsiteY1" fmla="*/ 70928 h 294050"/>
              <a:gd name="connsiteX2" fmla="*/ 144671 w 1121317"/>
              <a:gd name="connsiteY2" fmla="*/ 51878 h 294050"/>
              <a:gd name="connsiteX3" fmla="*/ 173246 w 1121317"/>
              <a:gd name="connsiteY3" fmla="*/ 42353 h 294050"/>
              <a:gd name="connsiteX4" fmla="*/ 478046 w 1121317"/>
              <a:gd name="connsiteY4" fmla="*/ 23303 h 294050"/>
              <a:gd name="connsiteX5" fmla="*/ 678071 w 1121317"/>
              <a:gd name="connsiteY5" fmla="*/ 13778 h 294050"/>
              <a:gd name="connsiteX6" fmla="*/ 830471 w 1121317"/>
              <a:gd name="connsiteY6" fmla="*/ 13778 h 294050"/>
              <a:gd name="connsiteX7" fmla="*/ 859046 w 1121317"/>
              <a:gd name="connsiteY7" fmla="*/ 23303 h 294050"/>
              <a:gd name="connsiteX8" fmla="*/ 973346 w 1121317"/>
              <a:gd name="connsiteY8" fmla="*/ 32828 h 294050"/>
              <a:gd name="connsiteX9" fmla="*/ 1011446 w 1121317"/>
              <a:gd name="connsiteY9" fmla="*/ 42353 h 294050"/>
              <a:gd name="connsiteX10" fmla="*/ 1068596 w 1121317"/>
              <a:gd name="connsiteY10" fmla="*/ 61403 h 294050"/>
              <a:gd name="connsiteX11" fmla="*/ 1106696 w 1121317"/>
              <a:gd name="connsiteY11" fmla="*/ 147128 h 294050"/>
              <a:gd name="connsiteX12" fmla="*/ 1116221 w 1121317"/>
              <a:gd name="connsiteY12" fmla="*/ 175703 h 294050"/>
              <a:gd name="connsiteX13" fmla="*/ 1106696 w 1121317"/>
              <a:gd name="connsiteY13" fmla="*/ 270953 h 294050"/>
              <a:gd name="connsiteX14" fmla="*/ 916196 w 1121317"/>
              <a:gd name="connsiteY14" fmla="*/ 251903 h 294050"/>
              <a:gd name="connsiteX15" fmla="*/ 582821 w 1121317"/>
              <a:gd name="connsiteY15" fmla="*/ 242378 h 294050"/>
              <a:gd name="connsiteX16" fmla="*/ 420896 w 1121317"/>
              <a:gd name="connsiteY16" fmla="*/ 242378 h 294050"/>
              <a:gd name="connsiteX17" fmla="*/ 363746 w 1121317"/>
              <a:gd name="connsiteY17" fmla="*/ 261428 h 294050"/>
              <a:gd name="connsiteX18" fmla="*/ 154196 w 1121317"/>
              <a:gd name="connsiteY18" fmla="*/ 280478 h 294050"/>
              <a:gd name="connsiteX19" fmla="*/ 106571 w 1121317"/>
              <a:gd name="connsiteY19" fmla="*/ 290003 h 294050"/>
              <a:gd name="connsiteX20" fmla="*/ 11321 w 1121317"/>
              <a:gd name="connsiteY20" fmla="*/ 280478 h 294050"/>
              <a:gd name="connsiteX21" fmla="*/ 1796 w 1121317"/>
              <a:gd name="connsiteY21" fmla="*/ 251903 h 294050"/>
              <a:gd name="connsiteX22" fmla="*/ 11321 w 1121317"/>
              <a:gd name="connsiteY22" fmla="*/ 137603 h 2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21317" h="294050">
                <a:moveTo>
                  <a:pt x="11321" y="137603"/>
                </a:moveTo>
                <a:cubicBezTo>
                  <a:pt x="25608" y="107441"/>
                  <a:pt x="59168" y="83529"/>
                  <a:pt x="87521" y="70928"/>
                </a:cubicBezTo>
                <a:cubicBezTo>
                  <a:pt x="105871" y="62773"/>
                  <a:pt x="125621" y="58228"/>
                  <a:pt x="144671" y="51878"/>
                </a:cubicBezTo>
                <a:lnTo>
                  <a:pt x="173246" y="42353"/>
                </a:lnTo>
                <a:cubicBezTo>
                  <a:pt x="289810" y="3498"/>
                  <a:pt x="186403" y="34969"/>
                  <a:pt x="478046" y="23303"/>
                </a:cubicBezTo>
                <a:lnTo>
                  <a:pt x="678071" y="13778"/>
                </a:lnTo>
                <a:cubicBezTo>
                  <a:pt x="742514" y="-7703"/>
                  <a:pt x="710674" y="-1197"/>
                  <a:pt x="830471" y="13778"/>
                </a:cubicBezTo>
                <a:cubicBezTo>
                  <a:pt x="840434" y="15023"/>
                  <a:pt x="849094" y="21976"/>
                  <a:pt x="859046" y="23303"/>
                </a:cubicBezTo>
                <a:cubicBezTo>
                  <a:pt x="896943" y="28356"/>
                  <a:pt x="935246" y="29653"/>
                  <a:pt x="973346" y="32828"/>
                </a:cubicBezTo>
                <a:cubicBezTo>
                  <a:pt x="986046" y="36003"/>
                  <a:pt x="998907" y="38591"/>
                  <a:pt x="1011446" y="42353"/>
                </a:cubicBezTo>
                <a:cubicBezTo>
                  <a:pt x="1030680" y="48123"/>
                  <a:pt x="1068596" y="61403"/>
                  <a:pt x="1068596" y="61403"/>
                </a:cubicBezTo>
                <a:cubicBezTo>
                  <a:pt x="1098785" y="106686"/>
                  <a:pt x="1084026" y="79118"/>
                  <a:pt x="1106696" y="147128"/>
                </a:cubicBezTo>
                <a:lnTo>
                  <a:pt x="1116221" y="175703"/>
                </a:lnTo>
                <a:cubicBezTo>
                  <a:pt x="1113046" y="207453"/>
                  <a:pt x="1134896" y="256023"/>
                  <a:pt x="1106696" y="270953"/>
                </a:cubicBezTo>
                <a:cubicBezTo>
                  <a:pt x="993497" y="330882"/>
                  <a:pt x="990233" y="255700"/>
                  <a:pt x="916196" y="251903"/>
                </a:cubicBezTo>
                <a:cubicBezTo>
                  <a:pt x="805172" y="246209"/>
                  <a:pt x="693946" y="245553"/>
                  <a:pt x="582821" y="242378"/>
                </a:cubicBezTo>
                <a:cubicBezTo>
                  <a:pt x="517220" y="220511"/>
                  <a:pt x="540955" y="224369"/>
                  <a:pt x="420896" y="242378"/>
                </a:cubicBezTo>
                <a:cubicBezTo>
                  <a:pt x="401038" y="245357"/>
                  <a:pt x="383671" y="258937"/>
                  <a:pt x="363746" y="261428"/>
                </a:cubicBezTo>
                <a:cubicBezTo>
                  <a:pt x="243327" y="276480"/>
                  <a:pt x="313079" y="269129"/>
                  <a:pt x="154196" y="280478"/>
                </a:cubicBezTo>
                <a:cubicBezTo>
                  <a:pt x="138321" y="283653"/>
                  <a:pt x="122760" y="290003"/>
                  <a:pt x="106571" y="290003"/>
                </a:cubicBezTo>
                <a:cubicBezTo>
                  <a:pt x="74663" y="290003"/>
                  <a:pt x="41308" y="291382"/>
                  <a:pt x="11321" y="280478"/>
                </a:cubicBezTo>
                <a:cubicBezTo>
                  <a:pt x="1885" y="277047"/>
                  <a:pt x="2630" y="261909"/>
                  <a:pt x="1796" y="251903"/>
                </a:cubicBezTo>
                <a:cubicBezTo>
                  <a:pt x="-577" y="223427"/>
                  <a:pt x="-2966" y="167765"/>
                  <a:pt x="11321" y="137603"/>
                </a:cubicBezTo>
                <a:close/>
              </a:path>
            </a:pathLst>
          </a:custGeom>
          <a:solidFill>
            <a:srgbClr val="EDD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38910" y="9435399"/>
            <a:ext cx="44659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https</a:t>
            </a:r>
            <a:r>
              <a:rPr lang="en-US" dirty="0"/>
              <a:t>://strategyzer.com/</a:t>
            </a:r>
          </a:p>
        </p:txBody>
      </p:sp>
    </p:spTree>
    <p:extLst>
      <p:ext uri="{BB962C8B-B14F-4D97-AF65-F5344CB8AC3E}">
        <p14:creationId xmlns:p14="http://schemas.microsoft.com/office/powerpoint/2010/main" val="12616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8-12-20 at 12.59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92" y="236105"/>
            <a:ext cx="12889432" cy="816908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129695" y="8483507"/>
            <a:ext cx="12776614" cy="836914"/>
            <a:chOff x="3214694" y="8516529"/>
            <a:chExt cx="10239691" cy="836914"/>
          </a:xfrm>
        </p:grpSpPr>
        <p:sp>
          <p:nvSpPr>
            <p:cNvPr id="7" name="Google Shape;328;p76"/>
            <p:cNvSpPr txBox="1"/>
            <p:nvPr/>
          </p:nvSpPr>
          <p:spPr>
            <a:xfrm>
              <a:off x="8125793" y="8516529"/>
              <a:ext cx="5328592" cy="836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4500" b="1" spc="300" dirty="0" smtClean="0">
                  <a:solidFill>
                    <a:srgbClr val="24AAE7"/>
                  </a:solidFill>
                  <a:latin typeface="Montserrat" panose="00000500000000000000" pitchFamily="2" charset="0"/>
                  <a:cs typeface="Candara"/>
                </a:rPr>
                <a:t>User Profile</a:t>
              </a:r>
              <a:endParaRPr lang="en-US" sz="4500" b="1" spc="300" dirty="0">
                <a:solidFill>
                  <a:srgbClr val="24AAE7"/>
                </a:solidFill>
                <a:latin typeface="Montserrat" panose="00000500000000000000" pitchFamily="2" charset="0"/>
                <a:cs typeface="Candara"/>
              </a:endParaRPr>
            </a:p>
          </p:txBody>
        </p:sp>
        <p:sp>
          <p:nvSpPr>
            <p:cNvPr id="14" name="Google Shape;328;p76"/>
            <p:cNvSpPr txBox="1"/>
            <p:nvPr/>
          </p:nvSpPr>
          <p:spPr>
            <a:xfrm>
              <a:off x="3214694" y="8516529"/>
              <a:ext cx="5472608" cy="836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4500" b="1" spc="300" dirty="0" smtClean="0">
                  <a:solidFill>
                    <a:srgbClr val="818B19"/>
                  </a:solidFill>
                  <a:latin typeface="Montserrat" panose="00000500000000000000" pitchFamily="2" charset="0"/>
                  <a:cs typeface="Candara"/>
                </a:rPr>
                <a:t>Value Proposition Policies etc..</a:t>
              </a:r>
              <a:endParaRPr lang="en-US" sz="4500" b="1" spc="300" dirty="0">
                <a:solidFill>
                  <a:srgbClr val="818B19"/>
                </a:solidFill>
                <a:latin typeface="Montserrat" panose="00000500000000000000" pitchFamily="2" charset="0"/>
                <a:cs typeface="Candara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38910" y="9435399"/>
            <a:ext cx="44659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https</a:t>
            </a:r>
            <a:r>
              <a:rPr lang="en-US" dirty="0"/>
              <a:t>://strategyzer.com/</a:t>
            </a:r>
          </a:p>
        </p:txBody>
      </p:sp>
    </p:spTree>
    <p:extLst>
      <p:ext uri="{BB962C8B-B14F-4D97-AF65-F5344CB8AC3E}">
        <p14:creationId xmlns:p14="http://schemas.microsoft.com/office/powerpoint/2010/main" val="325829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14</a:t>
            </a:fld>
            <a:endParaRPr lang="uk-UA"/>
          </a:p>
        </p:txBody>
      </p:sp>
      <p:pic>
        <p:nvPicPr>
          <p:cNvPr id="2" name="Picture 1" descr="Value Proposi desig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6916"/>
            <a:ext cx="17400838" cy="8386684"/>
          </a:xfrm>
          <a:prstGeom prst="rect">
            <a:avLst/>
          </a:prstGeom>
        </p:spPr>
      </p:pic>
      <p:sp>
        <p:nvSpPr>
          <p:cNvPr id="7" name="Google Shape;328;p76"/>
          <p:cNvSpPr txBox="1"/>
          <p:nvPr/>
        </p:nvSpPr>
        <p:spPr>
          <a:xfrm>
            <a:off x="1" y="19084"/>
            <a:ext cx="17340261" cy="1172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7000" b="1" spc="300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  <a:cs typeface="Candara"/>
              </a:rPr>
              <a:t>Supply side and </a:t>
            </a:r>
            <a:r>
              <a:rPr lang="en-US" sz="7000" b="1" spc="300" dirty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  <a:cs typeface="Candara"/>
              </a:rPr>
              <a:t>d</a:t>
            </a:r>
            <a:r>
              <a:rPr lang="en-US" sz="7000" b="1" spc="300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  <a:cs typeface="Candara"/>
              </a:rPr>
              <a:t>emand side</a:t>
            </a:r>
            <a:endParaRPr lang="en-US" sz="5500" b="1" spc="300" dirty="0">
              <a:solidFill>
                <a:schemeClr val="accent3">
                  <a:lumMod val="50000"/>
                </a:schemeClr>
              </a:solidFill>
              <a:latin typeface="Montserrat" panose="00000500000000000000" pitchFamily="2" charset="0"/>
              <a:cs typeface="Candar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22B37A-CCC7-4E5B-82F9-79A278CAA082}"/>
              </a:ext>
            </a:extLst>
          </p:cNvPr>
          <p:cNvSpPr/>
          <p:nvPr/>
        </p:nvSpPr>
        <p:spPr>
          <a:xfrm>
            <a:off x="11046395" y="2902351"/>
            <a:ext cx="360041" cy="371630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3398" tIns="86699" rIns="173398" bIns="86699" rtlCol="0" anchor="ctr"/>
          <a:lstStyle/>
          <a:p>
            <a:pPr algn="ctr" defTabSz="1300483"/>
            <a:endParaRPr lang="en-US" sz="2600">
              <a:solidFill>
                <a:sysClr val="windowText" lastClr="00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3F4246-CEED-4D1E-87E9-AF831143E541}"/>
              </a:ext>
            </a:extLst>
          </p:cNvPr>
          <p:cNvGrpSpPr/>
          <p:nvPr/>
        </p:nvGrpSpPr>
        <p:grpSpPr>
          <a:xfrm>
            <a:off x="8854027" y="1916812"/>
            <a:ext cx="2336383" cy="1167351"/>
            <a:chOff x="1812406" y="2946170"/>
            <a:chExt cx="842445" cy="82079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02F08CF-D4D1-4A39-96BE-CB97F61D16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77365" y="2946170"/>
              <a:ext cx="377486" cy="820793"/>
            </a:xfrm>
            <a:prstGeom prst="line">
              <a:avLst/>
            </a:prstGeom>
            <a:ln w="28575"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5920BBA-8F71-4702-91A3-44392F84A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2406" y="2954946"/>
              <a:ext cx="471956" cy="0"/>
            </a:xfrm>
            <a:prstGeom prst="line">
              <a:avLst/>
            </a:prstGeom>
            <a:ln w="28575"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E7256DD-6317-492A-853D-B93DE998E24A}"/>
              </a:ext>
            </a:extLst>
          </p:cNvPr>
          <p:cNvSpPr txBox="1"/>
          <p:nvPr/>
        </p:nvSpPr>
        <p:spPr>
          <a:xfrm>
            <a:off x="1" y="1575350"/>
            <a:ext cx="84639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300483"/>
            <a:r>
              <a:rPr lang="en-US" sz="4200" b="1" dirty="0" smtClean="0">
                <a:solidFill>
                  <a:srgbClr val="EF3078"/>
                </a:solidFill>
                <a:latin typeface="Montserrat" panose="00000500000000000000" pitchFamily="2" charset="0"/>
                <a:cs typeface="Candara"/>
              </a:rPr>
              <a:t>Understanding demand-side</a:t>
            </a:r>
            <a:endParaRPr lang="en-US" sz="4200" b="1" dirty="0">
              <a:solidFill>
                <a:srgbClr val="EF3078"/>
              </a:solidFill>
              <a:latin typeface="Montserrat" panose="00000500000000000000" pitchFamily="2" charset="0"/>
              <a:cs typeface="Candar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74B3F8-38B1-4C77-944D-B357C5A8510F}"/>
              </a:ext>
            </a:extLst>
          </p:cNvPr>
          <p:cNvSpPr txBox="1"/>
          <p:nvPr/>
        </p:nvSpPr>
        <p:spPr>
          <a:xfrm>
            <a:off x="2629275" y="2290567"/>
            <a:ext cx="58346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300483"/>
            <a:r>
              <a:rPr lang="en-US" sz="4200" b="1" dirty="0" smtClean="0">
                <a:latin typeface="Montserrat" panose="00000500000000000000" pitchFamily="2" charset="0"/>
                <a:cs typeface="Candara"/>
              </a:rPr>
              <a:t>Need research</a:t>
            </a:r>
            <a:endParaRPr lang="en-US" sz="4200" b="1" dirty="0">
              <a:latin typeface="Montserrat" panose="00000500000000000000" pitchFamily="2" charset="0"/>
              <a:cs typeface="Candar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8910" y="9435399"/>
            <a:ext cx="44659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https</a:t>
            </a:r>
            <a:r>
              <a:rPr lang="en-US" dirty="0"/>
              <a:t>://strategyzer.com/</a:t>
            </a:r>
          </a:p>
        </p:txBody>
      </p:sp>
    </p:spTree>
    <p:extLst>
      <p:ext uri="{BB962C8B-B14F-4D97-AF65-F5344CB8AC3E}">
        <p14:creationId xmlns:p14="http://schemas.microsoft.com/office/powerpoint/2010/main" val="178261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15</a:t>
            </a:fld>
            <a:endParaRPr lang="uk-U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05" t="7746" r="1647" b="6551"/>
          <a:stretch/>
        </p:blipFill>
        <p:spPr>
          <a:xfrm>
            <a:off x="1397323" y="1436595"/>
            <a:ext cx="14581175" cy="8359081"/>
          </a:xfrm>
          <a:prstGeom prst="rect">
            <a:avLst/>
          </a:prstGeom>
        </p:spPr>
      </p:pic>
      <p:sp>
        <p:nvSpPr>
          <p:cNvPr id="5" name="Google Shape;328;p76"/>
          <p:cNvSpPr txBox="1"/>
          <p:nvPr/>
        </p:nvSpPr>
        <p:spPr>
          <a:xfrm>
            <a:off x="1" y="19084"/>
            <a:ext cx="17340261" cy="1172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7000" b="1" spc="300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  <a:cs typeface="Candara"/>
              </a:rPr>
              <a:t>Empathy Map (demand side)</a:t>
            </a:r>
            <a:endParaRPr lang="en-US" sz="5500" b="1" spc="300" dirty="0">
              <a:solidFill>
                <a:schemeClr val="accent3">
                  <a:lumMod val="50000"/>
                </a:schemeClr>
              </a:solidFill>
              <a:latin typeface="Montserrat" panose="00000500000000000000" pitchFamily="2" charset="0"/>
              <a:cs typeface="Candar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8910" y="9435399"/>
            <a:ext cx="44659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https</a:t>
            </a:r>
            <a:r>
              <a:rPr lang="en-US" dirty="0"/>
              <a:t>://strategyzer.com/</a:t>
            </a:r>
          </a:p>
        </p:txBody>
      </p:sp>
    </p:spTree>
    <p:extLst>
      <p:ext uri="{BB962C8B-B14F-4D97-AF65-F5344CB8AC3E}">
        <p14:creationId xmlns:p14="http://schemas.microsoft.com/office/powerpoint/2010/main" val="68614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28" y="8665080"/>
            <a:ext cx="4517632" cy="10340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3627" y="1394980"/>
            <a:ext cx="16816636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spc="300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  <a:cs typeface="Candara"/>
              </a:rPr>
              <a:t>Basic steps of </a:t>
            </a:r>
          </a:p>
          <a:p>
            <a:pPr>
              <a:lnSpc>
                <a:spcPct val="150000"/>
              </a:lnSpc>
            </a:pPr>
            <a:r>
              <a:rPr lang="en-US" sz="6500" b="1" spc="300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  <a:cs typeface="Candara"/>
              </a:rPr>
              <a:t>quantitative &amp; qualitative research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4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/>
          <p:cNvSpPr/>
          <p:nvPr/>
        </p:nvSpPr>
        <p:spPr>
          <a:xfrm>
            <a:off x="800604" y="1511879"/>
            <a:ext cx="15739056" cy="3667679"/>
          </a:xfrm>
          <a:custGeom>
            <a:avLst/>
            <a:gdLst>
              <a:gd name="connsiteX0" fmla="*/ 1116000 w 9577855"/>
              <a:gd name="connsiteY0" fmla="*/ 0 h 2232000"/>
              <a:gd name="connsiteX1" fmla="*/ 1116000 w 9577855"/>
              <a:gd name="connsiteY1" fmla="*/ 395979 h 2232000"/>
              <a:gd name="connsiteX2" fmla="*/ 395978 w 9577855"/>
              <a:gd name="connsiteY2" fmla="*/ 1116000 h 2232000"/>
              <a:gd name="connsiteX3" fmla="*/ 1116000 w 9577855"/>
              <a:gd name="connsiteY3" fmla="*/ 1836021 h 2232000"/>
              <a:gd name="connsiteX4" fmla="*/ 1821392 w 9577855"/>
              <a:gd name="connsiteY4" fmla="*/ 1261110 h 2232000"/>
              <a:gd name="connsiteX5" fmla="*/ 1835903 w 9577855"/>
              <a:gd name="connsiteY5" fmla="*/ 1117164 h 2232000"/>
              <a:gd name="connsiteX6" fmla="*/ 1834504 w 9577855"/>
              <a:gd name="connsiteY6" fmla="*/ 1117164 h 2232000"/>
              <a:gd name="connsiteX7" fmla="*/ 1834445 w 9577855"/>
              <a:gd name="connsiteY7" fmla="*/ 1116000 h 2232000"/>
              <a:gd name="connsiteX8" fmla="*/ 2950445 w 9577855"/>
              <a:gd name="connsiteY8" fmla="*/ 0 h 2232000"/>
              <a:gd name="connsiteX9" fmla="*/ 4066445 w 9577855"/>
              <a:gd name="connsiteY9" fmla="*/ 1116000 h 2232000"/>
              <a:gd name="connsiteX10" fmla="*/ 4068906 w 9577855"/>
              <a:gd name="connsiteY10" fmla="*/ 1116000 h 2232000"/>
              <a:gd name="connsiteX11" fmla="*/ 4788927 w 9577855"/>
              <a:gd name="connsiteY11" fmla="*/ 1836021 h 2232000"/>
              <a:gd name="connsiteX12" fmla="*/ 5508948 w 9577855"/>
              <a:gd name="connsiteY12" fmla="*/ 1116000 h 2232000"/>
              <a:gd name="connsiteX13" fmla="*/ 5510178 w 9577855"/>
              <a:gd name="connsiteY13" fmla="*/ 1116000 h 2232000"/>
              <a:gd name="connsiteX14" fmla="*/ 6626178 w 9577855"/>
              <a:gd name="connsiteY14" fmla="*/ 0 h 2232000"/>
              <a:gd name="connsiteX15" fmla="*/ 7742178 w 9577855"/>
              <a:gd name="connsiteY15" fmla="*/ 1116000 h 2232000"/>
              <a:gd name="connsiteX16" fmla="*/ 7742119 w 9577855"/>
              <a:gd name="connsiteY16" fmla="*/ 1117164 h 2232000"/>
              <a:gd name="connsiteX17" fmla="*/ 7741951 w 9577855"/>
              <a:gd name="connsiteY17" fmla="*/ 1117164 h 2232000"/>
              <a:gd name="connsiteX18" fmla="*/ 7756462 w 9577855"/>
              <a:gd name="connsiteY18" fmla="*/ 1261110 h 2232000"/>
              <a:gd name="connsiteX19" fmla="*/ 8461855 w 9577855"/>
              <a:gd name="connsiteY19" fmla="*/ 1836021 h 2232000"/>
              <a:gd name="connsiteX20" fmla="*/ 9181876 w 9577855"/>
              <a:gd name="connsiteY20" fmla="*/ 1116000 h 2232000"/>
              <a:gd name="connsiteX21" fmla="*/ 9577855 w 9577855"/>
              <a:gd name="connsiteY21" fmla="*/ 1116000 h 2232000"/>
              <a:gd name="connsiteX22" fmla="*/ 8461855 w 9577855"/>
              <a:gd name="connsiteY22" fmla="*/ 2232000 h 2232000"/>
              <a:gd name="connsiteX23" fmla="*/ 7345855 w 9577855"/>
              <a:gd name="connsiteY23" fmla="*/ 1116000 h 2232000"/>
              <a:gd name="connsiteX24" fmla="*/ 7346199 w 9577855"/>
              <a:gd name="connsiteY24" fmla="*/ 1116000 h 2232000"/>
              <a:gd name="connsiteX25" fmla="*/ 6626178 w 9577855"/>
              <a:gd name="connsiteY25" fmla="*/ 395979 h 2232000"/>
              <a:gd name="connsiteX26" fmla="*/ 5906157 w 9577855"/>
              <a:gd name="connsiteY26" fmla="*/ 1116000 h 2232000"/>
              <a:gd name="connsiteX27" fmla="*/ 5906216 w 9577855"/>
              <a:gd name="connsiteY27" fmla="*/ 1117164 h 2232000"/>
              <a:gd name="connsiteX28" fmla="*/ 5904810 w 9577855"/>
              <a:gd name="connsiteY28" fmla="*/ 1117164 h 2232000"/>
              <a:gd name="connsiteX29" fmla="*/ 5882254 w 9577855"/>
              <a:gd name="connsiteY29" fmla="*/ 1340913 h 2232000"/>
              <a:gd name="connsiteX30" fmla="*/ 4788927 w 9577855"/>
              <a:gd name="connsiteY30" fmla="*/ 2232000 h 2232000"/>
              <a:gd name="connsiteX31" fmla="*/ 3695600 w 9577855"/>
              <a:gd name="connsiteY31" fmla="*/ 1340913 h 2232000"/>
              <a:gd name="connsiteX32" fmla="*/ 3673045 w 9577855"/>
              <a:gd name="connsiteY32" fmla="*/ 1117164 h 2232000"/>
              <a:gd name="connsiteX33" fmla="*/ 3670407 w 9577855"/>
              <a:gd name="connsiteY33" fmla="*/ 1117164 h 2232000"/>
              <a:gd name="connsiteX34" fmla="*/ 3670466 w 9577855"/>
              <a:gd name="connsiteY34" fmla="*/ 1116000 h 2232000"/>
              <a:gd name="connsiteX35" fmla="*/ 2950445 w 9577855"/>
              <a:gd name="connsiteY35" fmla="*/ 395979 h 2232000"/>
              <a:gd name="connsiteX36" fmla="*/ 2230425 w 9577855"/>
              <a:gd name="connsiteY36" fmla="*/ 1116000 h 2232000"/>
              <a:gd name="connsiteX37" fmla="*/ 2231999 w 9577855"/>
              <a:gd name="connsiteY37" fmla="*/ 1116000 h 2232000"/>
              <a:gd name="connsiteX38" fmla="*/ 1116000 w 9577855"/>
              <a:gd name="connsiteY38" fmla="*/ 2232000 h 2232000"/>
              <a:gd name="connsiteX39" fmla="*/ 0 w 9577855"/>
              <a:gd name="connsiteY39" fmla="*/ 1116000 h 2232000"/>
              <a:gd name="connsiteX40" fmla="*/ 1116000 w 9577855"/>
              <a:gd name="connsiteY40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577855" h="2232000">
                <a:moveTo>
                  <a:pt x="1116000" y="0"/>
                </a:moveTo>
                <a:lnTo>
                  <a:pt x="1116000" y="395979"/>
                </a:lnTo>
                <a:cubicBezTo>
                  <a:pt x="718343" y="395979"/>
                  <a:pt x="395978" y="718343"/>
                  <a:pt x="395978" y="1116000"/>
                </a:cubicBezTo>
                <a:cubicBezTo>
                  <a:pt x="395978" y="1513657"/>
                  <a:pt x="718343" y="1836021"/>
                  <a:pt x="1116000" y="1836021"/>
                </a:cubicBezTo>
                <a:cubicBezTo>
                  <a:pt x="1463949" y="1836021"/>
                  <a:pt x="1754253" y="1589211"/>
                  <a:pt x="1821392" y="1261110"/>
                </a:cubicBezTo>
                <a:lnTo>
                  <a:pt x="1835903" y="1117164"/>
                </a:lnTo>
                <a:lnTo>
                  <a:pt x="1834504" y="1117164"/>
                </a:lnTo>
                <a:lnTo>
                  <a:pt x="1834445" y="1116000"/>
                </a:lnTo>
                <a:cubicBezTo>
                  <a:pt x="1834445" y="499650"/>
                  <a:pt x="2334095" y="0"/>
                  <a:pt x="2950445" y="0"/>
                </a:cubicBezTo>
                <a:cubicBezTo>
                  <a:pt x="3566795" y="0"/>
                  <a:pt x="4066445" y="499650"/>
                  <a:pt x="4066445" y="1116000"/>
                </a:cubicBezTo>
                <a:lnTo>
                  <a:pt x="4068906" y="1116000"/>
                </a:lnTo>
                <a:cubicBezTo>
                  <a:pt x="4068906" y="1513657"/>
                  <a:pt x="4391270" y="1836021"/>
                  <a:pt x="4788927" y="1836021"/>
                </a:cubicBezTo>
                <a:cubicBezTo>
                  <a:pt x="5186584" y="1836021"/>
                  <a:pt x="5508948" y="1513657"/>
                  <a:pt x="5508948" y="1116000"/>
                </a:cubicBezTo>
                <a:lnTo>
                  <a:pt x="5510178" y="1116000"/>
                </a:lnTo>
                <a:cubicBezTo>
                  <a:pt x="5510178" y="499650"/>
                  <a:pt x="6009828" y="0"/>
                  <a:pt x="6626178" y="0"/>
                </a:cubicBezTo>
                <a:cubicBezTo>
                  <a:pt x="7242528" y="0"/>
                  <a:pt x="7742178" y="499650"/>
                  <a:pt x="7742178" y="1116000"/>
                </a:cubicBezTo>
                <a:lnTo>
                  <a:pt x="7742119" y="1117164"/>
                </a:lnTo>
                <a:lnTo>
                  <a:pt x="7741951" y="1117164"/>
                </a:lnTo>
                <a:lnTo>
                  <a:pt x="7756462" y="1261110"/>
                </a:lnTo>
                <a:cubicBezTo>
                  <a:pt x="7823601" y="1589211"/>
                  <a:pt x="8113905" y="1836021"/>
                  <a:pt x="8461855" y="1836021"/>
                </a:cubicBezTo>
                <a:cubicBezTo>
                  <a:pt x="8859512" y="1836021"/>
                  <a:pt x="9181876" y="1513657"/>
                  <a:pt x="9181876" y="1116000"/>
                </a:cubicBezTo>
                <a:lnTo>
                  <a:pt x="9577855" y="1116000"/>
                </a:lnTo>
                <a:cubicBezTo>
                  <a:pt x="9577855" y="1732350"/>
                  <a:pt x="9078205" y="2232000"/>
                  <a:pt x="8461855" y="2232000"/>
                </a:cubicBezTo>
                <a:cubicBezTo>
                  <a:pt x="7845505" y="2232000"/>
                  <a:pt x="7345855" y="1732350"/>
                  <a:pt x="7345855" y="1116000"/>
                </a:cubicBezTo>
                <a:lnTo>
                  <a:pt x="7346199" y="1116000"/>
                </a:lnTo>
                <a:cubicBezTo>
                  <a:pt x="7346199" y="718343"/>
                  <a:pt x="7023835" y="395979"/>
                  <a:pt x="6626178" y="395979"/>
                </a:cubicBezTo>
                <a:cubicBezTo>
                  <a:pt x="6228521" y="395979"/>
                  <a:pt x="5906157" y="718343"/>
                  <a:pt x="5906157" y="1116000"/>
                </a:cubicBezTo>
                <a:lnTo>
                  <a:pt x="5906216" y="1117164"/>
                </a:lnTo>
                <a:lnTo>
                  <a:pt x="5904810" y="1117164"/>
                </a:lnTo>
                <a:lnTo>
                  <a:pt x="5882254" y="1340913"/>
                </a:lnTo>
                <a:cubicBezTo>
                  <a:pt x="5778191" y="1849456"/>
                  <a:pt x="5328233" y="2232000"/>
                  <a:pt x="4788927" y="2232000"/>
                </a:cubicBezTo>
                <a:cubicBezTo>
                  <a:pt x="4249621" y="2232000"/>
                  <a:pt x="3799663" y="1849456"/>
                  <a:pt x="3695600" y="1340913"/>
                </a:cubicBezTo>
                <a:lnTo>
                  <a:pt x="3673045" y="1117164"/>
                </a:lnTo>
                <a:lnTo>
                  <a:pt x="3670407" y="1117164"/>
                </a:lnTo>
                <a:lnTo>
                  <a:pt x="3670466" y="1116000"/>
                </a:lnTo>
                <a:cubicBezTo>
                  <a:pt x="3670466" y="718343"/>
                  <a:pt x="3348102" y="395979"/>
                  <a:pt x="2950445" y="395979"/>
                </a:cubicBezTo>
                <a:cubicBezTo>
                  <a:pt x="2552788" y="395979"/>
                  <a:pt x="2230425" y="718343"/>
                  <a:pt x="2230425" y="1116000"/>
                </a:cubicBezTo>
                <a:lnTo>
                  <a:pt x="2231999" y="1116000"/>
                </a:lnTo>
                <a:cubicBezTo>
                  <a:pt x="2231999" y="1732350"/>
                  <a:pt x="1732350" y="2232000"/>
                  <a:pt x="1116000" y="2232000"/>
                </a:cubicBezTo>
                <a:cubicBezTo>
                  <a:pt x="499649" y="2232000"/>
                  <a:pt x="0" y="1732350"/>
                  <a:pt x="0" y="1116000"/>
                </a:cubicBezTo>
                <a:cubicBezTo>
                  <a:pt x="0" y="499650"/>
                  <a:pt x="499649" y="0"/>
                  <a:pt x="1116000" y="0"/>
                </a:cubicBezTo>
                <a:close/>
              </a:path>
            </a:pathLst>
          </a:custGeom>
          <a:gradFill flip="none" rotWithShape="1">
            <a:gsLst>
              <a:gs pos="75000">
                <a:srgbClr val="F24D16"/>
              </a:gs>
              <a:gs pos="50000">
                <a:srgbClr val="EDD834"/>
              </a:gs>
              <a:gs pos="25000">
                <a:srgbClr val="B17ED8"/>
              </a:gs>
              <a:gs pos="0">
                <a:srgbClr val="4CD4B0"/>
              </a:gs>
              <a:gs pos="100000">
                <a:srgbClr val="7D142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44" name="Rectangle: Rounded Corners 43"/>
          <p:cNvSpPr/>
          <p:nvPr/>
        </p:nvSpPr>
        <p:spPr>
          <a:xfrm>
            <a:off x="653020" y="5890741"/>
            <a:ext cx="16032197" cy="182522"/>
          </a:xfrm>
          <a:prstGeom prst="roundRect">
            <a:avLst/>
          </a:prstGeom>
          <a:solidFill>
            <a:srgbClr val="CBD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IN"/>
          </a:p>
        </p:txBody>
      </p:sp>
      <p:sp>
        <p:nvSpPr>
          <p:cNvPr id="38" name="Oval 37"/>
          <p:cNvSpPr/>
          <p:nvPr/>
        </p:nvSpPr>
        <p:spPr>
          <a:xfrm>
            <a:off x="4439879" y="2154872"/>
            <a:ext cx="2402976" cy="2381679"/>
          </a:xfrm>
          <a:prstGeom prst="ellipse">
            <a:avLst/>
          </a:prstGeom>
          <a:gradFill flip="none" rotWithShape="1">
            <a:gsLst>
              <a:gs pos="36000">
                <a:srgbClr val="DAD9DA"/>
              </a:gs>
              <a:gs pos="100000">
                <a:schemeClr val="bg1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0" dir="2700000" sx="130000" sy="130000" algn="tl" rotWithShape="0">
              <a:schemeClr val="tx1">
                <a:lumMod val="85000"/>
                <a:lumOff val="15000"/>
                <a:alpha val="21000"/>
              </a:schemeClr>
            </a:outerShdw>
          </a:effectLst>
          <a:scene3d>
            <a:camera prst="orthographicFront"/>
            <a:lightRig rig="threePt" dir="t"/>
          </a:scene3d>
          <a:sp3d>
            <a:bevelT w="133350" h="63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IN"/>
          </a:p>
        </p:txBody>
      </p:sp>
      <p:sp>
        <p:nvSpPr>
          <p:cNvPr id="39" name="Oval 38"/>
          <p:cNvSpPr/>
          <p:nvPr/>
        </p:nvSpPr>
        <p:spPr>
          <a:xfrm>
            <a:off x="7467632" y="2154872"/>
            <a:ext cx="2402976" cy="2381679"/>
          </a:xfrm>
          <a:prstGeom prst="ellipse">
            <a:avLst/>
          </a:prstGeom>
          <a:gradFill flip="none" rotWithShape="1">
            <a:gsLst>
              <a:gs pos="36000">
                <a:srgbClr val="DAD9DA"/>
              </a:gs>
              <a:gs pos="100000">
                <a:schemeClr val="bg1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0" dir="2700000" sx="130000" sy="130000" algn="tl" rotWithShape="0">
              <a:schemeClr val="tx1">
                <a:lumMod val="85000"/>
                <a:lumOff val="15000"/>
                <a:alpha val="21000"/>
              </a:schemeClr>
            </a:outerShdw>
          </a:effectLst>
          <a:scene3d>
            <a:camera prst="orthographicFront"/>
            <a:lightRig rig="threePt" dir="t"/>
          </a:scene3d>
          <a:sp3d>
            <a:bevelT w="133350" h="63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IN"/>
          </a:p>
        </p:txBody>
      </p:sp>
      <p:sp>
        <p:nvSpPr>
          <p:cNvPr id="40" name="Oval 39"/>
          <p:cNvSpPr/>
          <p:nvPr/>
        </p:nvSpPr>
        <p:spPr>
          <a:xfrm>
            <a:off x="10495386" y="2154872"/>
            <a:ext cx="2402976" cy="2381679"/>
          </a:xfrm>
          <a:prstGeom prst="ellipse">
            <a:avLst/>
          </a:prstGeom>
          <a:gradFill flip="none" rotWithShape="1">
            <a:gsLst>
              <a:gs pos="36000">
                <a:srgbClr val="DAD9DA"/>
              </a:gs>
              <a:gs pos="100000">
                <a:schemeClr val="bg1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0" dir="2700000" sx="130000" sy="130000" algn="tl" rotWithShape="0">
              <a:schemeClr val="tx1">
                <a:lumMod val="85000"/>
                <a:lumOff val="15000"/>
                <a:alpha val="21000"/>
              </a:schemeClr>
            </a:outerShdw>
          </a:effectLst>
          <a:scene3d>
            <a:camera prst="orthographicFront"/>
            <a:lightRig rig="threePt" dir="t"/>
          </a:scene3d>
          <a:sp3d>
            <a:bevelT w="133350" h="63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IN"/>
          </a:p>
        </p:txBody>
      </p:sp>
      <p:sp>
        <p:nvSpPr>
          <p:cNvPr id="41" name="Oval 40"/>
          <p:cNvSpPr/>
          <p:nvPr/>
        </p:nvSpPr>
        <p:spPr>
          <a:xfrm>
            <a:off x="13523137" y="2154872"/>
            <a:ext cx="2402976" cy="2381679"/>
          </a:xfrm>
          <a:prstGeom prst="ellipse">
            <a:avLst/>
          </a:prstGeom>
          <a:gradFill flip="none" rotWithShape="1">
            <a:gsLst>
              <a:gs pos="36000">
                <a:srgbClr val="DAD9DA"/>
              </a:gs>
              <a:gs pos="100000">
                <a:schemeClr val="bg1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0" dir="2700000" sx="130000" sy="130000" algn="tl" rotWithShape="0">
              <a:schemeClr val="tx1">
                <a:lumMod val="85000"/>
                <a:lumOff val="15000"/>
                <a:alpha val="21000"/>
              </a:schemeClr>
            </a:outerShdw>
          </a:effectLst>
          <a:scene3d>
            <a:camera prst="orthographicFront"/>
            <a:lightRig rig="threePt" dir="t"/>
          </a:scene3d>
          <a:sp3d>
            <a:bevelT w="133350" h="63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IN"/>
          </a:p>
        </p:txBody>
      </p:sp>
      <p:sp>
        <p:nvSpPr>
          <p:cNvPr id="37" name="Oval 36"/>
          <p:cNvSpPr/>
          <p:nvPr/>
        </p:nvSpPr>
        <p:spPr>
          <a:xfrm>
            <a:off x="1412126" y="2154872"/>
            <a:ext cx="2402976" cy="2381679"/>
          </a:xfrm>
          <a:prstGeom prst="ellipse">
            <a:avLst/>
          </a:prstGeom>
          <a:gradFill flip="none" rotWithShape="1">
            <a:gsLst>
              <a:gs pos="36000">
                <a:srgbClr val="DAD9DA"/>
              </a:gs>
              <a:gs pos="100000">
                <a:schemeClr val="bg1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0" dir="2700000" sx="130000" sy="130000" algn="tl" rotWithShape="0">
              <a:schemeClr val="tx1">
                <a:lumMod val="85000"/>
                <a:lumOff val="15000"/>
                <a:alpha val="21000"/>
              </a:schemeClr>
            </a:outerShdw>
          </a:effectLst>
          <a:scene3d>
            <a:camera prst="orthographicFront"/>
            <a:lightRig rig="threePt" dir="t"/>
          </a:scene3d>
          <a:sp3d>
            <a:bevelT w="133350" h="63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IN"/>
          </a:p>
        </p:txBody>
      </p:sp>
      <p:grpSp>
        <p:nvGrpSpPr>
          <p:cNvPr id="9" name="Group 8"/>
          <p:cNvGrpSpPr/>
          <p:nvPr/>
        </p:nvGrpSpPr>
        <p:grpSpPr>
          <a:xfrm>
            <a:off x="723277" y="2741443"/>
            <a:ext cx="3707912" cy="6177977"/>
            <a:chOff x="723277" y="3025126"/>
            <a:chExt cx="3707912" cy="6177977"/>
          </a:xfrm>
        </p:grpSpPr>
        <p:sp>
          <p:nvSpPr>
            <p:cNvPr id="65" name="Oval 64"/>
            <p:cNvSpPr/>
            <p:nvPr/>
          </p:nvSpPr>
          <p:spPr>
            <a:xfrm>
              <a:off x="2384286" y="6026123"/>
              <a:ext cx="479139" cy="479124"/>
            </a:xfrm>
            <a:prstGeom prst="ellipse">
              <a:avLst/>
            </a:prstGeom>
            <a:solidFill>
              <a:srgbClr val="CBD1DD">
                <a:alpha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IN"/>
            </a:p>
          </p:txBody>
        </p:sp>
        <p:cxnSp>
          <p:nvCxnSpPr>
            <p:cNvPr id="46" name="Straight Connector 45"/>
            <p:cNvCxnSpPr>
              <a:cxnSpLocks/>
            </p:cNvCxnSpPr>
            <p:nvPr/>
          </p:nvCxnSpPr>
          <p:spPr>
            <a:xfrm>
              <a:off x="2623855" y="5463227"/>
              <a:ext cx="0" cy="802458"/>
            </a:xfrm>
            <a:prstGeom prst="line">
              <a:avLst/>
            </a:prstGeom>
            <a:ln w="38100">
              <a:solidFill>
                <a:srgbClr val="4CD4B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1130594" y="3025126"/>
              <a:ext cx="2986521" cy="1208534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pPr algn="ctr"/>
              <a:r>
                <a:rPr lang="en-IN" sz="3500" dirty="0" smtClean="0">
                  <a:solidFill>
                    <a:srgbClr val="4CD4B0"/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Candara"/>
                </a:rPr>
                <a:t>Research design</a:t>
              </a:r>
              <a:endParaRPr lang="en-IN" sz="3500" dirty="0">
                <a:solidFill>
                  <a:srgbClr val="4CD4B0"/>
                </a:solidFill>
                <a:latin typeface="Montserrat" panose="00000500000000000000" pitchFamily="2" charset="0"/>
                <a:ea typeface="Open Sans" panose="020B0606030504020204" pitchFamily="34" charset="0"/>
                <a:cs typeface="Candara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913903" y="6778704"/>
              <a:ext cx="3435748" cy="808424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pPr algn="ctr"/>
              <a:r>
                <a:rPr lang="en-IN" sz="2200" b="1" dirty="0" smtClean="0">
                  <a:solidFill>
                    <a:srgbClr val="4CD4B0"/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What is the objective?</a:t>
              </a:r>
              <a:endParaRPr lang="en-IN" sz="2200" b="1" dirty="0">
                <a:solidFill>
                  <a:srgbClr val="4CD4B0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23277" y="7902236"/>
              <a:ext cx="3707912" cy="1300867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pPr algn="ctr"/>
              <a:r>
                <a:rPr lang="en-IN" sz="1900" b="1" dirty="0" smtClean="0">
                  <a:solidFill>
                    <a:srgbClr val="141313"/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Hypothesis formulation</a:t>
              </a:r>
            </a:p>
            <a:p>
              <a:pPr algn="ctr"/>
              <a:r>
                <a:rPr lang="en-IN" sz="1900" b="1" dirty="0">
                  <a:solidFill>
                    <a:srgbClr val="141313"/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Conceptual </a:t>
              </a:r>
              <a:r>
                <a:rPr lang="en-IN" sz="1900" b="1" dirty="0" smtClean="0">
                  <a:solidFill>
                    <a:srgbClr val="141313"/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Framework</a:t>
              </a:r>
            </a:p>
            <a:p>
              <a:pPr algn="ctr"/>
              <a:endParaRPr lang="en-IN" sz="1900" b="1" dirty="0" smtClean="0">
                <a:solidFill>
                  <a:srgbClr val="141313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algn="ctr"/>
              <a:r>
                <a:rPr lang="en-IN" sz="1900" b="1" dirty="0" smtClean="0">
                  <a:solidFill>
                    <a:srgbClr val="141313"/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Census or surveys </a:t>
              </a:r>
              <a:endParaRPr lang="en-IN" sz="1900" b="1" dirty="0">
                <a:solidFill>
                  <a:srgbClr val="141313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33627" y="3010746"/>
            <a:ext cx="3025264" cy="5908674"/>
            <a:chOff x="4133627" y="3294429"/>
            <a:chExt cx="3025264" cy="5908674"/>
          </a:xfrm>
        </p:grpSpPr>
        <p:sp>
          <p:nvSpPr>
            <p:cNvPr id="67" name="Oval 66"/>
            <p:cNvSpPr/>
            <p:nvPr/>
          </p:nvSpPr>
          <p:spPr>
            <a:xfrm>
              <a:off x="5403819" y="6026123"/>
              <a:ext cx="479139" cy="479124"/>
            </a:xfrm>
            <a:prstGeom prst="ellipse">
              <a:avLst/>
            </a:prstGeom>
            <a:solidFill>
              <a:srgbClr val="CBD1DD">
                <a:alpha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IN"/>
            </a:p>
          </p:txBody>
        </p:sp>
        <p:cxnSp>
          <p:nvCxnSpPr>
            <p:cNvPr id="49" name="Straight Connector 48"/>
            <p:cNvCxnSpPr>
              <a:cxnSpLocks/>
            </p:cNvCxnSpPr>
            <p:nvPr/>
          </p:nvCxnSpPr>
          <p:spPr>
            <a:xfrm>
              <a:off x="5641367" y="4850281"/>
              <a:ext cx="0" cy="1415404"/>
            </a:xfrm>
            <a:prstGeom prst="line">
              <a:avLst/>
            </a:prstGeom>
            <a:ln w="38100">
              <a:solidFill>
                <a:srgbClr val="B17ED8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4439877" y="3294429"/>
              <a:ext cx="2402977" cy="639147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pPr algn="ctr"/>
              <a:r>
                <a:rPr lang="en-IN" sz="3300" dirty="0" smtClean="0">
                  <a:solidFill>
                    <a:srgbClr val="B17ED8"/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Candara"/>
                </a:rPr>
                <a:t>Sampling</a:t>
              </a:r>
              <a:endParaRPr lang="en-IN" sz="3300" dirty="0">
                <a:solidFill>
                  <a:srgbClr val="B17ED8"/>
                </a:solidFill>
                <a:latin typeface="Montserrat" panose="00000500000000000000" pitchFamily="2" charset="0"/>
                <a:ea typeface="Open Sans" panose="020B0606030504020204" pitchFamily="34" charset="0"/>
                <a:cs typeface="Candara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241140" y="6778704"/>
              <a:ext cx="2806385" cy="469870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pPr algn="ctr"/>
              <a:r>
                <a:rPr lang="en-IN" sz="2200" b="1" dirty="0" smtClean="0">
                  <a:solidFill>
                    <a:srgbClr val="B17ED8"/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Who gives data?</a:t>
              </a:r>
              <a:endParaRPr lang="en-IN" sz="2200" b="1" dirty="0">
                <a:solidFill>
                  <a:srgbClr val="B17ED8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133627" y="7902236"/>
              <a:ext cx="3025264" cy="1300867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pPr algn="ctr"/>
              <a:r>
                <a:rPr lang="en-IN" sz="1900" dirty="0" smtClean="0">
                  <a:solidFill>
                    <a:srgbClr val="C5571F"/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Random or non- random sampling</a:t>
              </a:r>
            </a:p>
            <a:p>
              <a:pPr algn="ctr"/>
              <a:r>
                <a:rPr lang="en-IN" sz="1900" dirty="0" smtClean="0">
                  <a:solidFill>
                    <a:srgbClr val="3D891A"/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Non-random sampling</a:t>
              </a:r>
              <a:endParaRPr lang="en-IN" sz="1900" dirty="0">
                <a:solidFill>
                  <a:srgbClr val="3D891A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261617" y="3007208"/>
            <a:ext cx="2986583" cy="5327436"/>
            <a:chOff x="7261617" y="3290891"/>
            <a:chExt cx="2986583" cy="5327436"/>
          </a:xfrm>
        </p:grpSpPr>
        <p:sp>
          <p:nvSpPr>
            <p:cNvPr id="68" name="Oval 67"/>
            <p:cNvSpPr/>
            <p:nvPr/>
          </p:nvSpPr>
          <p:spPr>
            <a:xfrm>
              <a:off x="8421330" y="6026123"/>
              <a:ext cx="479139" cy="479124"/>
            </a:xfrm>
            <a:prstGeom prst="ellipse">
              <a:avLst/>
            </a:prstGeom>
            <a:solidFill>
              <a:srgbClr val="CBD1DD">
                <a:alpha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IN"/>
            </a:p>
          </p:txBody>
        </p:sp>
        <p:cxnSp>
          <p:nvCxnSpPr>
            <p:cNvPr id="56" name="Straight Connector 55"/>
            <p:cNvCxnSpPr>
              <a:cxnSpLocks/>
            </p:cNvCxnSpPr>
            <p:nvPr/>
          </p:nvCxnSpPr>
          <p:spPr>
            <a:xfrm>
              <a:off x="8670131" y="5463241"/>
              <a:ext cx="1" cy="802445"/>
            </a:xfrm>
            <a:prstGeom prst="line">
              <a:avLst/>
            </a:prstGeom>
            <a:ln w="38100">
              <a:solidFill>
                <a:srgbClr val="EDD834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590011" y="3290891"/>
              <a:ext cx="2160240" cy="669925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pPr algn="ctr"/>
              <a:r>
                <a:rPr lang="en-IN" sz="3500" dirty="0" smtClean="0">
                  <a:solidFill>
                    <a:srgbClr val="EDD834"/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Candara"/>
                </a:rPr>
                <a:t>Tools</a:t>
              </a:r>
              <a:endParaRPr lang="en-IN" sz="3500" dirty="0">
                <a:solidFill>
                  <a:srgbClr val="EDD834"/>
                </a:solidFill>
                <a:latin typeface="Montserrat" panose="00000500000000000000" pitchFamily="2" charset="0"/>
                <a:ea typeface="Open Sans" panose="020B0606030504020204" pitchFamily="34" charset="0"/>
                <a:cs typeface="Candara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261617" y="6778704"/>
              <a:ext cx="2806385" cy="808424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pPr algn="ctr"/>
              <a:r>
                <a:rPr lang="en-IN" sz="2200" b="1" dirty="0" smtClean="0">
                  <a:solidFill>
                    <a:srgbClr val="EDD834"/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The best instrument</a:t>
              </a:r>
              <a:endParaRPr lang="en-IN" sz="2200" b="1" dirty="0">
                <a:solidFill>
                  <a:srgbClr val="EDD83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262287" y="7902236"/>
              <a:ext cx="2985913" cy="716091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pPr algn="ctr"/>
              <a:r>
                <a:rPr lang="en-IN" sz="1900" dirty="0" smtClean="0">
                  <a:solidFill>
                    <a:srgbClr val="C5571F"/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Questionnaires</a:t>
              </a:r>
            </a:p>
            <a:p>
              <a:pPr algn="ctr"/>
              <a:r>
                <a:rPr lang="en-IN" sz="1900" dirty="0" smtClean="0">
                  <a:solidFill>
                    <a:srgbClr val="3D891A"/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Discussion Guide</a:t>
              </a:r>
              <a:endParaRPr lang="en-IN" sz="1900" dirty="0">
                <a:solidFill>
                  <a:srgbClr val="3D891A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282094" y="2602137"/>
            <a:ext cx="2812512" cy="6024895"/>
            <a:chOff x="10282094" y="2885820"/>
            <a:chExt cx="2812512" cy="6024895"/>
          </a:xfrm>
        </p:grpSpPr>
        <p:sp>
          <p:nvSpPr>
            <p:cNvPr id="69" name="Oval 68"/>
            <p:cNvSpPr/>
            <p:nvPr/>
          </p:nvSpPr>
          <p:spPr>
            <a:xfrm>
              <a:off x="11457304" y="6026123"/>
              <a:ext cx="479139" cy="479124"/>
            </a:xfrm>
            <a:prstGeom prst="ellipse">
              <a:avLst/>
            </a:prstGeom>
            <a:solidFill>
              <a:srgbClr val="CBD1DD">
                <a:alpha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IN"/>
            </a:p>
          </p:txBody>
        </p:sp>
        <p:cxnSp>
          <p:nvCxnSpPr>
            <p:cNvPr id="53" name="Straight Connector 52"/>
            <p:cNvCxnSpPr>
              <a:cxnSpLocks/>
            </p:cNvCxnSpPr>
            <p:nvPr/>
          </p:nvCxnSpPr>
          <p:spPr>
            <a:xfrm>
              <a:off x="11696874" y="4820234"/>
              <a:ext cx="0" cy="1445451"/>
            </a:xfrm>
            <a:prstGeom prst="line">
              <a:avLst/>
            </a:prstGeom>
            <a:ln w="38100">
              <a:solidFill>
                <a:srgbClr val="F24D16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10495386" y="2885820"/>
              <a:ext cx="2402975" cy="1146979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pPr algn="ctr"/>
              <a:r>
                <a:rPr lang="en-IN" sz="3300" dirty="0" smtClean="0">
                  <a:solidFill>
                    <a:srgbClr val="F24D16"/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Candara"/>
                </a:rPr>
                <a:t>Data Collection</a:t>
              </a:r>
              <a:endParaRPr lang="en-IN" sz="3300" dirty="0">
                <a:solidFill>
                  <a:srgbClr val="F24D16"/>
                </a:solidFill>
                <a:latin typeface="Montserrat" panose="00000500000000000000" pitchFamily="2" charset="0"/>
                <a:ea typeface="Open Sans" panose="020B0606030504020204" pitchFamily="34" charset="0"/>
                <a:cs typeface="Candara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0282094" y="6778704"/>
              <a:ext cx="2806385" cy="808424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pPr algn="ctr"/>
              <a:r>
                <a:rPr lang="en-IN" sz="2200" b="1" dirty="0" smtClean="0">
                  <a:solidFill>
                    <a:srgbClr val="F24D16"/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Input of the research</a:t>
              </a:r>
              <a:endParaRPr lang="en-IN" sz="2200" b="1" dirty="0">
                <a:solidFill>
                  <a:srgbClr val="F24D16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288221" y="7902236"/>
              <a:ext cx="2806385" cy="1008479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pPr algn="ctr"/>
              <a:r>
                <a:rPr lang="en-IN" sz="1900" dirty="0" smtClean="0">
                  <a:solidFill>
                    <a:srgbClr val="C5571F"/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Interviewing/</a:t>
              </a:r>
            </a:p>
            <a:p>
              <a:pPr algn="ctr"/>
              <a:r>
                <a:rPr lang="en-IN" sz="1900" dirty="0" smtClean="0">
                  <a:solidFill>
                    <a:srgbClr val="C5571F"/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Auditing</a:t>
              </a:r>
              <a:r>
                <a:rPr lang="en-IN" sz="1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</a:p>
            <a:p>
              <a:pPr algn="ctr"/>
              <a:r>
                <a:rPr lang="en-IN" sz="1900" dirty="0" smtClean="0">
                  <a:solidFill>
                    <a:srgbClr val="3D891A"/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Discussions</a:t>
              </a:r>
              <a:endParaRPr lang="en-IN" sz="1900" dirty="0">
                <a:solidFill>
                  <a:srgbClr val="3D891A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134627" y="2602137"/>
            <a:ext cx="3225505" cy="5732507"/>
            <a:chOff x="13134627" y="2885820"/>
            <a:chExt cx="3225505" cy="5732507"/>
          </a:xfrm>
        </p:grpSpPr>
        <p:sp>
          <p:nvSpPr>
            <p:cNvPr id="70" name="Oval 69"/>
            <p:cNvSpPr/>
            <p:nvPr/>
          </p:nvSpPr>
          <p:spPr>
            <a:xfrm>
              <a:off x="14466194" y="6027016"/>
              <a:ext cx="479139" cy="479124"/>
            </a:xfrm>
            <a:prstGeom prst="ellipse">
              <a:avLst/>
            </a:prstGeom>
            <a:solidFill>
              <a:srgbClr val="CBD1DD">
                <a:alpha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IN"/>
            </a:p>
          </p:txBody>
        </p:sp>
        <p:cxnSp>
          <p:nvCxnSpPr>
            <p:cNvPr id="59" name="Straight Connector 58"/>
            <p:cNvCxnSpPr>
              <a:cxnSpLocks/>
            </p:cNvCxnSpPr>
            <p:nvPr/>
          </p:nvCxnSpPr>
          <p:spPr>
            <a:xfrm>
              <a:off x="14705763" y="5463241"/>
              <a:ext cx="0" cy="802445"/>
            </a:xfrm>
            <a:prstGeom prst="line">
              <a:avLst/>
            </a:prstGeom>
            <a:ln w="38100">
              <a:solidFill>
                <a:srgbClr val="7D1424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3697651" y="2885820"/>
              <a:ext cx="2016224" cy="1146979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pPr algn="ctr"/>
              <a:r>
                <a:rPr lang="en-IN" sz="3300" dirty="0" smtClean="0">
                  <a:solidFill>
                    <a:srgbClr val="7D1424"/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Candara"/>
                </a:rPr>
                <a:t>Data Analysis</a:t>
              </a:r>
              <a:endParaRPr lang="en-IN" sz="3300" dirty="0">
                <a:solidFill>
                  <a:srgbClr val="7D1424"/>
                </a:solidFill>
                <a:latin typeface="Montserrat" panose="00000500000000000000" pitchFamily="2" charset="0"/>
                <a:ea typeface="Open Sans" panose="020B0606030504020204" pitchFamily="34" charset="0"/>
                <a:cs typeface="Candara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3206635" y="6749008"/>
              <a:ext cx="3072416" cy="808424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pPr algn="ctr"/>
              <a:r>
                <a:rPr lang="en-IN" sz="2200" b="1" dirty="0" smtClean="0">
                  <a:solidFill>
                    <a:srgbClr val="7D1424"/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How to analyse data?</a:t>
              </a:r>
              <a:endParaRPr lang="en-IN" sz="2200" b="1" dirty="0">
                <a:solidFill>
                  <a:srgbClr val="7D142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3134627" y="7902236"/>
              <a:ext cx="3225505" cy="716091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pPr algn="ctr"/>
              <a:r>
                <a:rPr lang="en-IN" sz="1900" dirty="0" smtClean="0">
                  <a:solidFill>
                    <a:srgbClr val="C5571F"/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Descriptive/Inferential </a:t>
              </a:r>
              <a:r>
                <a:rPr lang="en-IN" sz="1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.</a:t>
              </a:r>
            </a:p>
            <a:p>
              <a:pPr algn="ctr"/>
              <a:r>
                <a:rPr lang="en-IN" sz="1900" dirty="0" smtClean="0">
                  <a:solidFill>
                    <a:srgbClr val="3D891A"/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Coding/Interpretative</a:t>
              </a:r>
              <a:endParaRPr lang="en-IN" sz="1900" dirty="0">
                <a:solidFill>
                  <a:srgbClr val="3D891A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0" y="0"/>
            <a:ext cx="173402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spc="300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  <a:cs typeface="Candara"/>
              </a:rPr>
              <a:t>Basic steps (quants and </a:t>
            </a:r>
            <a:r>
              <a:rPr lang="en-US" sz="7000" b="1" spc="300" dirty="0" err="1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  <a:cs typeface="Candara"/>
              </a:rPr>
              <a:t>qualits</a:t>
            </a:r>
            <a:r>
              <a:rPr lang="en-US" sz="7000" b="1" spc="300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  <a:cs typeface="Candara"/>
              </a:rPr>
              <a:t>) </a:t>
            </a:r>
            <a:endParaRPr lang="en-US" sz="7000" dirty="0" smtClean="0">
              <a:latin typeface="Montserrat" panose="000005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70DB-F519-47BB-BFAA-CF5DB2BD72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9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/>
          <p:cNvSpPr/>
          <p:nvPr/>
        </p:nvSpPr>
        <p:spPr>
          <a:xfrm>
            <a:off x="800604" y="1511879"/>
            <a:ext cx="15739056" cy="3667679"/>
          </a:xfrm>
          <a:custGeom>
            <a:avLst/>
            <a:gdLst>
              <a:gd name="connsiteX0" fmla="*/ 1116000 w 9577855"/>
              <a:gd name="connsiteY0" fmla="*/ 0 h 2232000"/>
              <a:gd name="connsiteX1" fmla="*/ 1116000 w 9577855"/>
              <a:gd name="connsiteY1" fmla="*/ 395979 h 2232000"/>
              <a:gd name="connsiteX2" fmla="*/ 395978 w 9577855"/>
              <a:gd name="connsiteY2" fmla="*/ 1116000 h 2232000"/>
              <a:gd name="connsiteX3" fmla="*/ 1116000 w 9577855"/>
              <a:gd name="connsiteY3" fmla="*/ 1836021 h 2232000"/>
              <a:gd name="connsiteX4" fmla="*/ 1821392 w 9577855"/>
              <a:gd name="connsiteY4" fmla="*/ 1261110 h 2232000"/>
              <a:gd name="connsiteX5" fmla="*/ 1835903 w 9577855"/>
              <a:gd name="connsiteY5" fmla="*/ 1117164 h 2232000"/>
              <a:gd name="connsiteX6" fmla="*/ 1834504 w 9577855"/>
              <a:gd name="connsiteY6" fmla="*/ 1117164 h 2232000"/>
              <a:gd name="connsiteX7" fmla="*/ 1834445 w 9577855"/>
              <a:gd name="connsiteY7" fmla="*/ 1116000 h 2232000"/>
              <a:gd name="connsiteX8" fmla="*/ 2950445 w 9577855"/>
              <a:gd name="connsiteY8" fmla="*/ 0 h 2232000"/>
              <a:gd name="connsiteX9" fmla="*/ 4066445 w 9577855"/>
              <a:gd name="connsiteY9" fmla="*/ 1116000 h 2232000"/>
              <a:gd name="connsiteX10" fmla="*/ 4068906 w 9577855"/>
              <a:gd name="connsiteY10" fmla="*/ 1116000 h 2232000"/>
              <a:gd name="connsiteX11" fmla="*/ 4788927 w 9577855"/>
              <a:gd name="connsiteY11" fmla="*/ 1836021 h 2232000"/>
              <a:gd name="connsiteX12" fmla="*/ 5508948 w 9577855"/>
              <a:gd name="connsiteY12" fmla="*/ 1116000 h 2232000"/>
              <a:gd name="connsiteX13" fmla="*/ 5510178 w 9577855"/>
              <a:gd name="connsiteY13" fmla="*/ 1116000 h 2232000"/>
              <a:gd name="connsiteX14" fmla="*/ 6626178 w 9577855"/>
              <a:gd name="connsiteY14" fmla="*/ 0 h 2232000"/>
              <a:gd name="connsiteX15" fmla="*/ 7742178 w 9577855"/>
              <a:gd name="connsiteY15" fmla="*/ 1116000 h 2232000"/>
              <a:gd name="connsiteX16" fmla="*/ 7742119 w 9577855"/>
              <a:gd name="connsiteY16" fmla="*/ 1117164 h 2232000"/>
              <a:gd name="connsiteX17" fmla="*/ 7741951 w 9577855"/>
              <a:gd name="connsiteY17" fmla="*/ 1117164 h 2232000"/>
              <a:gd name="connsiteX18" fmla="*/ 7756462 w 9577855"/>
              <a:gd name="connsiteY18" fmla="*/ 1261110 h 2232000"/>
              <a:gd name="connsiteX19" fmla="*/ 8461855 w 9577855"/>
              <a:gd name="connsiteY19" fmla="*/ 1836021 h 2232000"/>
              <a:gd name="connsiteX20" fmla="*/ 9181876 w 9577855"/>
              <a:gd name="connsiteY20" fmla="*/ 1116000 h 2232000"/>
              <a:gd name="connsiteX21" fmla="*/ 9577855 w 9577855"/>
              <a:gd name="connsiteY21" fmla="*/ 1116000 h 2232000"/>
              <a:gd name="connsiteX22" fmla="*/ 8461855 w 9577855"/>
              <a:gd name="connsiteY22" fmla="*/ 2232000 h 2232000"/>
              <a:gd name="connsiteX23" fmla="*/ 7345855 w 9577855"/>
              <a:gd name="connsiteY23" fmla="*/ 1116000 h 2232000"/>
              <a:gd name="connsiteX24" fmla="*/ 7346199 w 9577855"/>
              <a:gd name="connsiteY24" fmla="*/ 1116000 h 2232000"/>
              <a:gd name="connsiteX25" fmla="*/ 6626178 w 9577855"/>
              <a:gd name="connsiteY25" fmla="*/ 395979 h 2232000"/>
              <a:gd name="connsiteX26" fmla="*/ 5906157 w 9577855"/>
              <a:gd name="connsiteY26" fmla="*/ 1116000 h 2232000"/>
              <a:gd name="connsiteX27" fmla="*/ 5906216 w 9577855"/>
              <a:gd name="connsiteY27" fmla="*/ 1117164 h 2232000"/>
              <a:gd name="connsiteX28" fmla="*/ 5904810 w 9577855"/>
              <a:gd name="connsiteY28" fmla="*/ 1117164 h 2232000"/>
              <a:gd name="connsiteX29" fmla="*/ 5882254 w 9577855"/>
              <a:gd name="connsiteY29" fmla="*/ 1340913 h 2232000"/>
              <a:gd name="connsiteX30" fmla="*/ 4788927 w 9577855"/>
              <a:gd name="connsiteY30" fmla="*/ 2232000 h 2232000"/>
              <a:gd name="connsiteX31" fmla="*/ 3695600 w 9577855"/>
              <a:gd name="connsiteY31" fmla="*/ 1340913 h 2232000"/>
              <a:gd name="connsiteX32" fmla="*/ 3673045 w 9577855"/>
              <a:gd name="connsiteY32" fmla="*/ 1117164 h 2232000"/>
              <a:gd name="connsiteX33" fmla="*/ 3670407 w 9577855"/>
              <a:gd name="connsiteY33" fmla="*/ 1117164 h 2232000"/>
              <a:gd name="connsiteX34" fmla="*/ 3670466 w 9577855"/>
              <a:gd name="connsiteY34" fmla="*/ 1116000 h 2232000"/>
              <a:gd name="connsiteX35" fmla="*/ 2950445 w 9577855"/>
              <a:gd name="connsiteY35" fmla="*/ 395979 h 2232000"/>
              <a:gd name="connsiteX36" fmla="*/ 2230425 w 9577855"/>
              <a:gd name="connsiteY36" fmla="*/ 1116000 h 2232000"/>
              <a:gd name="connsiteX37" fmla="*/ 2231999 w 9577855"/>
              <a:gd name="connsiteY37" fmla="*/ 1116000 h 2232000"/>
              <a:gd name="connsiteX38" fmla="*/ 1116000 w 9577855"/>
              <a:gd name="connsiteY38" fmla="*/ 2232000 h 2232000"/>
              <a:gd name="connsiteX39" fmla="*/ 0 w 9577855"/>
              <a:gd name="connsiteY39" fmla="*/ 1116000 h 2232000"/>
              <a:gd name="connsiteX40" fmla="*/ 1116000 w 9577855"/>
              <a:gd name="connsiteY40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577855" h="2232000">
                <a:moveTo>
                  <a:pt x="1116000" y="0"/>
                </a:moveTo>
                <a:lnTo>
                  <a:pt x="1116000" y="395979"/>
                </a:lnTo>
                <a:cubicBezTo>
                  <a:pt x="718343" y="395979"/>
                  <a:pt x="395978" y="718343"/>
                  <a:pt x="395978" y="1116000"/>
                </a:cubicBezTo>
                <a:cubicBezTo>
                  <a:pt x="395978" y="1513657"/>
                  <a:pt x="718343" y="1836021"/>
                  <a:pt x="1116000" y="1836021"/>
                </a:cubicBezTo>
                <a:cubicBezTo>
                  <a:pt x="1463949" y="1836021"/>
                  <a:pt x="1754253" y="1589211"/>
                  <a:pt x="1821392" y="1261110"/>
                </a:cubicBezTo>
                <a:lnTo>
                  <a:pt x="1835903" y="1117164"/>
                </a:lnTo>
                <a:lnTo>
                  <a:pt x="1834504" y="1117164"/>
                </a:lnTo>
                <a:lnTo>
                  <a:pt x="1834445" y="1116000"/>
                </a:lnTo>
                <a:cubicBezTo>
                  <a:pt x="1834445" y="499650"/>
                  <a:pt x="2334095" y="0"/>
                  <a:pt x="2950445" y="0"/>
                </a:cubicBezTo>
                <a:cubicBezTo>
                  <a:pt x="3566795" y="0"/>
                  <a:pt x="4066445" y="499650"/>
                  <a:pt x="4066445" y="1116000"/>
                </a:cubicBezTo>
                <a:lnTo>
                  <a:pt x="4068906" y="1116000"/>
                </a:lnTo>
                <a:cubicBezTo>
                  <a:pt x="4068906" y="1513657"/>
                  <a:pt x="4391270" y="1836021"/>
                  <a:pt x="4788927" y="1836021"/>
                </a:cubicBezTo>
                <a:cubicBezTo>
                  <a:pt x="5186584" y="1836021"/>
                  <a:pt x="5508948" y="1513657"/>
                  <a:pt x="5508948" y="1116000"/>
                </a:cubicBezTo>
                <a:lnTo>
                  <a:pt x="5510178" y="1116000"/>
                </a:lnTo>
                <a:cubicBezTo>
                  <a:pt x="5510178" y="499650"/>
                  <a:pt x="6009828" y="0"/>
                  <a:pt x="6626178" y="0"/>
                </a:cubicBezTo>
                <a:cubicBezTo>
                  <a:pt x="7242528" y="0"/>
                  <a:pt x="7742178" y="499650"/>
                  <a:pt x="7742178" y="1116000"/>
                </a:cubicBezTo>
                <a:lnTo>
                  <a:pt x="7742119" y="1117164"/>
                </a:lnTo>
                <a:lnTo>
                  <a:pt x="7741951" y="1117164"/>
                </a:lnTo>
                <a:lnTo>
                  <a:pt x="7756462" y="1261110"/>
                </a:lnTo>
                <a:cubicBezTo>
                  <a:pt x="7823601" y="1589211"/>
                  <a:pt x="8113905" y="1836021"/>
                  <a:pt x="8461855" y="1836021"/>
                </a:cubicBezTo>
                <a:cubicBezTo>
                  <a:pt x="8859512" y="1836021"/>
                  <a:pt x="9181876" y="1513657"/>
                  <a:pt x="9181876" y="1116000"/>
                </a:cubicBezTo>
                <a:lnTo>
                  <a:pt x="9577855" y="1116000"/>
                </a:lnTo>
                <a:cubicBezTo>
                  <a:pt x="9577855" y="1732350"/>
                  <a:pt x="9078205" y="2232000"/>
                  <a:pt x="8461855" y="2232000"/>
                </a:cubicBezTo>
                <a:cubicBezTo>
                  <a:pt x="7845505" y="2232000"/>
                  <a:pt x="7345855" y="1732350"/>
                  <a:pt x="7345855" y="1116000"/>
                </a:cubicBezTo>
                <a:lnTo>
                  <a:pt x="7346199" y="1116000"/>
                </a:lnTo>
                <a:cubicBezTo>
                  <a:pt x="7346199" y="718343"/>
                  <a:pt x="7023835" y="395979"/>
                  <a:pt x="6626178" y="395979"/>
                </a:cubicBezTo>
                <a:cubicBezTo>
                  <a:pt x="6228521" y="395979"/>
                  <a:pt x="5906157" y="718343"/>
                  <a:pt x="5906157" y="1116000"/>
                </a:cubicBezTo>
                <a:lnTo>
                  <a:pt x="5906216" y="1117164"/>
                </a:lnTo>
                <a:lnTo>
                  <a:pt x="5904810" y="1117164"/>
                </a:lnTo>
                <a:lnTo>
                  <a:pt x="5882254" y="1340913"/>
                </a:lnTo>
                <a:cubicBezTo>
                  <a:pt x="5778191" y="1849456"/>
                  <a:pt x="5328233" y="2232000"/>
                  <a:pt x="4788927" y="2232000"/>
                </a:cubicBezTo>
                <a:cubicBezTo>
                  <a:pt x="4249621" y="2232000"/>
                  <a:pt x="3799663" y="1849456"/>
                  <a:pt x="3695600" y="1340913"/>
                </a:cubicBezTo>
                <a:lnTo>
                  <a:pt x="3673045" y="1117164"/>
                </a:lnTo>
                <a:lnTo>
                  <a:pt x="3670407" y="1117164"/>
                </a:lnTo>
                <a:lnTo>
                  <a:pt x="3670466" y="1116000"/>
                </a:lnTo>
                <a:cubicBezTo>
                  <a:pt x="3670466" y="718343"/>
                  <a:pt x="3348102" y="395979"/>
                  <a:pt x="2950445" y="395979"/>
                </a:cubicBezTo>
                <a:cubicBezTo>
                  <a:pt x="2552788" y="395979"/>
                  <a:pt x="2230425" y="718343"/>
                  <a:pt x="2230425" y="1116000"/>
                </a:cubicBezTo>
                <a:lnTo>
                  <a:pt x="2231999" y="1116000"/>
                </a:lnTo>
                <a:cubicBezTo>
                  <a:pt x="2231999" y="1732350"/>
                  <a:pt x="1732350" y="2232000"/>
                  <a:pt x="1116000" y="2232000"/>
                </a:cubicBezTo>
                <a:cubicBezTo>
                  <a:pt x="499649" y="2232000"/>
                  <a:pt x="0" y="1732350"/>
                  <a:pt x="0" y="1116000"/>
                </a:cubicBezTo>
                <a:cubicBezTo>
                  <a:pt x="0" y="499650"/>
                  <a:pt x="499649" y="0"/>
                  <a:pt x="1116000" y="0"/>
                </a:cubicBezTo>
                <a:close/>
              </a:path>
            </a:pathLst>
          </a:custGeom>
          <a:gradFill flip="none" rotWithShape="1">
            <a:gsLst>
              <a:gs pos="75000">
                <a:srgbClr val="F24D16"/>
              </a:gs>
              <a:gs pos="50000">
                <a:srgbClr val="EDD834"/>
              </a:gs>
              <a:gs pos="25000">
                <a:srgbClr val="B17ED8"/>
              </a:gs>
              <a:gs pos="0">
                <a:srgbClr val="4CD4B0"/>
              </a:gs>
              <a:gs pos="100000">
                <a:srgbClr val="7D142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44" name="Rectangle: Rounded Corners 43"/>
          <p:cNvSpPr/>
          <p:nvPr/>
        </p:nvSpPr>
        <p:spPr>
          <a:xfrm>
            <a:off x="653020" y="5890741"/>
            <a:ext cx="16032197" cy="182522"/>
          </a:xfrm>
          <a:prstGeom prst="roundRect">
            <a:avLst/>
          </a:prstGeom>
          <a:solidFill>
            <a:srgbClr val="CBD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IN"/>
          </a:p>
        </p:txBody>
      </p:sp>
      <p:sp>
        <p:nvSpPr>
          <p:cNvPr id="38" name="Oval 37"/>
          <p:cNvSpPr/>
          <p:nvPr/>
        </p:nvSpPr>
        <p:spPr>
          <a:xfrm>
            <a:off x="4439879" y="2154872"/>
            <a:ext cx="2402976" cy="2381679"/>
          </a:xfrm>
          <a:prstGeom prst="ellipse">
            <a:avLst/>
          </a:prstGeom>
          <a:gradFill flip="none" rotWithShape="1">
            <a:gsLst>
              <a:gs pos="36000">
                <a:srgbClr val="DAD9DA"/>
              </a:gs>
              <a:gs pos="100000">
                <a:schemeClr val="bg1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0" dir="2700000" sx="130000" sy="130000" algn="tl" rotWithShape="0">
              <a:schemeClr val="tx1">
                <a:lumMod val="85000"/>
                <a:lumOff val="15000"/>
                <a:alpha val="21000"/>
              </a:schemeClr>
            </a:outerShdw>
          </a:effectLst>
          <a:scene3d>
            <a:camera prst="orthographicFront"/>
            <a:lightRig rig="threePt" dir="t"/>
          </a:scene3d>
          <a:sp3d>
            <a:bevelT w="133350" h="63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IN"/>
          </a:p>
        </p:txBody>
      </p:sp>
      <p:sp>
        <p:nvSpPr>
          <p:cNvPr id="39" name="Oval 38"/>
          <p:cNvSpPr/>
          <p:nvPr/>
        </p:nvSpPr>
        <p:spPr>
          <a:xfrm>
            <a:off x="7467632" y="2154872"/>
            <a:ext cx="2402976" cy="2381679"/>
          </a:xfrm>
          <a:prstGeom prst="ellipse">
            <a:avLst/>
          </a:prstGeom>
          <a:gradFill flip="none" rotWithShape="1">
            <a:gsLst>
              <a:gs pos="36000">
                <a:srgbClr val="DAD9DA"/>
              </a:gs>
              <a:gs pos="100000">
                <a:schemeClr val="bg1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0" dir="2700000" sx="130000" sy="130000" algn="tl" rotWithShape="0">
              <a:schemeClr val="tx1">
                <a:lumMod val="85000"/>
                <a:lumOff val="15000"/>
                <a:alpha val="21000"/>
              </a:schemeClr>
            </a:outerShdw>
          </a:effectLst>
          <a:scene3d>
            <a:camera prst="orthographicFront"/>
            <a:lightRig rig="threePt" dir="t"/>
          </a:scene3d>
          <a:sp3d>
            <a:bevelT w="133350" h="63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IN"/>
          </a:p>
        </p:txBody>
      </p:sp>
      <p:sp>
        <p:nvSpPr>
          <p:cNvPr id="40" name="Oval 39"/>
          <p:cNvSpPr/>
          <p:nvPr/>
        </p:nvSpPr>
        <p:spPr>
          <a:xfrm>
            <a:off x="10495386" y="2154872"/>
            <a:ext cx="2402976" cy="2381679"/>
          </a:xfrm>
          <a:prstGeom prst="ellipse">
            <a:avLst/>
          </a:prstGeom>
          <a:gradFill flip="none" rotWithShape="1">
            <a:gsLst>
              <a:gs pos="36000">
                <a:srgbClr val="DAD9DA"/>
              </a:gs>
              <a:gs pos="100000">
                <a:schemeClr val="bg1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0" dir="2700000" sx="130000" sy="130000" algn="tl" rotWithShape="0">
              <a:schemeClr val="tx1">
                <a:lumMod val="85000"/>
                <a:lumOff val="15000"/>
                <a:alpha val="21000"/>
              </a:schemeClr>
            </a:outerShdw>
          </a:effectLst>
          <a:scene3d>
            <a:camera prst="orthographicFront"/>
            <a:lightRig rig="threePt" dir="t"/>
          </a:scene3d>
          <a:sp3d>
            <a:bevelT w="133350" h="63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IN"/>
          </a:p>
        </p:txBody>
      </p:sp>
      <p:sp>
        <p:nvSpPr>
          <p:cNvPr id="41" name="Oval 40"/>
          <p:cNvSpPr/>
          <p:nvPr/>
        </p:nvSpPr>
        <p:spPr>
          <a:xfrm>
            <a:off x="13523137" y="2154872"/>
            <a:ext cx="2402976" cy="2381679"/>
          </a:xfrm>
          <a:prstGeom prst="ellipse">
            <a:avLst/>
          </a:prstGeom>
          <a:gradFill flip="none" rotWithShape="1">
            <a:gsLst>
              <a:gs pos="36000">
                <a:srgbClr val="DAD9DA"/>
              </a:gs>
              <a:gs pos="100000">
                <a:schemeClr val="bg1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0" dir="2700000" sx="130000" sy="130000" algn="tl" rotWithShape="0">
              <a:schemeClr val="tx1">
                <a:lumMod val="85000"/>
                <a:lumOff val="15000"/>
                <a:alpha val="21000"/>
              </a:schemeClr>
            </a:outerShdw>
          </a:effectLst>
          <a:scene3d>
            <a:camera prst="orthographicFront"/>
            <a:lightRig rig="threePt" dir="t"/>
          </a:scene3d>
          <a:sp3d>
            <a:bevelT w="133350" h="63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IN"/>
          </a:p>
        </p:txBody>
      </p:sp>
      <p:sp>
        <p:nvSpPr>
          <p:cNvPr id="37" name="Oval 36"/>
          <p:cNvSpPr/>
          <p:nvPr/>
        </p:nvSpPr>
        <p:spPr>
          <a:xfrm>
            <a:off x="1412126" y="2154872"/>
            <a:ext cx="2402976" cy="2381679"/>
          </a:xfrm>
          <a:prstGeom prst="ellipse">
            <a:avLst/>
          </a:prstGeom>
          <a:gradFill flip="none" rotWithShape="1">
            <a:gsLst>
              <a:gs pos="36000">
                <a:srgbClr val="DAD9DA"/>
              </a:gs>
              <a:gs pos="100000">
                <a:schemeClr val="bg1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0" dir="2700000" sx="130000" sy="130000" algn="tl" rotWithShape="0">
              <a:schemeClr val="tx1">
                <a:lumMod val="85000"/>
                <a:lumOff val="15000"/>
                <a:alpha val="21000"/>
              </a:schemeClr>
            </a:outerShdw>
          </a:effectLst>
          <a:scene3d>
            <a:camera prst="orthographicFront"/>
            <a:lightRig rig="threePt" dir="t"/>
          </a:scene3d>
          <a:sp3d>
            <a:bevelT w="133350" h="63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IN"/>
          </a:p>
        </p:txBody>
      </p:sp>
      <p:grpSp>
        <p:nvGrpSpPr>
          <p:cNvPr id="9" name="Group 8"/>
          <p:cNvGrpSpPr/>
          <p:nvPr/>
        </p:nvGrpSpPr>
        <p:grpSpPr>
          <a:xfrm>
            <a:off x="723277" y="2741443"/>
            <a:ext cx="3707912" cy="6119975"/>
            <a:chOff x="723277" y="3025126"/>
            <a:chExt cx="3707912" cy="6119975"/>
          </a:xfrm>
        </p:grpSpPr>
        <p:sp>
          <p:nvSpPr>
            <p:cNvPr id="65" name="Oval 64"/>
            <p:cNvSpPr/>
            <p:nvPr/>
          </p:nvSpPr>
          <p:spPr>
            <a:xfrm>
              <a:off x="2384286" y="6026123"/>
              <a:ext cx="479139" cy="479124"/>
            </a:xfrm>
            <a:prstGeom prst="ellipse">
              <a:avLst/>
            </a:prstGeom>
            <a:solidFill>
              <a:srgbClr val="CBD1DD">
                <a:alpha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IN"/>
            </a:p>
          </p:txBody>
        </p:sp>
        <p:cxnSp>
          <p:nvCxnSpPr>
            <p:cNvPr id="46" name="Straight Connector 45"/>
            <p:cNvCxnSpPr>
              <a:cxnSpLocks/>
            </p:cNvCxnSpPr>
            <p:nvPr/>
          </p:nvCxnSpPr>
          <p:spPr>
            <a:xfrm>
              <a:off x="2623855" y="5463227"/>
              <a:ext cx="0" cy="802458"/>
            </a:xfrm>
            <a:prstGeom prst="line">
              <a:avLst/>
            </a:prstGeom>
            <a:ln w="38100">
              <a:solidFill>
                <a:srgbClr val="4CD4B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1130594" y="3025126"/>
              <a:ext cx="2986521" cy="1208534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pPr algn="ctr"/>
              <a:r>
                <a:rPr lang="en-IN" sz="3500" dirty="0" smtClean="0">
                  <a:solidFill>
                    <a:srgbClr val="4CD4B0"/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Candara"/>
                </a:rPr>
                <a:t>Research design</a:t>
              </a:r>
              <a:endParaRPr lang="en-IN" sz="3500" dirty="0">
                <a:solidFill>
                  <a:srgbClr val="4CD4B0"/>
                </a:solidFill>
                <a:latin typeface="Montserrat" panose="00000500000000000000" pitchFamily="2" charset="0"/>
                <a:ea typeface="Open Sans" panose="020B0606030504020204" pitchFamily="34" charset="0"/>
                <a:cs typeface="Candara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913903" y="6778704"/>
              <a:ext cx="3435748" cy="808424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pPr algn="ctr"/>
              <a:r>
                <a:rPr lang="en-IN" sz="2200" b="1" dirty="0" smtClean="0">
                  <a:solidFill>
                    <a:srgbClr val="4CD4B0"/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What is the objective?</a:t>
              </a:r>
              <a:endParaRPr lang="en-IN" sz="2200" b="1" dirty="0">
                <a:solidFill>
                  <a:srgbClr val="4CD4B0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23277" y="7844234"/>
              <a:ext cx="3707912" cy="1300867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pPr algn="ctr"/>
              <a:r>
                <a:rPr lang="en-IN" sz="1900" dirty="0" smtClean="0">
                  <a:solidFill>
                    <a:srgbClr val="C5571F"/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Understanding the ICT usage of </a:t>
              </a:r>
              <a:r>
                <a:rPr lang="en-IN" sz="1900" dirty="0" err="1" smtClean="0">
                  <a:solidFill>
                    <a:srgbClr val="C5571F"/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Nepalis</a:t>
              </a:r>
              <a:r>
                <a:rPr lang="en-IN" sz="1900" dirty="0" smtClean="0">
                  <a:solidFill>
                    <a:srgbClr val="C5571F"/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IN" sz="1900" b="1" dirty="0" smtClean="0">
                  <a:solidFill>
                    <a:srgbClr val="141313"/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and Persons with disabilities</a:t>
              </a:r>
            </a:p>
            <a:p>
              <a:pPr algn="ctr"/>
              <a:r>
                <a:rPr lang="en-IN" sz="1900" b="1" dirty="0" smtClean="0">
                  <a:solidFill>
                    <a:srgbClr val="141313"/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(PWDs); quants &amp; </a:t>
              </a:r>
              <a:r>
                <a:rPr lang="en-IN" sz="1900" b="1" dirty="0" err="1" smtClean="0">
                  <a:solidFill>
                    <a:srgbClr val="141313"/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qualits</a:t>
              </a:r>
              <a:r>
                <a:rPr lang="en-IN" sz="1900" b="1" dirty="0" smtClean="0">
                  <a:solidFill>
                    <a:srgbClr val="141313"/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endParaRPr lang="en-IN" sz="1900" b="1" dirty="0">
                <a:solidFill>
                  <a:srgbClr val="141313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33627" y="3010746"/>
            <a:ext cx="3025264" cy="6708380"/>
            <a:chOff x="4133627" y="3294429"/>
            <a:chExt cx="3025264" cy="6708380"/>
          </a:xfrm>
        </p:grpSpPr>
        <p:sp>
          <p:nvSpPr>
            <p:cNvPr id="67" name="Oval 66"/>
            <p:cNvSpPr/>
            <p:nvPr/>
          </p:nvSpPr>
          <p:spPr>
            <a:xfrm>
              <a:off x="5403819" y="6026123"/>
              <a:ext cx="479139" cy="479124"/>
            </a:xfrm>
            <a:prstGeom prst="ellipse">
              <a:avLst/>
            </a:prstGeom>
            <a:solidFill>
              <a:srgbClr val="CBD1DD">
                <a:alpha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IN"/>
            </a:p>
          </p:txBody>
        </p:sp>
        <p:cxnSp>
          <p:nvCxnSpPr>
            <p:cNvPr id="49" name="Straight Connector 48"/>
            <p:cNvCxnSpPr>
              <a:cxnSpLocks/>
            </p:cNvCxnSpPr>
            <p:nvPr/>
          </p:nvCxnSpPr>
          <p:spPr>
            <a:xfrm>
              <a:off x="5641367" y="4850281"/>
              <a:ext cx="0" cy="1415404"/>
            </a:xfrm>
            <a:prstGeom prst="line">
              <a:avLst/>
            </a:prstGeom>
            <a:ln w="38100">
              <a:solidFill>
                <a:srgbClr val="B17ED8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4426624" y="3294429"/>
              <a:ext cx="2416230" cy="639147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pPr algn="ctr"/>
              <a:r>
                <a:rPr lang="en-IN" sz="3300" dirty="0" smtClean="0">
                  <a:solidFill>
                    <a:srgbClr val="B17ED8"/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Candara"/>
                </a:rPr>
                <a:t>Sampling</a:t>
              </a:r>
              <a:endParaRPr lang="en-IN" sz="3300" dirty="0">
                <a:solidFill>
                  <a:srgbClr val="B17ED8"/>
                </a:solidFill>
                <a:latin typeface="Montserrat" panose="00000500000000000000" pitchFamily="2" charset="0"/>
                <a:ea typeface="Open Sans" panose="020B0606030504020204" pitchFamily="34" charset="0"/>
                <a:cs typeface="Candara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241140" y="6778704"/>
              <a:ext cx="2806385" cy="469870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pPr algn="ctr"/>
              <a:r>
                <a:rPr lang="en-IN" sz="2200" b="1" dirty="0" smtClean="0">
                  <a:solidFill>
                    <a:srgbClr val="B17ED8"/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Who gives data?</a:t>
              </a:r>
              <a:endParaRPr lang="en-IN" sz="2200" b="1" dirty="0">
                <a:solidFill>
                  <a:srgbClr val="B17ED8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133627" y="7824779"/>
              <a:ext cx="3025264" cy="2178030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pPr algn="ctr"/>
              <a:r>
                <a:rPr lang="en-IN" sz="1900" dirty="0" smtClean="0">
                  <a:solidFill>
                    <a:srgbClr val="C5571F"/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Random selection of Primary Sampling Unit and </a:t>
              </a:r>
              <a:r>
                <a:rPr lang="en-IN" sz="1900" dirty="0">
                  <a:solidFill>
                    <a:srgbClr val="C5571F"/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</a:t>
              </a:r>
              <a:r>
                <a:rPr lang="en-IN" sz="1900" dirty="0" smtClean="0">
                  <a:solidFill>
                    <a:srgbClr val="C5571F"/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isting</a:t>
              </a:r>
            </a:p>
            <a:p>
              <a:pPr algn="ctr"/>
              <a:r>
                <a:rPr lang="en-IN" sz="1900" dirty="0" smtClean="0">
                  <a:solidFill>
                    <a:srgbClr val="C5571F"/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Random selection of households and individuals</a:t>
              </a:r>
            </a:p>
            <a:p>
              <a:pPr algn="ctr"/>
              <a:r>
                <a:rPr lang="en-IN" sz="1900" dirty="0" smtClean="0">
                  <a:solidFill>
                    <a:srgbClr val="C5571F"/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en-IN" sz="1900" dirty="0" smtClean="0">
                  <a:solidFill>
                    <a:srgbClr val="3D891A"/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Snowballing</a:t>
              </a:r>
              <a:endParaRPr lang="en-IN" sz="1900" dirty="0">
                <a:solidFill>
                  <a:srgbClr val="3D891A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261617" y="3007208"/>
            <a:ext cx="2986583" cy="6452837"/>
            <a:chOff x="7261617" y="3290891"/>
            <a:chExt cx="2986583" cy="6452837"/>
          </a:xfrm>
        </p:grpSpPr>
        <p:sp>
          <p:nvSpPr>
            <p:cNvPr id="68" name="Oval 67"/>
            <p:cNvSpPr/>
            <p:nvPr/>
          </p:nvSpPr>
          <p:spPr>
            <a:xfrm>
              <a:off x="8421330" y="6026123"/>
              <a:ext cx="479139" cy="479124"/>
            </a:xfrm>
            <a:prstGeom prst="ellipse">
              <a:avLst/>
            </a:prstGeom>
            <a:solidFill>
              <a:srgbClr val="CBD1DD">
                <a:alpha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IN"/>
            </a:p>
          </p:txBody>
        </p:sp>
        <p:cxnSp>
          <p:nvCxnSpPr>
            <p:cNvPr id="56" name="Straight Connector 55"/>
            <p:cNvCxnSpPr>
              <a:cxnSpLocks/>
            </p:cNvCxnSpPr>
            <p:nvPr/>
          </p:nvCxnSpPr>
          <p:spPr>
            <a:xfrm>
              <a:off x="8670131" y="5463241"/>
              <a:ext cx="1" cy="802445"/>
            </a:xfrm>
            <a:prstGeom prst="line">
              <a:avLst/>
            </a:prstGeom>
            <a:ln w="38100">
              <a:solidFill>
                <a:srgbClr val="EDD834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590011" y="3290891"/>
              <a:ext cx="2160240" cy="669925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pPr algn="ctr"/>
              <a:r>
                <a:rPr lang="en-IN" sz="3500" dirty="0" smtClean="0">
                  <a:solidFill>
                    <a:srgbClr val="EDD834"/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Candara"/>
                </a:rPr>
                <a:t>Tools</a:t>
              </a:r>
              <a:endParaRPr lang="en-IN" sz="3500" dirty="0">
                <a:solidFill>
                  <a:srgbClr val="EDD834"/>
                </a:solidFill>
                <a:latin typeface="Montserrat" panose="00000500000000000000" pitchFamily="2" charset="0"/>
                <a:ea typeface="Open Sans" panose="020B0606030504020204" pitchFamily="34" charset="0"/>
                <a:cs typeface="Candara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261617" y="6656675"/>
              <a:ext cx="2806385" cy="808424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pPr algn="ctr"/>
              <a:r>
                <a:rPr lang="en-IN" sz="2200" b="1" dirty="0" smtClean="0">
                  <a:solidFill>
                    <a:srgbClr val="EDD834"/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The best instrument</a:t>
              </a:r>
              <a:endParaRPr lang="en-IN" sz="2200" b="1" dirty="0">
                <a:solidFill>
                  <a:srgbClr val="EDD83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262287" y="7858086"/>
              <a:ext cx="2985913" cy="1885642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pPr algn="ctr"/>
              <a:r>
                <a:rPr lang="en-IN" sz="1900" dirty="0" smtClean="0">
                  <a:solidFill>
                    <a:srgbClr val="C5571F"/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Asked questions from HHH/Random HH representative </a:t>
              </a:r>
            </a:p>
            <a:p>
              <a:pPr algn="ctr"/>
              <a:r>
                <a:rPr lang="en-IN" sz="1900" dirty="0" smtClean="0">
                  <a:solidFill>
                    <a:srgbClr val="3D891A"/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Conducted discussions with selected persons</a:t>
              </a:r>
              <a:endParaRPr lang="en-IN" sz="1900" dirty="0">
                <a:solidFill>
                  <a:srgbClr val="3D891A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282094" y="2602137"/>
            <a:ext cx="2812512" cy="6551306"/>
            <a:chOff x="10282094" y="2885820"/>
            <a:chExt cx="2812512" cy="6551306"/>
          </a:xfrm>
        </p:grpSpPr>
        <p:sp>
          <p:nvSpPr>
            <p:cNvPr id="69" name="Oval 68"/>
            <p:cNvSpPr/>
            <p:nvPr/>
          </p:nvSpPr>
          <p:spPr>
            <a:xfrm>
              <a:off x="11457304" y="6026123"/>
              <a:ext cx="479139" cy="479124"/>
            </a:xfrm>
            <a:prstGeom prst="ellipse">
              <a:avLst/>
            </a:prstGeom>
            <a:solidFill>
              <a:srgbClr val="CBD1DD">
                <a:alpha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IN"/>
            </a:p>
          </p:txBody>
        </p:sp>
        <p:cxnSp>
          <p:nvCxnSpPr>
            <p:cNvPr id="53" name="Straight Connector 52"/>
            <p:cNvCxnSpPr>
              <a:cxnSpLocks/>
            </p:cNvCxnSpPr>
            <p:nvPr/>
          </p:nvCxnSpPr>
          <p:spPr>
            <a:xfrm>
              <a:off x="11696874" y="4820234"/>
              <a:ext cx="0" cy="1445451"/>
            </a:xfrm>
            <a:prstGeom prst="line">
              <a:avLst/>
            </a:prstGeom>
            <a:ln w="38100">
              <a:solidFill>
                <a:srgbClr val="F24D16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10375026" y="2885820"/>
              <a:ext cx="2713453" cy="1208534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pPr algn="ctr"/>
              <a:r>
                <a:rPr lang="en-IN" sz="3500" dirty="0" smtClean="0">
                  <a:solidFill>
                    <a:srgbClr val="F24D16"/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Candara"/>
                </a:rPr>
                <a:t>Data Collection</a:t>
              </a:r>
              <a:endParaRPr lang="en-IN" sz="3500" dirty="0">
                <a:solidFill>
                  <a:srgbClr val="F24D16"/>
                </a:solidFill>
                <a:latin typeface="Montserrat" panose="00000500000000000000" pitchFamily="2" charset="0"/>
                <a:ea typeface="Open Sans" panose="020B0606030504020204" pitchFamily="34" charset="0"/>
                <a:cs typeface="Candara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0282094" y="6778704"/>
              <a:ext cx="2806385" cy="808424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pPr algn="ctr"/>
              <a:r>
                <a:rPr lang="en-IN" sz="2200" b="1" dirty="0" smtClean="0">
                  <a:solidFill>
                    <a:srgbClr val="F24D16"/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Input of the research</a:t>
              </a:r>
              <a:endParaRPr lang="en-IN" sz="2200" b="1" dirty="0">
                <a:solidFill>
                  <a:srgbClr val="F24D16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288221" y="7843871"/>
              <a:ext cx="2806385" cy="1593255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pPr algn="ctr"/>
              <a:r>
                <a:rPr lang="en-IN" sz="1900" dirty="0" smtClean="0">
                  <a:solidFill>
                    <a:srgbClr val="C5571F"/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Interviewed using tablet(CAPI) based quesionnaires</a:t>
              </a:r>
              <a:r>
                <a:rPr lang="en-IN" sz="1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</a:p>
            <a:p>
              <a:pPr algn="ctr"/>
              <a:r>
                <a:rPr lang="en-IN" sz="1900" dirty="0" smtClean="0">
                  <a:solidFill>
                    <a:srgbClr val="3D891A"/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Discussed based on Discussion Guide</a:t>
              </a:r>
              <a:endParaRPr lang="en-IN" sz="1900" dirty="0">
                <a:solidFill>
                  <a:srgbClr val="3D891A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898362" y="2602137"/>
            <a:ext cx="4124697" cy="6551306"/>
            <a:chOff x="12898362" y="2885820"/>
            <a:chExt cx="4124697" cy="6551306"/>
          </a:xfrm>
        </p:grpSpPr>
        <p:sp>
          <p:nvSpPr>
            <p:cNvPr id="70" name="Oval 69"/>
            <p:cNvSpPr/>
            <p:nvPr/>
          </p:nvSpPr>
          <p:spPr>
            <a:xfrm>
              <a:off x="14466194" y="6027016"/>
              <a:ext cx="479139" cy="479124"/>
            </a:xfrm>
            <a:prstGeom prst="ellipse">
              <a:avLst/>
            </a:prstGeom>
            <a:solidFill>
              <a:srgbClr val="CBD1DD">
                <a:alpha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rtlCol="0" anchor="ctr"/>
            <a:lstStyle/>
            <a:p>
              <a:pPr algn="ctr"/>
              <a:endParaRPr lang="en-IN"/>
            </a:p>
          </p:txBody>
        </p:sp>
        <p:cxnSp>
          <p:nvCxnSpPr>
            <p:cNvPr id="59" name="Straight Connector 58"/>
            <p:cNvCxnSpPr>
              <a:cxnSpLocks/>
            </p:cNvCxnSpPr>
            <p:nvPr/>
          </p:nvCxnSpPr>
          <p:spPr>
            <a:xfrm>
              <a:off x="14705763" y="5463241"/>
              <a:ext cx="0" cy="802445"/>
            </a:xfrm>
            <a:prstGeom prst="line">
              <a:avLst/>
            </a:prstGeom>
            <a:ln w="38100">
              <a:solidFill>
                <a:srgbClr val="7D1424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3592897" y="2885820"/>
              <a:ext cx="2333216" cy="1208534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pPr algn="ctr"/>
              <a:r>
                <a:rPr lang="en-IN" sz="3500" dirty="0" smtClean="0">
                  <a:solidFill>
                    <a:srgbClr val="7D1424"/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Candara"/>
                </a:rPr>
                <a:t>Data Analysis</a:t>
              </a:r>
              <a:endParaRPr lang="en-IN" sz="3500" dirty="0">
                <a:solidFill>
                  <a:srgbClr val="7D1424"/>
                </a:solidFill>
                <a:latin typeface="Montserrat" panose="00000500000000000000" pitchFamily="2" charset="0"/>
                <a:ea typeface="Open Sans" panose="020B0606030504020204" pitchFamily="34" charset="0"/>
                <a:cs typeface="Candara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3206635" y="6749008"/>
              <a:ext cx="3072416" cy="808424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pPr algn="ctr"/>
              <a:r>
                <a:rPr lang="en-IN" sz="2200" b="1" dirty="0" smtClean="0">
                  <a:solidFill>
                    <a:srgbClr val="7D1424"/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How to analyse data?</a:t>
              </a:r>
              <a:endParaRPr lang="en-IN" sz="2200" b="1" dirty="0">
                <a:solidFill>
                  <a:srgbClr val="7D1424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2898362" y="7843871"/>
              <a:ext cx="4124697" cy="1593255"/>
            </a:xfrm>
            <a:prstGeom prst="rect">
              <a:avLst/>
            </a:prstGeom>
            <a:noFill/>
          </p:spPr>
          <p:txBody>
            <a:bodyPr wrap="square" lIns="130046" tIns="65023" rIns="130046" bIns="65023" rtlCol="0">
              <a:spAutoFit/>
            </a:bodyPr>
            <a:lstStyle/>
            <a:p>
              <a:pPr algn="ctr"/>
              <a:r>
                <a:rPr lang="en-IN" sz="1900" dirty="0" smtClean="0">
                  <a:solidFill>
                    <a:srgbClr val="C5571F"/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Descriptive analysis and pattern identification</a:t>
              </a:r>
              <a:endParaRPr lang="en-IN" sz="1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algn="ctr"/>
              <a:r>
                <a:rPr lang="en-IN" sz="1900" dirty="0" smtClean="0">
                  <a:solidFill>
                    <a:srgbClr val="3D891A"/>
                  </a:solidFill>
                  <a:latin typeface="Montserrat" panose="000005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Data labelling/coding/themes and theme network identification</a:t>
              </a:r>
              <a:endParaRPr lang="en-IN" sz="1900" dirty="0">
                <a:solidFill>
                  <a:srgbClr val="3D891A"/>
                </a:solidFill>
                <a:latin typeface="Montserrat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0" y="0"/>
            <a:ext cx="173402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spc="300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  <a:cs typeface="Candara"/>
              </a:rPr>
              <a:t>Basic steps of Nepal studies</a:t>
            </a:r>
            <a:endParaRPr lang="en-US" sz="7000" dirty="0" smtClean="0">
              <a:latin typeface="Montserrat" panose="000005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70DB-F519-47BB-BFAA-CF5DB2BD72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6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0" y="0"/>
            <a:ext cx="1734026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spc="300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  <a:cs typeface="Candara"/>
              </a:rPr>
              <a:t>Research Design</a:t>
            </a:r>
            <a:endParaRPr lang="en-US" sz="7500" dirty="0" smtClean="0">
              <a:latin typeface="Montserrat" panose="000005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492424"/>
            <a:ext cx="17340263" cy="6706352"/>
            <a:chOff x="0" y="1492424"/>
            <a:chExt cx="17340263" cy="6706352"/>
          </a:xfrm>
        </p:grpSpPr>
        <p:sp>
          <p:nvSpPr>
            <p:cNvPr id="2" name="Rectangle 1"/>
            <p:cNvSpPr/>
            <p:nvPr/>
          </p:nvSpPr>
          <p:spPr>
            <a:xfrm>
              <a:off x="0" y="1492424"/>
              <a:ext cx="17340263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0" dirty="0">
                  <a:latin typeface="Montserrat" panose="00000500000000000000" pitchFamily="2" charset="0"/>
                </a:rPr>
                <a:t>D</a:t>
              </a:r>
              <a:r>
                <a:rPr lang="en-US" sz="5000" dirty="0" smtClean="0">
                  <a:latin typeface="Montserrat" panose="00000500000000000000" pitchFamily="2" charset="0"/>
                </a:rPr>
                <a:t>esigned according to the </a:t>
              </a:r>
              <a:r>
                <a:rPr lang="en-US" sz="5000" u="sng" dirty="0" smtClean="0">
                  <a:latin typeface="Montserrat" panose="00000500000000000000" pitchFamily="2" charset="0"/>
                </a:rPr>
                <a:t>research objectives</a:t>
              </a:r>
              <a:r>
                <a:rPr lang="en-US" sz="5000" dirty="0" smtClean="0">
                  <a:latin typeface="Montserrat" panose="00000500000000000000" pitchFamily="2" charset="0"/>
                </a:rPr>
                <a:t>; and 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965275" y="2720353"/>
              <a:ext cx="10123584" cy="5478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85800" indent="-685800">
                <a:buFont typeface="Wingdings" panose="05000000000000000000" pitchFamily="2" charset="2"/>
                <a:buChar char="§"/>
              </a:pPr>
              <a:r>
                <a:rPr lang="en-US" sz="5000" dirty="0">
                  <a:latin typeface="Montserrat" panose="00000500000000000000" pitchFamily="2" charset="0"/>
                </a:rPr>
                <a:t>The cost</a:t>
              </a:r>
            </a:p>
            <a:p>
              <a:pPr marL="685800" indent="-685800">
                <a:buFont typeface="Wingdings" panose="05000000000000000000" pitchFamily="2" charset="2"/>
                <a:buChar char="§"/>
              </a:pPr>
              <a:r>
                <a:rPr lang="en-US" sz="5000" dirty="0">
                  <a:latin typeface="Montserrat" panose="00000500000000000000" pitchFamily="2" charset="0"/>
                </a:rPr>
                <a:t>Response rate</a:t>
              </a:r>
            </a:p>
            <a:p>
              <a:pPr marL="685800" indent="-685800">
                <a:buFont typeface="Wingdings" panose="05000000000000000000" pitchFamily="2" charset="2"/>
                <a:buChar char="§"/>
              </a:pPr>
              <a:r>
                <a:rPr lang="en-US" sz="5000" dirty="0">
                  <a:latin typeface="Montserrat" panose="00000500000000000000" pitchFamily="2" charset="0"/>
                </a:rPr>
                <a:t>Researcher bias</a:t>
              </a:r>
            </a:p>
            <a:p>
              <a:pPr marL="685800" indent="-685800">
                <a:buFont typeface="Wingdings" panose="05000000000000000000" pitchFamily="2" charset="2"/>
                <a:buChar char="§"/>
              </a:pPr>
              <a:r>
                <a:rPr lang="en-US" sz="5000" dirty="0">
                  <a:latin typeface="Montserrat" panose="00000500000000000000" pitchFamily="2" charset="0"/>
                </a:rPr>
                <a:t>Potential misinterpretation </a:t>
              </a:r>
            </a:p>
            <a:p>
              <a:pPr marL="685800" indent="-685800">
                <a:buFont typeface="Wingdings" panose="05000000000000000000" pitchFamily="2" charset="2"/>
                <a:buChar char="§"/>
              </a:pPr>
              <a:r>
                <a:rPr lang="en-US" sz="5000" dirty="0">
                  <a:latin typeface="Montserrat" panose="00000500000000000000" pitchFamily="2" charset="0"/>
                </a:rPr>
                <a:t>Privacy </a:t>
              </a:r>
            </a:p>
            <a:p>
              <a:pPr marL="685800" indent="-685800">
                <a:buFont typeface="Wingdings" panose="05000000000000000000" pitchFamily="2" charset="2"/>
                <a:buChar char="§"/>
              </a:pPr>
              <a:r>
                <a:rPr lang="en-US" sz="5000" dirty="0">
                  <a:latin typeface="Montserrat" panose="00000500000000000000" pitchFamily="2" charset="0"/>
                </a:rPr>
                <a:t>Burden on the respondents </a:t>
              </a:r>
            </a:p>
            <a:p>
              <a:pPr marL="685800" indent="-685800">
                <a:buFont typeface="Wingdings" panose="05000000000000000000" pitchFamily="2" charset="2"/>
                <a:buChar char="§"/>
              </a:pPr>
              <a:r>
                <a:rPr lang="en-US" sz="5000" dirty="0">
                  <a:latin typeface="Montserrat" panose="00000500000000000000" pitchFamily="2" charset="0"/>
                </a:rPr>
                <a:t>Ethical concerns 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0902379" y="4643956"/>
              <a:ext cx="6408006" cy="1631216"/>
              <a:chOff x="10902379" y="4643956"/>
              <a:chExt cx="6408006" cy="163121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2529019" y="4643956"/>
                <a:ext cx="4781366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b="1" dirty="0" smtClean="0">
                    <a:solidFill>
                      <a:srgbClr val="C5571F"/>
                    </a:solidFill>
                    <a:latin typeface="Montserrat" panose="00000500000000000000" pitchFamily="2" charset="0"/>
                  </a:rPr>
                  <a:t>quantitative</a:t>
                </a:r>
                <a:r>
                  <a:rPr lang="en-US" sz="5000" b="1" dirty="0" smtClean="0">
                    <a:latin typeface="Montserrat" panose="00000500000000000000" pitchFamily="2" charset="0"/>
                  </a:rPr>
                  <a:t> or </a:t>
                </a:r>
                <a:r>
                  <a:rPr lang="en-US" sz="5000" b="1" dirty="0" smtClean="0">
                    <a:solidFill>
                      <a:srgbClr val="3D891A"/>
                    </a:solidFill>
                    <a:latin typeface="Montserrat" panose="00000500000000000000" pitchFamily="2" charset="0"/>
                  </a:rPr>
                  <a:t>qualitative</a:t>
                </a:r>
              </a:p>
            </p:txBody>
          </p:sp>
          <p:sp>
            <p:nvSpPr>
              <p:cNvPr id="6" name="Right Arrow 5"/>
              <p:cNvSpPr/>
              <p:nvPr/>
            </p:nvSpPr>
            <p:spPr>
              <a:xfrm>
                <a:off x="10902379" y="5171531"/>
                <a:ext cx="1152128" cy="71717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0" y="8880322"/>
            <a:ext cx="17340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Montserrat" panose="00000500000000000000" pitchFamily="2" charset="0"/>
              </a:rPr>
              <a:t>Q: Is this the appropriate design to research the question?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70DB-F519-47BB-BFAA-CF5DB2BD72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5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28" y="8665080"/>
            <a:ext cx="4517632" cy="10340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34780" y="2212504"/>
            <a:ext cx="17375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/>
            <a:r>
              <a:rPr lang="en-US" sz="6000" b="1" spc="300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  <a:cs typeface="Candara"/>
              </a:rPr>
              <a:t>Understanding the demand side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6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008889"/>
              </p:ext>
            </p:extLst>
          </p:nvPr>
        </p:nvGraphicFramePr>
        <p:xfrm>
          <a:off x="-19681" y="2031533"/>
          <a:ext cx="17305191" cy="74967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3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3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3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42036">
                <a:tc>
                  <a:txBody>
                    <a:bodyPr/>
                    <a:lstStyle/>
                    <a:p>
                      <a:pPr algn="ctr"/>
                      <a:r>
                        <a:rPr lang="en-US" sz="4500" b="1" dirty="0" smtClean="0">
                          <a:solidFill>
                            <a:sysClr val="windowText" lastClr="000000"/>
                          </a:solidFill>
                          <a:latin typeface="Montserrat" panose="00000500000000000000" pitchFamily="2" charset="0"/>
                          <a:cs typeface="Candara"/>
                        </a:rPr>
                        <a:t>Pros</a:t>
                      </a:r>
                      <a:endParaRPr lang="en-US" sz="4500" b="1" dirty="0">
                        <a:solidFill>
                          <a:sysClr val="windowText" lastClr="000000"/>
                        </a:solidFill>
                        <a:latin typeface="Montserrat" panose="00000500000000000000" pitchFamily="2" charset="0"/>
                        <a:cs typeface="Candara"/>
                      </a:endParaRPr>
                    </a:p>
                  </a:txBody>
                  <a:tcPr marL="173403" marR="173403" marT="86699" marB="86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400" b="0" dirty="0" smtClean="0">
                          <a:solidFill>
                            <a:srgbClr val="E37612"/>
                          </a:solidFill>
                          <a:latin typeface="Montserrat" panose="00000500000000000000" pitchFamily="2" charset="0"/>
                          <a:cs typeface="Candara"/>
                        </a:rPr>
                        <a:t>Can</a:t>
                      </a:r>
                      <a:r>
                        <a:rPr lang="en-US" sz="4400" b="0" baseline="0" dirty="0" smtClean="0">
                          <a:solidFill>
                            <a:srgbClr val="E37612"/>
                          </a:solidFill>
                          <a:latin typeface="Montserrat" panose="00000500000000000000" pitchFamily="2" charset="0"/>
                          <a:cs typeface="Candara"/>
                        </a:rPr>
                        <a:t> be generalized</a:t>
                      </a:r>
                      <a:endParaRPr lang="en-US" sz="4400" b="0" dirty="0" smtClean="0">
                        <a:solidFill>
                          <a:srgbClr val="E37612"/>
                        </a:solidFill>
                        <a:latin typeface="Montserrat" panose="00000500000000000000" pitchFamily="2" charset="0"/>
                        <a:cs typeface="Candar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400" b="0" dirty="0" smtClean="0">
                          <a:solidFill>
                            <a:srgbClr val="E37612"/>
                          </a:solidFill>
                          <a:latin typeface="Montserrat" panose="00000500000000000000" pitchFamily="2" charset="0"/>
                          <a:cs typeface="Candara"/>
                        </a:rPr>
                        <a:t>Repeatable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400" b="0" dirty="0" smtClean="0">
                          <a:solidFill>
                            <a:srgbClr val="E37612"/>
                          </a:solidFill>
                          <a:latin typeface="Montserrat" panose="00000500000000000000" pitchFamily="2" charset="0"/>
                          <a:cs typeface="Candara"/>
                        </a:rPr>
                        <a:t>Anonymous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400" b="0" dirty="0" smtClean="0">
                          <a:solidFill>
                            <a:srgbClr val="E37612"/>
                          </a:solidFill>
                          <a:latin typeface="Montserrat" panose="00000500000000000000" pitchFamily="2" charset="0"/>
                          <a:cs typeface="Candara"/>
                        </a:rPr>
                        <a:t>Answer</a:t>
                      </a:r>
                      <a:r>
                        <a:rPr lang="en-US" sz="4400" b="0" baseline="0" dirty="0" smtClean="0">
                          <a:solidFill>
                            <a:srgbClr val="E37612"/>
                          </a:solidFill>
                          <a:latin typeface="Montserrat" panose="00000500000000000000" pitchFamily="2" charset="0"/>
                          <a:cs typeface="Candara"/>
                        </a:rPr>
                        <a:t> questions such as h</a:t>
                      </a:r>
                      <a:r>
                        <a:rPr lang="en-US" sz="4400" b="0" dirty="0" smtClean="0">
                          <a:solidFill>
                            <a:srgbClr val="E37612"/>
                          </a:solidFill>
                          <a:latin typeface="Montserrat" panose="00000500000000000000" pitchFamily="2" charset="0"/>
                          <a:cs typeface="Candara"/>
                        </a:rPr>
                        <a:t>ow</a:t>
                      </a:r>
                      <a:r>
                        <a:rPr lang="en-US" sz="4400" b="0" baseline="0" dirty="0" smtClean="0">
                          <a:solidFill>
                            <a:srgbClr val="E37612"/>
                          </a:solidFill>
                          <a:latin typeface="Montserrat" panose="00000500000000000000" pitchFamily="2" charset="0"/>
                          <a:cs typeface="Candara"/>
                        </a:rPr>
                        <a:t> much, how many and how long</a:t>
                      </a:r>
                      <a:r>
                        <a:rPr lang="en-US" sz="4400" b="0" dirty="0" smtClean="0">
                          <a:solidFill>
                            <a:srgbClr val="E37612"/>
                          </a:solidFill>
                          <a:latin typeface="Montserrat" panose="00000500000000000000" pitchFamily="2" charset="0"/>
                          <a:cs typeface="Candara"/>
                        </a:rPr>
                        <a:t> </a:t>
                      </a:r>
                    </a:p>
                  </a:txBody>
                  <a:tcPr marL="173403" marR="173403" marT="86699" marB="86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smtClean="0">
                          <a:solidFill>
                            <a:srgbClr val="3D891A"/>
                          </a:solidFill>
                          <a:latin typeface="Montserrat" panose="00000500000000000000" pitchFamily="2" charset="0"/>
                          <a:cs typeface="Candara"/>
                        </a:rPr>
                        <a:t>Flexible</a:t>
                      </a:r>
                    </a:p>
                    <a:p>
                      <a:pPr algn="ctr"/>
                      <a:r>
                        <a:rPr lang="en-US" sz="4400" b="0" dirty="0" smtClean="0">
                          <a:solidFill>
                            <a:srgbClr val="3D891A"/>
                          </a:solidFill>
                          <a:latin typeface="Montserrat" panose="00000500000000000000" pitchFamily="2" charset="0"/>
                          <a:cs typeface="Candara"/>
                        </a:rPr>
                        <a:t>Less expensive</a:t>
                      </a:r>
                    </a:p>
                    <a:p>
                      <a:pPr algn="ctr"/>
                      <a:r>
                        <a:rPr lang="en-US" sz="4400" b="0" baseline="0" dirty="0" smtClean="0">
                          <a:solidFill>
                            <a:srgbClr val="3D891A"/>
                          </a:solidFill>
                          <a:latin typeface="Montserrat" panose="00000500000000000000" pitchFamily="2" charset="0"/>
                          <a:cs typeface="Candara"/>
                        </a:rPr>
                        <a:t>Explore depth and details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400" b="0" dirty="0" smtClean="0">
                          <a:solidFill>
                            <a:srgbClr val="3D891A"/>
                          </a:solidFill>
                          <a:latin typeface="Montserrat" panose="00000500000000000000" pitchFamily="2" charset="0"/>
                          <a:cs typeface="Candara"/>
                        </a:rPr>
                        <a:t>Answer questions such as how and</a:t>
                      </a:r>
                      <a:r>
                        <a:rPr lang="en-US" sz="4400" b="0" baseline="0" dirty="0" smtClean="0">
                          <a:solidFill>
                            <a:srgbClr val="3D891A"/>
                          </a:solidFill>
                          <a:latin typeface="Montserrat" panose="00000500000000000000" pitchFamily="2" charset="0"/>
                          <a:cs typeface="Candara"/>
                        </a:rPr>
                        <a:t> why</a:t>
                      </a:r>
                    </a:p>
                  </a:txBody>
                  <a:tcPr marL="173403" marR="173403" marT="86699" marB="86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640539"/>
                  </a:ext>
                </a:extLst>
              </a:tr>
              <a:tr h="2854749">
                <a:tc>
                  <a:txBody>
                    <a:bodyPr/>
                    <a:lstStyle/>
                    <a:p>
                      <a:pPr algn="ctr"/>
                      <a:r>
                        <a:rPr lang="en-US" sz="4500" b="1" dirty="0" smtClean="0">
                          <a:solidFill>
                            <a:sysClr val="windowText" lastClr="000000"/>
                          </a:solidFill>
                          <a:latin typeface="Montserrat" panose="00000500000000000000" pitchFamily="2" charset="0"/>
                          <a:cs typeface="Candara"/>
                        </a:rPr>
                        <a:t>Cons</a:t>
                      </a:r>
                      <a:endParaRPr lang="en-US" sz="4500" b="1" dirty="0">
                        <a:solidFill>
                          <a:sysClr val="windowText" lastClr="000000"/>
                        </a:solidFill>
                        <a:latin typeface="Montserrat" panose="00000500000000000000" pitchFamily="2" charset="0"/>
                        <a:cs typeface="Candara"/>
                      </a:endParaRPr>
                    </a:p>
                  </a:txBody>
                  <a:tcPr marL="173403" marR="173403" marT="86699" marB="86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400" b="0" dirty="0" smtClean="0">
                          <a:solidFill>
                            <a:srgbClr val="E37612"/>
                          </a:solidFill>
                          <a:latin typeface="Montserrat" panose="00000500000000000000" pitchFamily="2" charset="0"/>
                          <a:cs typeface="Candara"/>
                        </a:rPr>
                        <a:t>Limited ability to probe Costly</a:t>
                      </a:r>
                    </a:p>
                  </a:txBody>
                  <a:tcPr marL="173403" marR="173403" marT="86699" marB="86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400" b="0" dirty="0" smtClean="0">
                          <a:solidFill>
                            <a:srgbClr val="3D891A"/>
                          </a:solidFill>
                          <a:latin typeface="Montserrat" panose="00000500000000000000" pitchFamily="2" charset="0"/>
                          <a:cs typeface="Candara"/>
                        </a:rPr>
                        <a:t>Difficult to generalize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400" b="0" dirty="0" smtClean="0">
                          <a:solidFill>
                            <a:srgbClr val="3D891A"/>
                          </a:solidFill>
                          <a:latin typeface="Montserrat" panose="00000500000000000000" pitchFamily="2" charset="0"/>
                          <a:cs typeface="Candara"/>
                        </a:rPr>
                        <a:t>Cannot quantify</a:t>
                      </a:r>
                    </a:p>
                  </a:txBody>
                  <a:tcPr marL="173403" marR="173403" marT="86699" marB="8669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1049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30785" y="322699"/>
            <a:ext cx="7875449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C5571F"/>
                </a:solidFill>
                <a:latin typeface="Montserrat" panose="00000500000000000000" pitchFamily="2" charset="0"/>
              </a:rPr>
              <a:t>Quantitative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06234" y="322699"/>
            <a:ext cx="7742657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3D891A"/>
                </a:solidFill>
                <a:latin typeface="Montserrat" panose="00000500000000000000" pitchFamily="2" charset="0"/>
              </a:rPr>
              <a:t>Qualitative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4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0" y="0"/>
            <a:ext cx="1734026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spc="300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  <a:cs typeface="Candara"/>
              </a:rPr>
              <a:t>Sampling</a:t>
            </a:r>
            <a:endParaRPr lang="en-US" sz="7500" dirty="0" smtClean="0">
              <a:latin typeface="Montserrat" panose="000005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880322"/>
            <a:ext cx="173402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 smtClean="0">
                <a:latin typeface="Montserrat" panose="00000500000000000000" pitchFamily="2" charset="0"/>
              </a:rPr>
              <a:t>Q: Is the sample representative?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492424"/>
            <a:ext cx="173402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Montserrat" panose="00000500000000000000" pitchFamily="2" charset="0"/>
              </a:rPr>
              <a:t>Sample can increase with desired precision level; findings can be saturated at one point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" y="2976738"/>
            <a:ext cx="17340262" cy="6076526"/>
            <a:chOff x="1" y="2976738"/>
            <a:chExt cx="17340262" cy="6076526"/>
          </a:xfrm>
        </p:grpSpPr>
        <p:sp>
          <p:nvSpPr>
            <p:cNvPr id="11" name="Title 1"/>
            <p:cNvSpPr txBox="1">
              <a:spLocks/>
            </p:cNvSpPr>
            <p:nvPr/>
          </p:nvSpPr>
          <p:spPr>
            <a:xfrm>
              <a:off x="8747125" y="3018597"/>
              <a:ext cx="8593138" cy="588450"/>
            </a:xfrm>
            <a:prstGeom prst="rect">
              <a:avLst/>
            </a:prstGeom>
          </p:spPr>
          <p:txBody>
            <a:bodyPr vert="horz" lIns="70729" tIns="35364" rIns="70729" bIns="35364" rtlCol="0" anchor="ctr">
              <a:noAutofit/>
            </a:bodyPr>
            <a:lstStyle/>
            <a:p>
              <a:pPr algn="ctr" defTabSz="707288">
                <a:spcBef>
                  <a:spcPct val="0"/>
                </a:spcBef>
                <a:defRPr/>
              </a:pPr>
              <a:r>
                <a:rPr lang="en-US" sz="3800" b="1" dirty="0">
                  <a:solidFill>
                    <a:srgbClr val="3D891A"/>
                  </a:solidFill>
                  <a:latin typeface="Montserrat" panose="00000500000000000000" pitchFamily="2" charset="0"/>
                  <a:ea typeface="+mj-ea"/>
                  <a:cs typeface="+mj-cs"/>
                </a:rPr>
                <a:t>Materiality Matrix - Stakeholders  </a:t>
              </a:r>
              <a:r>
                <a:rPr lang="en-US" sz="3800" dirty="0">
                  <a:solidFill>
                    <a:srgbClr val="3D891A"/>
                  </a:solidFill>
                  <a:latin typeface="Montserrat" panose="00000500000000000000" pitchFamily="2" charset="0"/>
                  <a:ea typeface="+mj-ea"/>
                  <a:cs typeface="+mj-cs"/>
                </a:rPr>
                <a:t> </a:t>
              </a:r>
            </a:p>
          </p:txBody>
        </p:sp>
        <p:pic>
          <p:nvPicPr>
            <p:cNvPr id="12" name="Picture 2" descr="Related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6" t="3186" r="3237" b="20819"/>
            <a:stretch/>
          </p:blipFill>
          <p:spPr bwMode="auto">
            <a:xfrm>
              <a:off x="10999366" y="4494678"/>
              <a:ext cx="4007469" cy="3545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1391562" y="8406933"/>
              <a:ext cx="33042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3D891A"/>
                  </a:solidFill>
                  <a:latin typeface="Montserrat" panose="00000500000000000000" pitchFamily="2" charset="0"/>
                </a:rPr>
                <a:t>Impact to the Stakeholder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8797645" y="5866176"/>
              <a:ext cx="3389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3D891A"/>
                  </a:solidFill>
                  <a:latin typeface="Montserrat" panose="00000500000000000000" pitchFamily="2" charset="0"/>
                </a:rPr>
                <a:t>Relevance to the Stakeholder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" y="2976738"/>
              <a:ext cx="87471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C5571F"/>
                  </a:solidFill>
                  <a:latin typeface="Montserrat" panose="00000500000000000000" pitchFamily="2" charset="0"/>
                </a:rPr>
                <a:t>Sample size determination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27794" y="3853313"/>
              <a:ext cx="7637462" cy="4861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3000" dirty="0" smtClean="0">
                  <a:latin typeface="Montserrat" panose="00000500000000000000" pitchFamily="2" charset="0"/>
                </a:rPr>
                <a:t>Size of the target population</a:t>
              </a: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3000" dirty="0" smtClean="0">
                  <a:latin typeface="Montserrat" panose="00000500000000000000" pitchFamily="2" charset="0"/>
                </a:rPr>
                <a:t>Precision level </a:t>
              </a: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3000" dirty="0" smtClean="0">
                  <a:latin typeface="Montserrat" panose="00000500000000000000" pitchFamily="2" charset="0"/>
                </a:rPr>
                <a:t>Level of representation  </a:t>
              </a: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3000" dirty="0" smtClean="0">
                  <a:latin typeface="Montserrat" panose="00000500000000000000" pitchFamily="2" charset="0"/>
                </a:rPr>
                <a:t>Heterogeneity of the sampling units</a:t>
              </a: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3000" dirty="0" smtClean="0">
                  <a:latin typeface="Montserrat" panose="00000500000000000000" pitchFamily="2" charset="0"/>
                </a:rPr>
                <a:t>Research question </a:t>
              </a: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3000" dirty="0" smtClean="0">
                  <a:latin typeface="Montserrat" panose="00000500000000000000" pitchFamily="2" charset="0"/>
                </a:rPr>
                <a:t>Cost </a:t>
              </a: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3000" dirty="0">
                  <a:latin typeface="Montserrat" panose="00000500000000000000" pitchFamily="2" charset="0"/>
                </a:rPr>
                <a:t>T</a:t>
              </a:r>
              <a:r>
                <a:rPr lang="en-US" sz="3000" dirty="0" smtClean="0">
                  <a:latin typeface="Montserrat" panose="00000500000000000000" pitchFamily="2" charset="0"/>
                </a:rPr>
                <a:t>ime 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70DB-F519-47BB-BFAA-CF5DB2BD72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5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1013444484"/>
              </p:ext>
            </p:extLst>
          </p:nvPr>
        </p:nvGraphicFramePr>
        <p:xfrm>
          <a:off x="4360145" y="1475076"/>
          <a:ext cx="13459968" cy="6649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buClr>
                <a:srgbClr val="FFFFFF"/>
              </a:buClr>
              <a:buSzPts val="4500"/>
            </a:pPr>
            <a:r>
              <a:rPr lang="en-US" sz="3000" b="1" spc="300" dirty="0" smtClean="0">
                <a:solidFill>
                  <a:srgbClr val="C5571F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Light"/>
              </a:rPr>
              <a:t>The survey </a:t>
            </a:r>
            <a:r>
              <a:rPr lang="en-US" sz="3000" b="1" spc="300" dirty="0">
                <a:solidFill>
                  <a:srgbClr val="C5571F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Light"/>
              </a:rPr>
              <a:t>in Nepal uses the recent re-classification of urban-rural by the CBS. Makes triangulation/comparison with past data difficult, even at </a:t>
            </a:r>
            <a:r>
              <a:rPr lang="en-US" sz="3000" b="1" spc="300" dirty="0" smtClean="0">
                <a:solidFill>
                  <a:srgbClr val="C5571F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Light"/>
              </a:rPr>
              <a:t>national level </a:t>
            </a:r>
            <a:r>
              <a:rPr lang="en-US" sz="3000" spc="3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Light"/>
              </a:rPr>
              <a:t>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9243" y="8954011"/>
            <a:ext cx="16292377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Source</a:t>
            </a:r>
          </a:p>
          <a:p>
            <a:r>
              <a:rPr lang="en-US" dirty="0">
                <a:hlinkClick r:id="rId4"/>
              </a:rPr>
              <a:t>http://cbs.gov.np/image/data/Population/Population%20Monograph%20of%20Nepal%202014/Population%20Monograph%20of%20Nepal%202014%20Volume%20I%20FinalPrintReady1.pdf</a:t>
            </a:r>
            <a:endParaRPr lang="en-US" dirty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cbs.gov.np/image/data/2017/Population_Ward_Level_753_Local_Unit.pdf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652312939"/>
              </p:ext>
            </p:extLst>
          </p:nvPr>
        </p:nvGraphicFramePr>
        <p:xfrm>
          <a:off x="1536580" y="1475076"/>
          <a:ext cx="13457998" cy="6649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/>
          <p:cNvSpPr txBox="1"/>
          <p:nvPr/>
        </p:nvSpPr>
        <p:spPr>
          <a:xfrm rot="16200000">
            <a:off x="-1743509" y="4927850"/>
            <a:ext cx="5195221" cy="707886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ontserrat" panose="00000500000000000000" pitchFamily="2" charset="0"/>
              </a:rPr>
              <a:t>Nepal was divided in to 3,973 VDCs/Municipalities.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44070" y="3974257"/>
            <a:ext cx="3177509" cy="707886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4" algn="ctr"/>
            <a:r>
              <a:rPr lang="en-US" sz="2000" dirty="0">
                <a:latin typeface="Montserrat" panose="00000500000000000000" pitchFamily="2" charset="0"/>
              </a:rPr>
              <a:t>3,901 VCDs classified as Rural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44069" y="6643714"/>
            <a:ext cx="3177509" cy="72308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4" algn="ctr"/>
            <a:r>
              <a:rPr lang="en-US" sz="2000" dirty="0">
                <a:latin typeface="Montserrat" panose="00000500000000000000" pitchFamily="2" charset="0"/>
              </a:rPr>
              <a:t>72 Municipalities classified as Urban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12875614" y="4759679"/>
            <a:ext cx="5195221" cy="1015663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Montserrat" panose="00000500000000000000" pitchFamily="2" charset="0"/>
              </a:rPr>
              <a:t>VDCs were converted to </a:t>
            </a:r>
            <a:r>
              <a:rPr lang="en-US" sz="2000" dirty="0" err="1">
                <a:latin typeface="Montserrat" panose="00000500000000000000" pitchFamily="2" charset="0"/>
              </a:rPr>
              <a:t>Gaunpalikas</a:t>
            </a:r>
            <a:r>
              <a:rPr lang="en-US" sz="2000" dirty="0">
                <a:latin typeface="Montserrat" panose="00000500000000000000" pitchFamily="2" charset="0"/>
              </a:rPr>
              <a:t>. There are 753 local units (</a:t>
            </a:r>
            <a:r>
              <a:rPr lang="en-US" sz="2000" dirty="0" err="1">
                <a:latin typeface="Montserrat" panose="00000500000000000000" pitchFamily="2" charset="0"/>
              </a:rPr>
              <a:t>Gaunpalikas</a:t>
            </a:r>
            <a:r>
              <a:rPr lang="en-US" sz="2000" dirty="0">
                <a:latin typeface="Montserrat" panose="00000500000000000000" pitchFamily="2" charset="0"/>
              </a:rPr>
              <a:t> and Municipalities) in Nepal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59350" y="3122605"/>
            <a:ext cx="3177509" cy="707886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4" algn="ctr"/>
            <a:r>
              <a:rPr lang="en-US" sz="2000" dirty="0">
                <a:latin typeface="Montserrat" panose="00000500000000000000" pitchFamily="2" charset="0"/>
              </a:rPr>
              <a:t>460 </a:t>
            </a:r>
            <a:r>
              <a:rPr lang="en-US" sz="2000" dirty="0" err="1">
                <a:latin typeface="Montserrat" panose="00000500000000000000" pitchFamily="2" charset="0"/>
              </a:rPr>
              <a:t>Gaunpalikas</a:t>
            </a:r>
            <a:r>
              <a:rPr lang="en-US" sz="2000" dirty="0">
                <a:latin typeface="Montserrat" panose="00000500000000000000" pitchFamily="2" charset="0"/>
              </a:rPr>
              <a:t> classified as Rural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459350" y="5884912"/>
            <a:ext cx="3177509" cy="1631216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4" algn="ctr"/>
            <a:r>
              <a:rPr lang="en-US" sz="2000" dirty="0">
                <a:latin typeface="Montserrat" panose="00000500000000000000" pitchFamily="2" charset="0"/>
              </a:rPr>
              <a:t>293 </a:t>
            </a:r>
            <a:r>
              <a:rPr lang="en-US" sz="2000" dirty="0" smtClean="0">
                <a:latin typeface="Montserrat" panose="00000500000000000000" pitchFamily="2" charset="0"/>
              </a:rPr>
              <a:t>Municipalities (Including metropolitan and sub-</a:t>
            </a:r>
            <a:r>
              <a:rPr lang="en-US" sz="2000" dirty="0">
                <a:latin typeface="Montserrat" panose="00000500000000000000" pitchFamily="2" charset="0"/>
              </a:rPr>
              <a:t> </a:t>
            </a:r>
            <a:r>
              <a:rPr lang="en-US" sz="2000" dirty="0" smtClean="0">
                <a:latin typeface="Montserrat" panose="00000500000000000000" pitchFamily="2" charset="0"/>
              </a:rPr>
              <a:t>metropolitan  cities) classified </a:t>
            </a:r>
            <a:r>
              <a:rPr lang="en-US" sz="2000" dirty="0">
                <a:latin typeface="Montserrat" panose="00000500000000000000" pitchFamily="2" charset="0"/>
              </a:rPr>
              <a:t>as Urban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4101" y="1583509"/>
            <a:ext cx="3177509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4" algn="ctr"/>
            <a:r>
              <a:rPr lang="en-US" sz="2800" dirty="0">
                <a:latin typeface="Montserrat" panose="00000500000000000000" pitchFamily="2" charset="0"/>
              </a:rPr>
              <a:t>2011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387388" y="1583509"/>
            <a:ext cx="3177509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4" algn="ctr"/>
            <a:r>
              <a:rPr lang="en-US" sz="2800" dirty="0">
                <a:latin typeface="Montserrat" panose="00000500000000000000" pitchFamily="2" charset="0"/>
              </a:rPr>
              <a:t>2017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19243" y="8279352"/>
            <a:ext cx="17340263" cy="507831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4" algn="ctr"/>
            <a:r>
              <a:rPr lang="en-US" sz="2700" b="1" dirty="0" err="1">
                <a:solidFill>
                  <a:schemeClr val="tx1"/>
                </a:solidFill>
                <a:latin typeface="Montserrat" panose="00000500000000000000" pitchFamily="2" charset="0"/>
              </a:rPr>
              <a:t>AfterAccess</a:t>
            </a:r>
            <a:r>
              <a:rPr lang="en-US" sz="2700" b="1" dirty="0">
                <a:solidFill>
                  <a:schemeClr val="tx1"/>
                </a:solidFill>
                <a:latin typeface="Montserrat" panose="00000500000000000000" pitchFamily="2" charset="0"/>
              </a:rPr>
              <a:t> sample was designed based on the 2017 new urban-rural classification of wards</a:t>
            </a:r>
          </a:p>
        </p:txBody>
      </p:sp>
    </p:spTree>
    <p:extLst>
      <p:ext uri="{BB962C8B-B14F-4D97-AF65-F5344CB8AC3E}">
        <p14:creationId xmlns:p14="http://schemas.microsoft.com/office/powerpoint/2010/main" val="424628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Graphic spid="10" grpId="0">
        <p:bldAsOne/>
      </p:bldGraphic>
      <p:bldP spid="12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lvl="0"/>
            <a:r>
              <a:rPr lang="en-US" sz="4000" b="1" spc="300" dirty="0" smtClean="0">
                <a:solidFill>
                  <a:srgbClr val="C5571F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Light"/>
              </a:rPr>
              <a:t>Nationally representative survey among age 15-65 population and age 15-65 PWD population</a:t>
            </a:r>
            <a:endParaRPr lang="en-US" sz="3600" b="1" spc="300" dirty="0">
              <a:solidFill>
                <a:srgbClr val="C5571F"/>
              </a:solidFill>
              <a:latin typeface="Montserrat" panose="00000500000000000000" pitchFamily="2" charset="0"/>
              <a:ea typeface="+mn-ea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548663" y="1546723"/>
            <a:ext cx="9791599" cy="4842195"/>
          </a:xfrm>
          <a:ln w="12700">
            <a:solidFill>
              <a:schemeClr val="tx1"/>
            </a:solidFill>
            <a:prstDash val="dash"/>
          </a:ln>
        </p:spPr>
        <p:txBody>
          <a:bodyPr anchor="ctr"/>
          <a:lstStyle/>
          <a:p>
            <a:pPr marL="0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dirty="0" smtClean="0">
                <a:solidFill>
                  <a:schemeClr val="tx1"/>
                </a:solidFill>
                <a:latin typeface="Montserrat" panose="00000500000000000000" pitchFamily="2" charset="0"/>
                <a:ea typeface="Helvetica Neue Light"/>
                <a:sym typeface="Helvetica Neue Light"/>
              </a:rPr>
              <a:t>Nepal main survey sample </a:t>
            </a:r>
            <a:r>
              <a:rPr lang="en-US" dirty="0">
                <a:solidFill>
                  <a:schemeClr val="tx1"/>
                </a:solidFill>
                <a:latin typeface="Montserrat" panose="00000500000000000000" pitchFamily="2" charset="0"/>
                <a:ea typeface="Helvetica Neue Light"/>
                <a:sym typeface="Helvetica Neue Light"/>
              </a:rPr>
              <a:t>designed to </a:t>
            </a:r>
            <a:r>
              <a:rPr lang="en-US" dirty="0" smtClean="0">
                <a:solidFill>
                  <a:schemeClr val="tx1"/>
                </a:solidFill>
                <a:latin typeface="Montserrat" panose="00000500000000000000" pitchFamily="2" charset="0"/>
                <a:ea typeface="Helvetica Neue Light"/>
                <a:sym typeface="Helvetica Neue Light"/>
              </a:rPr>
              <a:t>be representative </a:t>
            </a:r>
            <a:r>
              <a:rPr lang="en-US" dirty="0">
                <a:solidFill>
                  <a:schemeClr val="tx1"/>
                </a:solidFill>
                <a:latin typeface="Montserrat" panose="00000500000000000000" pitchFamily="2" charset="0"/>
                <a:ea typeface="Helvetica Neue Light"/>
                <a:sym typeface="Helvetica Neue Light"/>
              </a:rPr>
              <a:t>of 15-65 population at:</a:t>
            </a:r>
          </a:p>
          <a:p>
            <a:pPr lvl="1" indent="-457200">
              <a:spcBef>
                <a:spcPts val="0"/>
              </a:spcBef>
              <a:buClr>
                <a:srgbClr val="000000"/>
              </a:buClr>
            </a:pPr>
            <a:r>
              <a:rPr lang="en-US" dirty="0">
                <a:solidFill>
                  <a:schemeClr val="tx1"/>
                </a:solidFill>
                <a:latin typeface="Montserrat" panose="00000500000000000000" pitchFamily="2" charset="0"/>
                <a:ea typeface="Helvetica Neue Light"/>
                <a:sym typeface="Helvetica Neue Light"/>
              </a:rPr>
              <a:t>National level</a:t>
            </a:r>
          </a:p>
          <a:p>
            <a:pPr lvl="1" indent="-457200">
              <a:spcBef>
                <a:spcPts val="0"/>
              </a:spcBef>
              <a:buClr>
                <a:srgbClr val="000000"/>
              </a:buClr>
            </a:pPr>
            <a:r>
              <a:rPr lang="en-US" dirty="0">
                <a:solidFill>
                  <a:schemeClr val="tx1"/>
                </a:solidFill>
                <a:latin typeface="Montserrat" panose="00000500000000000000" pitchFamily="2" charset="0"/>
                <a:ea typeface="Helvetica Neue Light"/>
                <a:sym typeface="Helvetica Neue Light"/>
              </a:rPr>
              <a:t>Urban-rural level</a:t>
            </a:r>
          </a:p>
          <a:p>
            <a:pPr lvl="1" indent="-457200">
              <a:spcBef>
                <a:spcPts val="0"/>
              </a:spcBef>
              <a:buClr>
                <a:srgbClr val="000000"/>
              </a:buClr>
            </a:pPr>
            <a:r>
              <a:rPr lang="en-US" dirty="0">
                <a:solidFill>
                  <a:schemeClr val="tx1"/>
                </a:solidFill>
                <a:latin typeface="Montserrat" panose="00000500000000000000" pitchFamily="2" charset="0"/>
                <a:ea typeface="Helvetica Neue Light"/>
                <a:sym typeface="Helvetica Neue Light"/>
              </a:rPr>
              <a:t>Men vs Women</a:t>
            </a:r>
          </a:p>
          <a:p>
            <a:pPr marL="457200" lvl="1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en-US" dirty="0" smtClean="0">
              <a:solidFill>
                <a:schemeClr val="tx1"/>
              </a:solidFill>
              <a:latin typeface="Montserrat" panose="00000500000000000000" pitchFamily="2" charset="0"/>
              <a:ea typeface="Helvetica Neue Light"/>
              <a:sym typeface="Helvetica Neue Light"/>
            </a:endParaRPr>
          </a:p>
          <a:p>
            <a:pPr marL="0" lvl="1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Montserrat" panose="00000500000000000000" pitchFamily="2" charset="0"/>
                <a:ea typeface="Helvetica Neue Light"/>
                <a:sym typeface="Helvetica Neue Light"/>
              </a:rPr>
              <a:t>With</a:t>
            </a:r>
            <a:r>
              <a:rPr lang="en-US" b="1" dirty="0" smtClean="0">
                <a:solidFill>
                  <a:srgbClr val="C00000"/>
                </a:solidFill>
                <a:latin typeface="Montserrat" panose="00000500000000000000" pitchFamily="2" charset="0"/>
                <a:ea typeface="Helvetica Neue Light"/>
                <a:sym typeface="Helvetica Neue Light"/>
              </a:rPr>
              <a:t> 95</a:t>
            </a:r>
            <a:r>
              <a:rPr lang="en-US" b="1" dirty="0">
                <a:solidFill>
                  <a:srgbClr val="C00000"/>
                </a:solidFill>
                <a:latin typeface="Montserrat" panose="00000500000000000000" pitchFamily="2" charset="0"/>
                <a:ea typeface="Helvetica Neue Light"/>
                <a:sym typeface="Helvetica Neue Light"/>
              </a:rPr>
              <a:t>% Confidence Interval; +/-3.3 margin of </a:t>
            </a:r>
            <a:r>
              <a:rPr lang="en-US" b="1" dirty="0" smtClean="0">
                <a:solidFill>
                  <a:srgbClr val="C00000"/>
                </a:solidFill>
                <a:latin typeface="Montserrat" panose="00000500000000000000" pitchFamily="2" charset="0"/>
                <a:ea typeface="Helvetica Neue Light"/>
                <a:sym typeface="Helvetica Neue Light"/>
              </a:rPr>
              <a:t>error at national level</a:t>
            </a:r>
            <a:endParaRPr lang="en-US" b="1" dirty="0">
              <a:solidFill>
                <a:srgbClr val="C00000"/>
              </a:solidFill>
              <a:latin typeface="Montserrat" panose="00000500000000000000" pitchFamily="2" charset="0"/>
              <a:ea typeface="Helvetica Neue Light"/>
              <a:sym typeface="Helvetica Neue 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t>23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998" y="6558546"/>
            <a:ext cx="6972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Montserrat" panose="00000500000000000000" pitchFamily="2" charset="0"/>
                <a:sym typeface="Arial"/>
              </a:rPr>
              <a:t>Sample GPS locations recorded by CAPI device at time of survey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" r="5714"/>
          <a:stretch/>
        </p:blipFill>
        <p:spPr>
          <a:xfrm>
            <a:off x="77821" y="1546723"/>
            <a:ext cx="7334656" cy="4842195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7548664" y="6635346"/>
            <a:ext cx="9791599" cy="311825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50800" tIns="50800" rIns="50800" bIns="508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95A59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95A59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95A59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95A59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595A59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595A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sym typeface="Helvetica Neue Light"/>
              </a:rPr>
              <a:t>Nepal PWD survey sample designed to be representative of age15-65 PWD population at national level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141313"/>
              </a:solidFill>
              <a:effectLst/>
              <a:uLnTx/>
              <a:uFillTx/>
              <a:latin typeface="Montserrat" panose="00000500000000000000" pitchFamily="2" charset="0"/>
              <a:ea typeface="Helvetica Neue Light"/>
              <a:sym typeface="Helvetica Neue Light"/>
            </a:endParaRPr>
          </a:p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sym typeface="Helvetica Neue Light"/>
              </a:rPr>
              <a:t>With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sym typeface="Helvetica Neue Light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sym typeface="Helvetica Neue Light"/>
              </a:rPr>
              <a:t>95% Confidence Interval; +/-9.8 margin of error at national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sym typeface="Helvetica Neue Light"/>
              </a:rPr>
              <a:t> level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" panose="00000500000000000000" pitchFamily="2" charset="0"/>
              <a:ea typeface="Helvetica Neue Light"/>
              <a:sym typeface="Helvetica Neue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8693224"/>
            <a:ext cx="1757363" cy="1060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409;p82"/>
          <p:cNvSpPr txBox="1"/>
          <p:nvPr/>
        </p:nvSpPr>
        <p:spPr>
          <a:xfrm>
            <a:off x="-3940" y="7381836"/>
            <a:ext cx="7366032" cy="2306473"/>
          </a:xfrm>
          <a:prstGeom prst="rect">
            <a:avLst/>
          </a:prstGeom>
          <a:solidFill>
            <a:schemeClr val="bg1">
              <a:alpha val="49000"/>
            </a:schemeClr>
          </a:solidFill>
          <a:ln w="12700" cap="flat" cmpd="sng">
            <a:solidFill>
              <a:schemeClr val="bg1">
                <a:lumMod val="50000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Helvetica Neue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41A9"/>
                </a:solidFill>
                <a:effectLst/>
                <a:uLnTx/>
                <a:uFillTx/>
                <a:latin typeface="Montserrat" panose="00000500000000000000" pitchFamily="2" charset="0"/>
                <a:ea typeface="Helvetica Neue"/>
                <a:cs typeface="Helvetica Neue"/>
                <a:sym typeface="Helvetica Neue"/>
              </a:rPr>
              <a:t>2,000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41A9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1A9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individuals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41A9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from 2,000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1A9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households for the main survey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Helvetica Neue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1A9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41A9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400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1A9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 PWDs from </a:t>
            </a:r>
            <a:r>
              <a:rPr lang="en-US" sz="2000" dirty="0" smtClean="0">
                <a:solidFill>
                  <a:srgbClr val="0041A9"/>
                </a:solidFill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400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1A9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 households for the PWD survey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Helvetica Neue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1A9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 in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1A9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100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41A9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wards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41A9"/>
              </a:solidFill>
              <a:effectLst/>
              <a:uLnTx/>
              <a:uFillTx/>
              <a:latin typeface="Montserrat" panose="00000500000000000000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092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83"/>
          <p:cNvSpPr txBox="1">
            <a:spLocks noGrp="1"/>
          </p:cNvSpPr>
          <p:nvPr>
            <p:ph type="body" idx="1"/>
          </p:nvPr>
        </p:nvSpPr>
        <p:spPr>
          <a:xfrm>
            <a:off x="16400" y="1614673"/>
            <a:ext cx="3307347" cy="8137371"/>
          </a:xfrm>
          <a:prstGeom prst="rect">
            <a:avLst/>
          </a:prstGeom>
          <a:solidFill>
            <a:srgbClr val="B7BBC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100"/>
              <a:buFont typeface="Helvetica Neue Light"/>
              <a:buNone/>
            </a:pPr>
            <a:r>
              <a:rPr lang="en-US" sz="2800" b="1" i="0" u="none" strike="noStrike" cap="none" dirty="0">
                <a:solidFill>
                  <a:srgbClr val="024B90"/>
                </a:solidFill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Stage 1:</a:t>
            </a:r>
            <a:endParaRPr dirty="0">
              <a:latin typeface="Montserrat" panose="00000500000000000000" pitchFamily="2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Stratified random sampling of the primary sample units (PSUs) with probability proportionate to size (PPS) sampling</a:t>
            </a:r>
            <a:endParaRPr sz="2800" b="1" i="0" u="none" strike="noStrike" cap="none" dirty="0">
              <a:solidFill>
                <a:srgbClr val="000000"/>
              </a:solidFill>
              <a:latin typeface="Montserrat" panose="00000500000000000000" pitchFamily="2" charset="0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44" name="Google Shape;444;p83"/>
          <p:cNvSpPr txBox="1"/>
          <p:nvPr/>
        </p:nvSpPr>
        <p:spPr>
          <a:xfrm>
            <a:off x="0" y="-11929"/>
            <a:ext cx="17359506" cy="1387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50800" rIns="180000" bIns="508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300" normalizeH="0" baseline="0" noProof="0" dirty="0">
                <a:ln>
                  <a:noFill/>
                </a:ln>
                <a:solidFill>
                  <a:srgbClr val="C5571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Arial"/>
              </a:rPr>
              <a:t>Sample designed to represent Nepal as a whole; random selection at every stage of sampling</a:t>
            </a:r>
            <a:endParaRPr kumimoji="0" sz="4400" b="1" i="0" u="none" strike="noStrike" kern="0" cap="none" spc="300" normalizeH="0" baseline="0" noProof="0" dirty="0">
              <a:ln>
                <a:noFill/>
              </a:ln>
              <a:solidFill>
                <a:srgbClr val="C5571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5" name="Google Shape;462;p83"/>
          <p:cNvSpPr txBox="1">
            <a:spLocks noGrp="1"/>
          </p:cNvSpPr>
          <p:nvPr>
            <p:ph type="sldNum" idx="12"/>
          </p:nvPr>
        </p:nvSpPr>
        <p:spPr>
          <a:xfrm>
            <a:off x="8554764" y="9364207"/>
            <a:ext cx="384721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  <a:tabLst/>
                <a:defRPr/>
              </a:pPr>
              <a:t>24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21896" y="1579326"/>
            <a:ext cx="13837610" cy="8174274"/>
            <a:chOff x="3521896" y="1579326"/>
            <a:chExt cx="13837610" cy="8174274"/>
          </a:xfrm>
        </p:grpSpPr>
        <p:grpSp>
          <p:nvGrpSpPr>
            <p:cNvPr id="3" name="Group 2"/>
            <p:cNvGrpSpPr/>
            <p:nvPr/>
          </p:nvGrpSpPr>
          <p:grpSpPr>
            <a:xfrm>
              <a:off x="3521896" y="2687149"/>
              <a:ext cx="4947408" cy="6944391"/>
              <a:chOff x="3521896" y="2687149"/>
              <a:chExt cx="4947408" cy="6944391"/>
            </a:xfrm>
          </p:grpSpPr>
          <p:sp>
            <p:nvSpPr>
              <p:cNvPr id="447" name="Google Shape;447;p83"/>
              <p:cNvSpPr/>
              <p:nvPr/>
            </p:nvSpPr>
            <p:spPr>
              <a:xfrm>
                <a:off x="3530140" y="2687149"/>
                <a:ext cx="4930919" cy="1736098"/>
              </a:xfrm>
              <a:prstGeom prst="roundRect">
                <a:avLst>
                  <a:gd name="adj" fmla="val 10000"/>
                </a:avLst>
              </a:prstGeom>
              <a:solidFill>
                <a:srgbClr val="0065C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sym typeface="Arial"/>
                </a:endParaRPr>
              </a:p>
            </p:txBody>
          </p:sp>
          <p:sp>
            <p:nvSpPr>
              <p:cNvPr id="448" name="Google Shape;448;p83"/>
              <p:cNvSpPr txBox="1"/>
              <p:nvPr/>
            </p:nvSpPr>
            <p:spPr>
              <a:xfrm>
                <a:off x="3565249" y="2737998"/>
                <a:ext cx="4860700" cy="163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Helvetica Neue Light"/>
                    <a:cs typeface="Helvetica Neue Light"/>
                    <a:sym typeface="Helvetica Neue Light"/>
                  </a:rPr>
                  <a:t>Split the ward level sample frame into urban and rural PSUs</a:t>
                </a:r>
              </a:p>
            </p:txBody>
          </p:sp>
          <p:sp>
            <p:nvSpPr>
              <p:cNvPr id="449" name="Google Shape;449;p83"/>
              <p:cNvSpPr/>
              <p:nvPr/>
            </p:nvSpPr>
            <p:spPr>
              <a:xfrm rot="5400000">
                <a:off x="5670081" y="4587557"/>
                <a:ext cx="651036" cy="539425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A7B6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sym typeface="Arial"/>
                </a:endParaRPr>
              </a:p>
            </p:txBody>
          </p:sp>
          <p:sp>
            <p:nvSpPr>
              <p:cNvPr id="450" name="Google Shape;450;p83"/>
              <p:cNvSpPr txBox="1"/>
              <p:nvPr/>
            </p:nvSpPr>
            <p:spPr>
              <a:xfrm>
                <a:off x="5833772" y="4531751"/>
                <a:ext cx="323654" cy="4557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Helvetica Neue Light"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2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451" name="Google Shape;451;p83"/>
              <p:cNvSpPr/>
              <p:nvPr/>
            </p:nvSpPr>
            <p:spPr>
              <a:xfrm>
                <a:off x="3530140" y="5291295"/>
                <a:ext cx="4930919" cy="1736098"/>
              </a:xfrm>
              <a:prstGeom prst="roundRect">
                <a:avLst>
                  <a:gd name="adj" fmla="val 10000"/>
                </a:avLst>
              </a:prstGeom>
              <a:solidFill>
                <a:srgbClr val="0065C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sym typeface="Arial"/>
                </a:endParaRPr>
              </a:p>
            </p:txBody>
          </p:sp>
          <p:sp>
            <p:nvSpPr>
              <p:cNvPr id="452" name="Google Shape;452;p83"/>
              <p:cNvSpPr txBox="1"/>
              <p:nvPr/>
            </p:nvSpPr>
            <p:spPr>
              <a:xfrm>
                <a:off x="3565249" y="5342144"/>
                <a:ext cx="4860700" cy="163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Helvetica Neue Light"/>
                    <a:cs typeface="Helvetica Neue Light"/>
                    <a:sym typeface="Helvetica Neue Light"/>
                  </a:rPr>
                  <a:t>Random selection of required number of wards 60 urban wards  and 40 rural wards using PPS</a:t>
                </a:r>
              </a:p>
            </p:txBody>
          </p:sp>
          <p:sp>
            <p:nvSpPr>
              <p:cNvPr id="453" name="Google Shape;453;p83"/>
              <p:cNvSpPr/>
              <p:nvPr/>
            </p:nvSpPr>
            <p:spPr>
              <a:xfrm rot="5400000">
                <a:off x="5670081" y="7191705"/>
                <a:ext cx="651036" cy="539425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A7B6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sym typeface="Arial"/>
                </a:endParaRPr>
              </a:p>
            </p:txBody>
          </p:sp>
          <p:sp>
            <p:nvSpPr>
              <p:cNvPr id="454" name="Google Shape;454;p83"/>
              <p:cNvSpPr txBox="1"/>
              <p:nvPr/>
            </p:nvSpPr>
            <p:spPr>
              <a:xfrm>
                <a:off x="5833772" y="7135899"/>
                <a:ext cx="323654" cy="4557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Helvetica Neue Light"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2" charset="0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455" name="Google Shape;455;p83"/>
              <p:cNvSpPr/>
              <p:nvPr/>
            </p:nvSpPr>
            <p:spPr>
              <a:xfrm>
                <a:off x="3521896" y="7895442"/>
                <a:ext cx="4947408" cy="1736098"/>
              </a:xfrm>
              <a:prstGeom prst="roundRect">
                <a:avLst>
                  <a:gd name="adj" fmla="val 10000"/>
                </a:avLst>
              </a:prstGeom>
              <a:solidFill>
                <a:srgbClr val="0065C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sym typeface="Arial"/>
                </a:endParaRPr>
              </a:p>
            </p:txBody>
          </p:sp>
          <p:sp>
            <p:nvSpPr>
              <p:cNvPr id="456" name="Google Shape;456;p83"/>
              <p:cNvSpPr txBox="1"/>
              <p:nvPr/>
            </p:nvSpPr>
            <p:spPr>
              <a:xfrm>
                <a:off x="3557006" y="7946291"/>
                <a:ext cx="4877189" cy="163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Helvetica Neue Light"/>
                    <a:cs typeface="Helvetica Neue Light"/>
                    <a:sym typeface="Helvetica Neue Light"/>
                  </a:rPr>
                  <a:t>PSUs with &gt; 250 households segmented, and 1 segment randomly selected for listing</a:t>
                </a:r>
              </a:p>
            </p:txBody>
          </p:sp>
        </p:grpSp>
        <p:sp>
          <p:nvSpPr>
            <p:cNvPr id="51" name="Google Shape;439;p83"/>
            <p:cNvSpPr txBox="1"/>
            <p:nvPr/>
          </p:nvSpPr>
          <p:spPr>
            <a:xfrm>
              <a:off x="3557006" y="1579326"/>
              <a:ext cx="4877189" cy="902057"/>
            </a:xfrm>
            <a:prstGeom prst="rect">
              <a:avLst/>
            </a:prstGeom>
            <a:solidFill>
              <a:srgbClr val="9399A2">
                <a:alpha val="29803"/>
              </a:srgbClr>
            </a:solidFill>
            <a:ln w="12700" cap="flat" cmpd="sng">
              <a:solidFill>
                <a:srgbClr val="FFFFFF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Helvetica Neue Light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Helvetica Neue Light"/>
                  <a:cs typeface="Helvetica Neue Light"/>
                  <a:sym typeface="Helvetica Neue Light"/>
                </a:rPr>
                <a:t>100 wards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Helvetica Neue Light"/>
                  <a:cs typeface="Helvetica Neue Light"/>
                  <a:sym typeface="Helvetica Neue Light"/>
                </a:rPr>
                <a:t>covering</a:t>
              </a:r>
              <a:r>
                <a:rPr lang="en-US" sz="2000" dirty="0">
                  <a:latin typeface="Montserrat" panose="00000500000000000000" pitchFamily="2" charset="0"/>
                  <a:ea typeface="Helvetica Neue Light"/>
                  <a:cs typeface="Helvetica Neue Light"/>
                  <a:sym typeface="Helvetica Neue Light"/>
                </a:rPr>
                <a:t> a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Helvetica Neue Light"/>
                  <a:cs typeface="Helvetica Neue Light"/>
                  <a:sym typeface="Helvetica Neue Light"/>
                </a:rPr>
                <a:t>ll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Helvetica Neue Light"/>
                  <a:cs typeface="Helvetica Neue Light"/>
                  <a:sym typeface="Helvetica Neue Light"/>
                </a:rPr>
                <a:t>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Helvetica Neue Light"/>
                  <a:cs typeface="Helvetica Neue Light"/>
                  <a:sym typeface="Helvetica Neue Light"/>
                </a:rPr>
                <a:t>Provinces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Helvetica Neue Light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Helvetica Neue Light"/>
                  <a:cs typeface="Helvetica Neue Light"/>
                  <a:sym typeface="Helvetica Neue Light"/>
                </a:rPr>
                <a:t>48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Helvetica Neue Light"/>
                  <a:cs typeface="Helvetica Neue Light"/>
                  <a:sym typeface="Helvetica Neue Light"/>
                </a:rPr>
                <a:t>Districts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sym typeface="Arial"/>
              </a:endParaRPr>
            </a:p>
          </p:txBody>
        </p:sp>
        <p:pic>
          <p:nvPicPr>
            <p:cNvPr id="34" name="Google Shape;493;p85"/>
            <p:cNvPicPr preferRelativeResize="0"/>
            <p:nvPr/>
          </p:nvPicPr>
          <p:blipFill rotWithShape="1">
            <a:blip r:embed="rId3">
              <a:alphaModFix/>
            </a:blip>
            <a:srcRect l="16484" t="16631" r="16449" b="34229"/>
            <a:stretch/>
          </p:blipFill>
          <p:spPr>
            <a:xfrm>
              <a:off x="8679753" y="2859193"/>
              <a:ext cx="8628353" cy="38008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Google Shape;494;p85"/>
            <p:cNvSpPr txBox="1"/>
            <p:nvPr/>
          </p:nvSpPr>
          <p:spPr>
            <a:xfrm>
              <a:off x="8747125" y="6871191"/>
              <a:ext cx="8612381" cy="2882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41A9"/>
                  </a:solidFill>
                  <a:effectLst/>
                  <a:uLnTx/>
                  <a:uFillTx/>
                  <a:latin typeface="Montserrat" panose="00000500000000000000" pitchFamily="2" charset="0"/>
                  <a:sym typeface="Arial"/>
                </a:rPr>
                <a:t>GPS coordinates also captured on CAPI device (mobile/tab) for every structure listed during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41A9"/>
                  </a:solidFill>
                  <a:effectLst/>
                  <a:uLnTx/>
                  <a:uFillTx/>
                  <a:latin typeface="Montserrat" panose="00000500000000000000" pitchFamily="2" charset="0"/>
                  <a:sym typeface="Arial"/>
                </a:rPr>
                <a:t>listing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41A9"/>
                </a:solidFill>
                <a:effectLst/>
                <a:uLnTx/>
                <a:uFillTx/>
                <a:latin typeface="Montserrat" panose="00000500000000000000" pitchFamily="2" charset="0"/>
                <a:sym typeface="Arial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41A9"/>
                  </a:solidFill>
                  <a:effectLst/>
                  <a:uLnTx/>
                  <a:uFillTx/>
                  <a:latin typeface="Montserrat" panose="00000500000000000000" pitchFamily="2" charset="0"/>
                  <a:sym typeface="Arial"/>
                </a:rPr>
                <a:t>households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41A9"/>
                  </a:solidFill>
                  <a:effectLst/>
                  <a:uLnTx/>
                  <a:uFillTx/>
                  <a:latin typeface="Montserrat" panose="00000500000000000000" pitchFamily="2" charset="0"/>
                  <a:sym typeface="Arial"/>
                </a:rPr>
                <a:t>with disabled people were identified during the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41A9"/>
                  </a:solidFill>
                  <a:effectLst/>
                  <a:uLnTx/>
                  <a:uFillTx/>
                  <a:latin typeface="Montserrat" panose="00000500000000000000" pitchFamily="2" charset="0"/>
                  <a:sym typeface="Arial"/>
                </a:rPr>
                <a:t>listing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41A9"/>
                </a:solidFill>
                <a:effectLst/>
                <a:uLnTx/>
                <a:uFillTx/>
                <a:latin typeface="Montserrat" panose="00000500000000000000" pitchFamily="2" charset="0"/>
                <a:sym typeface="Arial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 panose="020B0604020202020204" pitchFamily="34" charset="0"/>
                <a:buChar char="•"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41A9"/>
                </a:solidFill>
                <a:effectLst/>
                <a:uLnTx/>
                <a:uFillTx/>
                <a:latin typeface="Montserrat" panose="00000500000000000000" pitchFamily="2" charset="0"/>
                <a:sym typeface="Arial"/>
              </a:endParaRPr>
            </a:p>
          </p:txBody>
        </p:sp>
        <p:sp>
          <p:nvSpPr>
            <p:cNvPr id="53" name="Google Shape;439;p83"/>
            <p:cNvSpPr txBox="1"/>
            <p:nvPr/>
          </p:nvSpPr>
          <p:spPr>
            <a:xfrm>
              <a:off x="8822570" y="1579326"/>
              <a:ext cx="8536936" cy="563350"/>
            </a:xfrm>
            <a:prstGeom prst="rect">
              <a:avLst/>
            </a:prstGeom>
            <a:solidFill>
              <a:srgbClr val="9399A2">
                <a:alpha val="29803"/>
              </a:srgbClr>
            </a:solidFill>
            <a:ln w="12700" cap="flat" cmpd="sng">
              <a:solidFill>
                <a:srgbClr val="FFFFFF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Helvetica Neue Light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Helvetica Neue Light"/>
                  <a:cs typeface="Helvetica Neue Light"/>
                  <a:sym typeface="Helvetica Neue Light"/>
                </a:rPr>
                <a:t>Information collected during the listing stage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06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27" y="6954528"/>
            <a:ext cx="4148096" cy="2325448"/>
          </a:xfrm>
          <a:prstGeom prst="rect">
            <a:avLst/>
          </a:prstGeom>
        </p:spPr>
      </p:pic>
      <p:sp>
        <p:nvSpPr>
          <p:cNvPr id="485" name="Google Shape;485;p84"/>
          <p:cNvSpPr txBox="1">
            <a:spLocks noGrp="1"/>
          </p:cNvSpPr>
          <p:nvPr>
            <p:ph type="sldNum" idx="12"/>
          </p:nvPr>
        </p:nvSpPr>
        <p:spPr>
          <a:xfrm>
            <a:off x="8469304" y="9251950"/>
            <a:ext cx="384721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  <a:tabLst/>
                <a:defRPr/>
              </a:pPr>
              <a:t>25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7" name="Google Shape;467;p84"/>
          <p:cNvSpPr txBox="1"/>
          <p:nvPr/>
        </p:nvSpPr>
        <p:spPr>
          <a:xfrm>
            <a:off x="0" y="0"/>
            <a:ext cx="3235216" cy="9753600"/>
          </a:xfrm>
          <a:prstGeom prst="rect">
            <a:avLst/>
          </a:prstGeom>
          <a:solidFill>
            <a:srgbClr val="B7BBC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B90"/>
              </a:buClr>
              <a:buSzPts val="2100"/>
              <a:buFont typeface="Helvetica Neue Light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24B9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Stage 2: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Mapping and listing of selected PSUs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sym typeface="Arial"/>
            </a:endParaRPr>
          </a:p>
        </p:txBody>
      </p:sp>
      <p:pic>
        <p:nvPicPr>
          <p:cNvPr id="468" name="Google Shape;468;p84"/>
          <p:cNvPicPr preferRelativeResize="0"/>
          <p:nvPr/>
        </p:nvPicPr>
        <p:blipFill rotWithShape="1">
          <a:blip r:embed="rId4">
            <a:alphaModFix/>
          </a:blip>
          <a:srcRect b="11953"/>
          <a:stretch/>
        </p:blipFill>
        <p:spPr>
          <a:xfrm>
            <a:off x="3266472" y="450194"/>
            <a:ext cx="4167413" cy="27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84"/>
          <p:cNvSpPr txBox="1"/>
          <p:nvPr/>
        </p:nvSpPr>
        <p:spPr>
          <a:xfrm>
            <a:off x="3235217" y="-11637"/>
            <a:ext cx="14105046" cy="455460"/>
          </a:xfrm>
          <a:prstGeom prst="rect">
            <a:avLst/>
          </a:prstGeom>
          <a:solidFill>
            <a:srgbClr val="9399A2">
              <a:alpha val="29803"/>
            </a:srgbClr>
          </a:solidFill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Obtaining PSU information (boundaries, households, etc.) from key informants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sym typeface="Arial"/>
            </a:endParaRPr>
          </a:p>
        </p:txBody>
      </p:sp>
      <p:pic>
        <p:nvPicPr>
          <p:cNvPr id="470" name="Google Shape;470;p84"/>
          <p:cNvPicPr preferRelativeResize="0"/>
          <p:nvPr/>
        </p:nvPicPr>
        <p:blipFill rotWithShape="1">
          <a:blip r:embed="rId5">
            <a:alphaModFix/>
          </a:blip>
          <a:srcRect b="11953"/>
          <a:stretch/>
        </p:blipFill>
        <p:spPr>
          <a:xfrm>
            <a:off x="7882570" y="503966"/>
            <a:ext cx="4167414" cy="27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84"/>
          <p:cNvSpPr txBox="1"/>
          <p:nvPr/>
        </p:nvSpPr>
        <p:spPr>
          <a:xfrm>
            <a:off x="3235217" y="3203908"/>
            <a:ext cx="8897928" cy="379591"/>
          </a:xfrm>
          <a:prstGeom prst="rect">
            <a:avLst/>
          </a:prstGeom>
          <a:solidFill>
            <a:srgbClr val="9399A2">
              <a:alpha val="29803"/>
            </a:srgbClr>
          </a:solidFill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Mapping &amp; segmentation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sym typeface="Arial"/>
            </a:endParaRPr>
          </a:p>
        </p:txBody>
      </p:sp>
      <p:pic>
        <p:nvPicPr>
          <p:cNvPr id="472" name="Google Shape;472;p84"/>
          <p:cNvPicPr preferRelativeResize="0"/>
          <p:nvPr/>
        </p:nvPicPr>
        <p:blipFill rotWithShape="1">
          <a:blip r:embed="rId6">
            <a:alphaModFix/>
          </a:blip>
          <a:srcRect t="11723"/>
          <a:stretch/>
        </p:blipFill>
        <p:spPr>
          <a:xfrm>
            <a:off x="3288806" y="3681719"/>
            <a:ext cx="4167414" cy="2731274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84"/>
          <p:cNvSpPr txBox="1"/>
          <p:nvPr/>
        </p:nvSpPr>
        <p:spPr>
          <a:xfrm>
            <a:off x="3235215" y="6511766"/>
            <a:ext cx="8878611" cy="410369"/>
          </a:xfrm>
          <a:prstGeom prst="rect">
            <a:avLst/>
          </a:prstGeom>
          <a:solidFill>
            <a:srgbClr val="9399A2">
              <a:alpha val="29803"/>
            </a:srgbClr>
          </a:solidFill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Listing of households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sym typeface="Arial"/>
            </a:endParaRPr>
          </a:p>
        </p:txBody>
      </p:sp>
      <p:pic>
        <p:nvPicPr>
          <p:cNvPr id="474" name="Google Shape;474;p84"/>
          <p:cNvPicPr preferRelativeResize="0"/>
          <p:nvPr/>
        </p:nvPicPr>
        <p:blipFill rotWithShape="1">
          <a:blip r:embed="rId7">
            <a:alphaModFix/>
          </a:blip>
          <a:srcRect b="16487"/>
          <a:stretch/>
        </p:blipFill>
        <p:spPr>
          <a:xfrm>
            <a:off x="7965731" y="6980480"/>
            <a:ext cx="4167413" cy="2583879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84"/>
          <p:cNvSpPr txBox="1"/>
          <p:nvPr/>
        </p:nvSpPr>
        <p:spPr>
          <a:xfrm>
            <a:off x="3266471" y="2831902"/>
            <a:ext cx="4167413" cy="348813"/>
          </a:xfrm>
          <a:prstGeom prst="rect">
            <a:avLst/>
          </a:prstGeom>
          <a:solidFill>
            <a:srgbClr val="DEEFFE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KI Interview in India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477" name="Google Shape;477;p84"/>
          <p:cNvSpPr txBox="1"/>
          <p:nvPr/>
        </p:nvSpPr>
        <p:spPr>
          <a:xfrm>
            <a:off x="7882569" y="2881867"/>
            <a:ext cx="4167413" cy="348813"/>
          </a:xfrm>
          <a:prstGeom prst="rect">
            <a:avLst/>
          </a:prstGeom>
          <a:solidFill>
            <a:srgbClr val="DEEFFE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KI Interview in Cambodia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478" name="Google Shape;478;p84"/>
          <p:cNvSpPr txBox="1"/>
          <p:nvPr/>
        </p:nvSpPr>
        <p:spPr>
          <a:xfrm>
            <a:off x="3288806" y="6075974"/>
            <a:ext cx="4167413" cy="348813"/>
          </a:xfrm>
          <a:prstGeom prst="rect">
            <a:avLst/>
          </a:prstGeom>
          <a:solidFill>
            <a:srgbClr val="DEEFFE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Segmentation Map - India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479" name="Google Shape;479;p84"/>
          <p:cNvSpPr txBox="1"/>
          <p:nvPr/>
        </p:nvSpPr>
        <p:spPr>
          <a:xfrm>
            <a:off x="7965732" y="9268554"/>
            <a:ext cx="4167413" cy="348813"/>
          </a:xfrm>
          <a:prstGeom prst="rect">
            <a:avLst/>
          </a:prstGeom>
          <a:solidFill>
            <a:srgbClr val="DEEFFE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Listing - Pakistan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480" name="Google Shape;480;p84"/>
          <p:cNvSpPr txBox="1"/>
          <p:nvPr/>
        </p:nvSpPr>
        <p:spPr>
          <a:xfrm>
            <a:off x="3288809" y="9279976"/>
            <a:ext cx="4167413" cy="348813"/>
          </a:xfrm>
          <a:prstGeom prst="rect">
            <a:avLst/>
          </a:prstGeom>
          <a:solidFill>
            <a:srgbClr val="DEEFFE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Listing - Nepal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sym typeface="Arial"/>
            </a:endParaRPr>
          </a:p>
        </p:txBody>
      </p:sp>
      <p:pic>
        <p:nvPicPr>
          <p:cNvPr id="481" name="Google Shape;481;p84"/>
          <p:cNvPicPr preferRelativeResize="0"/>
          <p:nvPr/>
        </p:nvPicPr>
        <p:blipFill rotWithShape="1">
          <a:blip r:embed="rId8">
            <a:alphaModFix/>
          </a:blip>
          <a:srcRect t="15493"/>
          <a:stretch/>
        </p:blipFill>
        <p:spPr>
          <a:xfrm>
            <a:off x="7946413" y="3694462"/>
            <a:ext cx="4167413" cy="2614621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84"/>
          <p:cNvSpPr txBox="1"/>
          <p:nvPr/>
        </p:nvSpPr>
        <p:spPr>
          <a:xfrm>
            <a:off x="7939224" y="6075974"/>
            <a:ext cx="4193921" cy="348813"/>
          </a:xfrm>
          <a:prstGeom prst="rect">
            <a:avLst/>
          </a:prstGeom>
          <a:solidFill>
            <a:srgbClr val="DEEFFE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Segmentation Map - Bangladesh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483" name="Google Shape;483;p84"/>
          <p:cNvSpPr txBox="1">
            <a:spLocks noGrp="1"/>
          </p:cNvSpPr>
          <p:nvPr>
            <p:ph type="body" idx="1"/>
          </p:nvPr>
        </p:nvSpPr>
        <p:spPr>
          <a:xfrm>
            <a:off x="12213713" y="503966"/>
            <a:ext cx="5126550" cy="4960444"/>
          </a:xfrm>
          <a:prstGeom prst="rect">
            <a:avLst/>
          </a:prstGeom>
          <a:solidFill>
            <a:srgbClr val="B7BBC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444500" marR="0" lvl="0" indent="-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Mapping of randomly selected village or ward with the help of the key informants </a:t>
            </a:r>
            <a:endParaRPr dirty="0">
              <a:latin typeface="Montserrat" panose="00000500000000000000" pitchFamily="2" charset="0"/>
            </a:endParaRPr>
          </a:p>
          <a:p>
            <a:pPr marL="444500" marR="0" lvl="0" indent="-444500" algn="ctr" rtl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Segmentation of </a:t>
            </a:r>
            <a:r>
              <a:rPr lang="en-US" sz="2800" b="0" i="0" u="none" strike="noStrike" cap="none" dirty="0" smtClean="0">
                <a:solidFill>
                  <a:srgbClr val="000000"/>
                </a:solidFill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wards and villages where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the number of households exceeding 250</a:t>
            </a:r>
            <a:endParaRPr sz="2800" b="0" i="0" u="none" strike="noStrike" cap="none" dirty="0">
              <a:solidFill>
                <a:srgbClr val="000000"/>
              </a:solidFill>
              <a:latin typeface="Montserrat" panose="00000500000000000000" pitchFamily="2" charset="0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84" name="Google Shape;484;p84"/>
          <p:cNvSpPr txBox="1"/>
          <p:nvPr/>
        </p:nvSpPr>
        <p:spPr>
          <a:xfrm>
            <a:off x="12245952" y="5740896"/>
            <a:ext cx="5094312" cy="4012704"/>
          </a:xfrm>
          <a:prstGeom prst="rect">
            <a:avLst/>
          </a:prstGeom>
          <a:solidFill>
            <a:srgbClr val="B7BBC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444500" marR="0" lvl="0" indent="-444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List of structures of the entire segment identifying the eligible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households</a:t>
            </a:r>
          </a:p>
          <a:p>
            <a:pPr marL="444500" marR="0" lvl="0" indent="-444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In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Nepal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; all households with disabled people were identified during the listing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112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86"/>
          <p:cNvSpPr txBox="1"/>
          <p:nvPr/>
        </p:nvSpPr>
        <p:spPr>
          <a:xfrm>
            <a:off x="0" y="0"/>
            <a:ext cx="3137060" cy="3379328"/>
          </a:xfrm>
          <a:prstGeom prst="rect">
            <a:avLst/>
          </a:prstGeom>
          <a:solidFill>
            <a:srgbClr val="B7BBC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C90"/>
              </a:buClr>
              <a:buSzPts val="2100"/>
              <a:buFont typeface="Helvetica Neue Light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24C9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Stage 3: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Random selection of listed households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500" name="Google Shape;500;p86"/>
          <p:cNvSpPr txBox="1"/>
          <p:nvPr/>
        </p:nvSpPr>
        <p:spPr>
          <a:xfrm>
            <a:off x="-2" y="3424563"/>
            <a:ext cx="3137062" cy="6329038"/>
          </a:xfrm>
          <a:prstGeom prst="rect">
            <a:avLst/>
          </a:prstGeom>
          <a:solidFill>
            <a:srgbClr val="B7BBC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C90"/>
              </a:buClr>
              <a:buSzPts val="2100"/>
              <a:buFont typeface="Helvetica Neue Light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24C9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Stage 4: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Household interview (with household representative) and individual interview (with randomly selected individual after listing eligible members in household roster)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501" name="Google Shape;501;p86"/>
          <p:cNvSpPr txBox="1"/>
          <p:nvPr/>
        </p:nvSpPr>
        <p:spPr>
          <a:xfrm>
            <a:off x="3137059" y="3572"/>
            <a:ext cx="9333076" cy="718145"/>
          </a:xfrm>
          <a:prstGeom prst="rect">
            <a:avLst/>
          </a:prstGeom>
          <a:solidFill>
            <a:srgbClr val="9399A2">
              <a:alpha val="29803"/>
            </a:srgbClr>
          </a:solidFill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Random selection of households conducted systematic random sampling using the household lists collected during the listing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sym typeface="Arial"/>
            </a:endParaRPr>
          </a:p>
        </p:txBody>
      </p:sp>
      <p:pic>
        <p:nvPicPr>
          <p:cNvPr id="502" name="Google Shape;502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2296" y="6712517"/>
            <a:ext cx="3823600" cy="2838734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86"/>
          <p:cNvSpPr txBox="1"/>
          <p:nvPr/>
        </p:nvSpPr>
        <p:spPr>
          <a:xfrm>
            <a:off x="3137058" y="3431397"/>
            <a:ext cx="9333078" cy="379591"/>
          </a:xfrm>
          <a:prstGeom prst="rect">
            <a:avLst/>
          </a:prstGeom>
          <a:solidFill>
            <a:srgbClr val="9399A2">
              <a:alpha val="29803"/>
            </a:srgbClr>
          </a:solidFill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Interviews conducted on mobile devices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sym typeface="Arial"/>
            </a:endParaRPr>
          </a:p>
        </p:txBody>
      </p:sp>
      <p:pic>
        <p:nvPicPr>
          <p:cNvPr id="504" name="Google Shape;504;p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9155" y="3863057"/>
            <a:ext cx="3823600" cy="2797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77803" y="779134"/>
            <a:ext cx="4471313" cy="2513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86"/>
          <p:cNvPicPr preferRelativeResize="0"/>
          <p:nvPr/>
        </p:nvPicPr>
        <p:blipFill rotWithShape="1">
          <a:blip r:embed="rId6">
            <a:alphaModFix/>
          </a:blip>
          <a:srcRect t="942"/>
          <a:stretch/>
        </p:blipFill>
        <p:spPr>
          <a:xfrm>
            <a:off x="7757760" y="759874"/>
            <a:ext cx="4644882" cy="2513887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86"/>
          <p:cNvSpPr txBox="1"/>
          <p:nvPr/>
        </p:nvSpPr>
        <p:spPr>
          <a:xfrm>
            <a:off x="3177803" y="3081216"/>
            <a:ext cx="4471313" cy="348813"/>
          </a:xfrm>
          <a:prstGeom prst="rect">
            <a:avLst/>
          </a:prstGeom>
          <a:solidFill>
            <a:srgbClr val="DEEFFE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Random HH selection in PK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508" name="Google Shape;508;p86"/>
          <p:cNvSpPr txBox="1"/>
          <p:nvPr/>
        </p:nvSpPr>
        <p:spPr>
          <a:xfrm>
            <a:off x="7742755" y="3069830"/>
            <a:ext cx="4659888" cy="348813"/>
          </a:xfrm>
          <a:prstGeom prst="rect">
            <a:avLst/>
          </a:prstGeom>
          <a:solidFill>
            <a:srgbClr val="DEEFFE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Random HH selection in KH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sym typeface="Arial"/>
            </a:endParaRPr>
          </a:p>
        </p:txBody>
      </p:sp>
      <p:pic>
        <p:nvPicPr>
          <p:cNvPr id="509" name="Google Shape;509;p86"/>
          <p:cNvPicPr preferRelativeResize="0"/>
          <p:nvPr/>
        </p:nvPicPr>
        <p:blipFill rotWithShape="1">
          <a:blip r:embed="rId7">
            <a:alphaModFix/>
          </a:blip>
          <a:srcRect l="-422" b="3833"/>
          <a:stretch/>
        </p:blipFill>
        <p:spPr>
          <a:xfrm>
            <a:off x="8132731" y="3863057"/>
            <a:ext cx="3894940" cy="2797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86"/>
          <p:cNvPicPr preferRelativeResize="0"/>
          <p:nvPr/>
        </p:nvPicPr>
        <p:blipFill rotWithShape="1">
          <a:blip r:embed="rId8">
            <a:alphaModFix/>
          </a:blip>
          <a:srcRect t="12733" b="11602"/>
          <a:stretch/>
        </p:blipFill>
        <p:spPr>
          <a:xfrm>
            <a:off x="8158729" y="6785193"/>
            <a:ext cx="3842943" cy="2797391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86"/>
          <p:cNvSpPr txBox="1">
            <a:spLocks noGrp="1"/>
          </p:cNvSpPr>
          <p:nvPr>
            <p:ph type="body" idx="1"/>
          </p:nvPr>
        </p:nvSpPr>
        <p:spPr>
          <a:xfrm>
            <a:off x="12636922" y="-60473"/>
            <a:ext cx="4732260" cy="3439802"/>
          </a:xfrm>
          <a:prstGeom prst="rect">
            <a:avLst/>
          </a:prstGeom>
          <a:solidFill>
            <a:srgbClr val="B7BBC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444500" marR="0" lvl="0" indent="-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Montserrat" panose="00000500000000000000" pitchFamily="2" charset="0"/>
                <a:sym typeface="Helvetica Neue Light"/>
              </a:rPr>
              <a:t>Random selection of 20-25 households for the main </a:t>
            </a:r>
            <a:r>
              <a:rPr lang="en-US" sz="2800" b="0" i="0" u="none" strike="noStrike" cap="none" dirty="0" smtClean="0">
                <a:solidFill>
                  <a:srgbClr val="000000"/>
                </a:solidFill>
                <a:latin typeface="Montserrat" panose="00000500000000000000" pitchFamily="2" charset="0"/>
                <a:sym typeface="Helvetica Neue Light"/>
              </a:rPr>
              <a:t>survey</a:t>
            </a:r>
          </a:p>
          <a:p>
            <a:pPr marL="444500" marR="0" lvl="0" indent="-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</a:pPr>
            <a:r>
              <a:rPr lang="en-US" sz="2800" dirty="0" smtClean="0">
                <a:latin typeface="Montserrat" panose="00000500000000000000" pitchFamily="2" charset="0"/>
              </a:rPr>
              <a:t>Random selection of 4 households for the PWD survey</a:t>
            </a:r>
            <a:endParaRPr lang="en-US" sz="2800" b="0" i="0" u="none" strike="noStrike" cap="none" dirty="0" smtClean="0">
              <a:solidFill>
                <a:srgbClr val="000000"/>
              </a:solidFill>
              <a:latin typeface="Montserrat" panose="00000500000000000000" pitchFamily="2" charset="0"/>
              <a:sym typeface="Helvetica Neue Light"/>
            </a:endParaRPr>
          </a:p>
          <a:p>
            <a:pPr marL="444500" marR="0" lvl="0" indent="-444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</a:pPr>
            <a:endParaRPr sz="2800" b="0" i="0" u="none" strike="noStrike" cap="none" dirty="0">
              <a:solidFill>
                <a:srgbClr val="000000"/>
              </a:solidFill>
              <a:latin typeface="Montserrat" panose="00000500000000000000" pitchFamily="2" charset="0"/>
              <a:sym typeface="Helvetica Neue Light"/>
            </a:endParaRPr>
          </a:p>
        </p:txBody>
      </p:sp>
      <p:sp>
        <p:nvSpPr>
          <p:cNvPr id="512" name="Google Shape;512;p86"/>
          <p:cNvSpPr txBox="1"/>
          <p:nvPr/>
        </p:nvSpPr>
        <p:spPr>
          <a:xfrm>
            <a:off x="12608003" y="3429932"/>
            <a:ext cx="4732260" cy="6323668"/>
          </a:xfrm>
          <a:prstGeom prst="rect">
            <a:avLst/>
          </a:prstGeom>
          <a:solidFill>
            <a:srgbClr val="B7BBC1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444500" marR="0" lvl="0" indent="-444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Listing all the household members in the household roster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sym typeface="Arial"/>
            </a:endParaRPr>
          </a:p>
          <a:p>
            <a:pPr marL="444500" marR="0" lvl="0" indent="-444500" algn="ctr" defTabSz="914400" rtl="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Randomly selecting one member from age 15-65 from the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list for the main survey (from 20 households)</a:t>
            </a:r>
          </a:p>
          <a:p>
            <a:pPr marL="444500" marR="0" lvl="0" indent="-444500" algn="ctr" defTabSz="914400" rtl="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Randomly selecting one member from age 15-65 from the list for the PWD survey (from 4 households)</a:t>
            </a:r>
          </a:p>
          <a:p>
            <a:pPr marL="444500" marR="0" lvl="0" indent="-444500" algn="ctr" defTabSz="914400" rtl="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Char char="•"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13" name="Google Shape;513;p86"/>
          <p:cNvSpPr txBox="1">
            <a:spLocks noGrp="1"/>
          </p:cNvSpPr>
          <p:nvPr>
            <p:ph type="sldNum" idx="12"/>
          </p:nvPr>
        </p:nvSpPr>
        <p:spPr>
          <a:xfrm>
            <a:off x="8469304" y="9251950"/>
            <a:ext cx="384721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  <a:tabLst/>
                <a:defRPr/>
              </a:pPr>
              <a:t>26</a:t>
            </a:fld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104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85986"/>
            <a:ext cx="2066723" cy="114614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buClr>
                <a:srgbClr val="FFFFFF"/>
              </a:buClr>
              <a:buSzPts val="4500"/>
            </a:pPr>
            <a:r>
              <a:rPr lang="en-US" sz="3000" b="1" spc="300" dirty="0" smtClean="0">
                <a:solidFill>
                  <a:srgbClr val="3D891A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Light"/>
              </a:rPr>
              <a:t>Due to lack of any database on the types of disability or age groups a screening and recruitment questionnaire is used and snowball sampling used in the qualitative research </a:t>
            </a:r>
            <a:r>
              <a:rPr lang="en-US" sz="3000" b="1" spc="300" dirty="0">
                <a:solidFill>
                  <a:srgbClr val="3D891A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Light"/>
              </a:rPr>
              <a:t>in </a:t>
            </a:r>
            <a:r>
              <a:rPr lang="en-US" sz="3000" b="1" spc="300" dirty="0" smtClean="0">
                <a:solidFill>
                  <a:srgbClr val="3D891A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  <a:sym typeface="Helvetica Light"/>
              </a:rPr>
              <a:t>Nepal</a:t>
            </a:r>
            <a:endParaRPr lang="en-US" sz="3000" spc="300" dirty="0">
              <a:solidFill>
                <a:srgbClr val="3D891A"/>
              </a:solidFill>
              <a:latin typeface="Montserrat" panose="00000500000000000000" pitchFamily="2" charset="0"/>
              <a:ea typeface="+mn-ea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22941" b="22716"/>
          <a:stretch/>
        </p:blipFill>
        <p:spPr>
          <a:xfrm>
            <a:off x="12521" y="2451658"/>
            <a:ext cx="8734603" cy="3865302"/>
          </a:xfrm>
          <a:prstGeom prst="rect">
            <a:avLst/>
          </a:prstGeom>
        </p:spPr>
      </p:pic>
      <p:sp>
        <p:nvSpPr>
          <p:cNvPr id="18" name="Google Shape;439;p83"/>
          <p:cNvSpPr txBox="1"/>
          <p:nvPr/>
        </p:nvSpPr>
        <p:spPr>
          <a:xfrm>
            <a:off x="12522" y="1674524"/>
            <a:ext cx="8734603" cy="489450"/>
          </a:xfrm>
          <a:prstGeom prst="rect">
            <a:avLst/>
          </a:prstGeom>
          <a:solidFill>
            <a:srgbClr val="9399A2">
              <a:alpha val="29803"/>
            </a:srgbClr>
          </a:solidFill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Screening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 and recruitment questionnaire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sym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l="2535" r="2110"/>
          <a:stretch/>
        </p:blipFill>
        <p:spPr>
          <a:xfrm>
            <a:off x="8925531" y="1621582"/>
            <a:ext cx="8414732" cy="3983570"/>
          </a:xfrm>
          <a:prstGeom prst="rect">
            <a:avLst/>
          </a:prstGeom>
        </p:spPr>
      </p:pic>
      <p:sp>
        <p:nvSpPr>
          <p:cNvPr id="26" name="Google Shape;439;p83"/>
          <p:cNvSpPr txBox="1"/>
          <p:nvPr/>
        </p:nvSpPr>
        <p:spPr>
          <a:xfrm>
            <a:off x="8961448" y="5650837"/>
            <a:ext cx="8378815" cy="727243"/>
          </a:xfrm>
          <a:prstGeom prst="rect">
            <a:avLst/>
          </a:prstGeom>
          <a:solidFill>
            <a:srgbClr val="9399A2">
              <a:alpha val="29803"/>
            </a:srgbClr>
          </a:solidFill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Helvetica Neue Light"/>
                <a:cs typeface="Helvetica Neue Light"/>
                <a:sym typeface="Helvetica Neue Light"/>
              </a:rPr>
              <a:t>In addition 03 ICT user and non-user mix groups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7201877"/>
            <a:ext cx="17359506" cy="2655850"/>
            <a:chOff x="-19243" y="6973478"/>
            <a:chExt cx="17359506" cy="2655850"/>
          </a:xfrm>
        </p:grpSpPr>
        <p:sp>
          <p:nvSpPr>
            <p:cNvPr id="7" name="TextBox 6"/>
            <p:cNvSpPr txBox="1"/>
            <p:nvPr/>
          </p:nvSpPr>
          <p:spPr>
            <a:xfrm>
              <a:off x="12522" y="8837240"/>
              <a:ext cx="2176889" cy="7920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2000" dirty="0" err="1" smtClean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19243" y="7812978"/>
              <a:ext cx="1718631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500" dirty="0" smtClean="0">
                  <a:latin typeface="Montserrat" panose="00000500000000000000" pitchFamily="2" charset="0"/>
                </a:rPr>
                <a:t>The respondent quota specified 89 minimum respondents who are users of ICT out of which minimum 54 were smartphone owners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500" dirty="0" smtClean="0">
                  <a:latin typeface="Montserrat" panose="00000500000000000000" pitchFamily="2" charset="0"/>
                </a:rPr>
                <a:t>Minimum 55 non ICT users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500" dirty="0" smtClean="0">
                  <a:latin typeface="Montserrat" panose="00000500000000000000" pitchFamily="2" charset="0"/>
                </a:rPr>
                <a:t>Minimum 60 should be employed, 48 should not be employed</a:t>
              </a:r>
            </a:p>
          </p:txBody>
        </p:sp>
        <p:sp>
          <p:nvSpPr>
            <p:cNvPr id="28" name="Google Shape;439;p83"/>
            <p:cNvSpPr txBox="1"/>
            <p:nvPr/>
          </p:nvSpPr>
          <p:spPr>
            <a:xfrm>
              <a:off x="-19243" y="6973478"/>
              <a:ext cx="17359506" cy="567147"/>
            </a:xfrm>
            <a:prstGeom prst="rect">
              <a:avLst/>
            </a:prstGeom>
            <a:solidFill>
              <a:srgbClr val="9399A2">
                <a:alpha val="29803"/>
              </a:srgbClr>
            </a:solidFill>
            <a:ln w="12700" cap="flat" cmpd="sng">
              <a:solidFill>
                <a:srgbClr val="FFFFFF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Helvetica Neue Light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Helvetica Neue Light"/>
                  <a:cs typeface="Helvetica Neue Light"/>
                  <a:sym typeface="Helvetica Neue Light"/>
                </a:rPr>
                <a:t>Participant Quota </a:t>
              </a: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sym typeface="Arial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3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0" y="0"/>
            <a:ext cx="17340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 smtClean="0">
                <a:solidFill>
                  <a:srgbClr val="C00000"/>
                </a:solidFill>
                <a:latin typeface="Montserrat" panose="00000500000000000000" pitchFamily="2" charset="0"/>
                <a:cs typeface="Candara"/>
              </a:rPr>
              <a:t>Quantitative Tools &amp; Data Collection </a:t>
            </a:r>
            <a:endParaRPr lang="en-US" sz="6000" dirty="0" smtClean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276400"/>
            <a:ext cx="17316732" cy="6497960"/>
            <a:chOff x="0" y="1276400"/>
            <a:chExt cx="17316732" cy="6497960"/>
          </a:xfrm>
        </p:grpSpPr>
        <p:sp>
          <p:nvSpPr>
            <p:cNvPr id="2" name="Rectangle 1"/>
            <p:cNvSpPr/>
            <p:nvPr/>
          </p:nvSpPr>
          <p:spPr>
            <a:xfrm>
              <a:off x="3485555" y="2603714"/>
              <a:ext cx="10009112" cy="5170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85800" indent="-6858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5500" dirty="0">
                  <a:latin typeface="Montserrat" panose="00000500000000000000" pitchFamily="2" charset="0"/>
                </a:rPr>
                <a:t>Close ended questions </a:t>
              </a:r>
            </a:p>
            <a:p>
              <a:pPr marL="685800" indent="-6858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5500" dirty="0">
                  <a:latin typeface="Montserrat" panose="00000500000000000000" pitchFamily="2" charset="0"/>
                </a:rPr>
                <a:t>Dichotomous questions</a:t>
              </a:r>
            </a:p>
            <a:p>
              <a:pPr marL="685800" indent="-6858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5500" dirty="0" smtClean="0">
                  <a:latin typeface="Montserrat" panose="00000500000000000000" pitchFamily="2" charset="0"/>
                </a:rPr>
                <a:t>Rank </a:t>
              </a:r>
              <a:r>
                <a:rPr lang="en-US" sz="5500" dirty="0">
                  <a:latin typeface="Montserrat" panose="00000500000000000000" pitchFamily="2" charset="0"/>
                </a:rPr>
                <a:t>order questions</a:t>
              </a:r>
            </a:p>
            <a:p>
              <a:pPr marL="685800" indent="-6858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5500" dirty="0" smtClean="0">
                  <a:latin typeface="Montserrat" panose="00000500000000000000" pitchFamily="2" charset="0"/>
                </a:rPr>
                <a:t>Open </a:t>
              </a:r>
              <a:r>
                <a:rPr lang="en-US" sz="5500" dirty="0">
                  <a:latin typeface="Montserrat" panose="00000500000000000000" pitchFamily="2" charset="0"/>
                </a:rPr>
                <a:t>ended questions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1276400"/>
              <a:ext cx="173167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>
                  <a:latin typeface="Montserrat" panose="00000500000000000000" pitchFamily="2" charset="0"/>
                </a:rPr>
                <a:t>Types of survey questions in questionnaires 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8880322"/>
            <a:ext cx="173402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 smtClean="0">
                <a:latin typeface="Montserrat" panose="00000500000000000000" pitchFamily="2" charset="0"/>
              </a:rPr>
              <a:t>Q: Have they used the right type of questions?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70DB-F519-47BB-BFAA-CF5DB2BD729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9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70DB-F519-47BB-BFAA-CF5DB2BD7297}" type="slidenum">
              <a:rPr lang="en-US" smtClean="0"/>
              <a:t>29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8509"/>
            <a:ext cx="17167076" cy="35386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129" y="241476"/>
            <a:ext cx="374441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smtClean="0">
                <a:latin typeface="Montserrat" panose="00000500000000000000" pitchFamily="2" charset="0"/>
              </a:rPr>
              <a:t>Close ended questions </a:t>
            </a:r>
            <a:endParaRPr lang="en-US" sz="2300" b="1" dirty="0">
              <a:latin typeface="Montserrat" panose="000005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50529"/>
            <a:ext cx="17340263" cy="1442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65" r="1264"/>
          <a:stretch/>
        </p:blipFill>
        <p:spPr>
          <a:xfrm>
            <a:off x="78129" y="4618691"/>
            <a:ext cx="17088946" cy="27987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129" y="7560844"/>
            <a:ext cx="434353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smtClean="0">
                <a:latin typeface="Montserrat" panose="00000500000000000000" pitchFamily="2" charset="0"/>
              </a:rPr>
              <a:t>Dichotomous questions </a:t>
            </a:r>
            <a:endParaRPr lang="en-US" sz="23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3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8765232"/>
            <a:ext cx="1973387" cy="988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000" dirty="0" err="1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8051932" y="0"/>
            <a:ext cx="9288067" cy="4644571"/>
            <a:chOff x="8051932" y="0"/>
            <a:chExt cx="9288067" cy="4644571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60D9889-9CC7-43F0-9528-D0296EA32C3C}"/>
                </a:ext>
              </a:extLst>
            </p:cNvPr>
            <p:cNvSpPr/>
            <p:nvPr/>
          </p:nvSpPr>
          <p:spPr>
            <a:xfrm>
              <a:off x="8051932" y="0"/>
              <a:ext cx="9288067" cy="4644571"/>
            </a:xfrm>
            <a:custGeom>
              <a:avLst/>
              <a:gdLst>
                <a:gd name="connsiteX0" fmla="*/ 0 w 6530672"/>
                <a:gd name="connsiteY0" fmla="*/ 0 h 3265714"/>
                <a:gd name="connsiteX1" fmla="*/ 6530672 w 6530672"/>
                <a:gd name="connsiteY1" fmla="*/ 0 h 3265714"/>
                <a:gd name="connsiteX2" fmla="*/ 6530672 w 6530672"/>
                <a:gd name="connsiteY2" fmla="*/ 3265714 h 3265714"/>
                <a:gd name="connsiteX3" fmla="*/ 6530671 w 6530672"/>
                <a:gd name="connsiteY3" fmla="*/ 3265714 h 3265714"/>
                <a:gd name="connsiteX4" fmla="*/ 6530671 w 6530672"/>
                <a:gd name="connsiteY4" fmla="*/ 3196425 h 3265714"/>
                <a:gd name="connsiteX5" fmla="*/ 6345883 w 6530672"/>
                <a:gd name="connsiteY5" fmla="*/ 3196425 h 3265714"/>
                <a:gd name="connsiteX6" fmla="*/ 6530670 w 6530672"/>
                <a:gd name="connsiteY6" fmla="*/ 3188471 h 3265714"/>
                <a:gd name="connsiteX7" fmla="*/ 1052214 w 6530672"/>
                <a:gd name="connsiteY7" fmla="*/ 2769972 h 3265714"/>
                <a:gd name="connsiteX8" fmla="*/ 0 w 6530672"/>
                <a:gd name="connsiteY8" fmla="*/ 32518 h 326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30672" h="3265714">
                  <a:moveTo>
                    <a:pt x="0" y="0"/>
                  </a:moveTo>
                  <a:lnTo>
                    <a:pt x="6530672" y="0"/>
                  </a:lnTo>
                  <a:lnTo>
                    <a:pt x="6530672" y="3265714"/>
                  </a:lnTo>
                  <a:lnTo>
                    <a:pt x="6530671" y="3265714"/>
                  </a:lnTo>
                  <a:lnTo>
                    <a:pt x="6530671" y="3196425"/>
                  </a:lnTo>
                  <a:lnTo>
                    <a:pt x="6345883" y="3196425"/>
                  </a:lnTo>
                  <a:lnTo>
                    <a:pt x="6530670" y="3188471"/>
                  </a:lnTo>
                  <a:lnTo>
                    <a:pt x="1052214" y="2769972"/>
                  </a:lnTo>
                  <a:lnTo>
                    <a:pt x="0" y="325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8437B"/>
                </a:gs>
                <a:gs pos="100000">
                  <a:srgbClr val="C56D9D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0" dist="38100" dir="5400000" sx="102000" sy="102000" algn="ctr" rotWithShape="0">
                <a:schemeClr val="tx1">
                  <a:lumMod val="75000"/>
                  <a:lumOff val="25000"/>
                  <a:alpha val="38000"/>
                </a:scheme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1991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4F14D6D-37DB-4BF4-870B-468976623504}"/>
                </a:ext>
              </a:extLst>
            </p:cNvPr>
            <p:cNvSpPr txBox="1"/>
            <p:nvPr/>
          </p:nvSpPr>
          <p:spPr>
            <a:xfrm>
              <a:off x="9645624" y="694878"/>
              <a:ext cx="7694375" cy="2281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556" b="1" spc="853" dirty="0" smtClean="0">
                  <a:solidFill>
                    <a:schemeClr val="bg1"/>
                  </a:solidFill>
                  <a:latin typeface="Montserrat" panose="00000500000000000000" pitchFamily="2" charset="0"/>
                </a:rPr>
                <a:t>Governments/</a:t>
              </a:r>
            </a:p>
            <a:p>
              <a:r>
                <a:rPr lang="en-IN" sz="3556" b="1" spc="853" dirty="0" smtClean="0">
                  <a:solidFill>
                    <a:schemeClr val="bg1"/>
                  </a:solidFill>
                  <a:latin typeface="Montserrat" panose="00000500000000000000" pitchFamily="2" charset="0"/>
                </a:rPr>
                <a:t>International </a:t>
              </a:r>
              <a:r>
                <a:rPr lang="en-IN" sz="3556" b="1" spc="853" dirty="0">
                  <a:solidFill>
                    <a:schemeClr val="bg1"/>
                  </a:solidFill>
                  <a:latin typeface="Montserrat" panose="00000500000000000000" pitchFamily="2" charset="0"/>
                </a:rPr>
                <a:t>Telecommunication Union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37391" y="2928617"/>
              <a:ext cx="732142" cy="809661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64" y="0"/>
            <a:ext cx="8669867" cy="4644571"/>
            <a:chOff x="264" y="0"/>
            <a:chExt cx="8669867" cy="4644571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D2818E-82B8-44DF-9A57-362033DC265A}"/>
                </a:ext>
              </a:extLst>
            </p:cNvPr>
            <p:cNvSpPr/>
            <p:nvPr/>
          </p:nvSpPr>
          <p:spPr>
            <a:xfrm flipH="1">
              <a:off x="264" y="0"/>
              <a:ext cx="8669867" cy="4644571"/>
            </a:xfrm>
            <a:custGeom>
              <a:avLst/>
              <a:gdLst>
                <a:gd name="connsiteX0" fmla="*/ 6096000 w 6096000"/>
                <a:gd name="connsiteY0" fmla="*/ 0 h 3265714"/>
                <a:gd name="connsiteX1" fmla="*/ 434671 w 6096000"/>
                <a:gd name="connsiteY1" fmla="*/ 0 h 3265714"/>
                <a:gd name="connsiteX2" fmla="*/ 434671 w 6096000"/>
                <a:gd name="connsiteY2" fmla="*/ 32518 h 3265714"/>
                <a:gd name="connsiteX3" fmla="*/ 0 w 6096000"/>
                <a:gd name="connsiteY3" fmla="*/ 1163365 h 3265714"/>
                <a:gd name="connsiteX4" fmla="*/ 617542 w 6096000"/>
                <a:gd name="connsiteY4" fmla="*/ 2769972 h 3265714"/>
                <a:gd name="connsiteX5" fmla="*/ 6095998 w 6096000"/>
                <a:gd name="connsiteY5" fmla="*/ 3188471 h 3265714"/>
                <a:gd name="connsiteX6" fmla="*/ 5911211 w 6096000"/>
                <a:gd name="connsiteY6" fmla="*/ 3196425 h 3265714"/>
                <a:gd name="connsiteX7" fmla="*/ 6095999 w 6096000"/>
                <a:gd name="connsiteY7" fmla="*/ 3196425 h 3265714"/>
                <a:gd name="connsiteX8" fmla="*/ 6095999 w 6096000"/>
                <a:gd name="connsiteY8" fmla="*/ 3265714 h 3265714"/>
                <a:gd name="connsiteX9" fmla="*/ 6096000 w 6096000"/>
                <a:gd name="connsiteY9" fmla="*/ 3265714 h 326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96000" h="3265714">
                  <a:moveTo>
                    <a:pt x="6096000" y="0"/>
                  </a:moveTo>
                  <a:lnTo>
                    <a:pt x="434671" y="0"/>
                  </a:lnTo>
                  <a:lnTo>
                    <a:pt x="434671" y="32518"/>
                  </a:lnTo>
                  <a:lnTo>
                    <a:pt x="0" y="1163365"/>
                  </a:lnTo>
                  <a:lnTo>
                    <a:pt x="617542" y="2769972"/>
                  </a:lnTo>
                  <a:lnTo>
                    <a:pt x="6095998" y="3188471"/>
                  </a:lnTo>
                  <a:lnTo>
                    <a:pt x="5911211" y="3196425"/>
                  </a:lnTo>
                  <a:lnTo>
                    <a:pt x="6095999" y="3196425"/>
                  </a:lnTo>
                  <a:lnTo>
                    <a:pt x="6095999" y="3265714"/>
                  </a:lnTo>
                  <a:lnTo>
                    <a:pt x="6096000" y="326571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8761C"/>
                </a:gs>
                <a:gs pos="100000">
                  <a:srgbClr val="EAA26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0" dist="38100" dir="5400000" sx="102000" sy="102000" algn="ctr" rotWithShape="0">
                <a:schemeClr val="tx1">
                  <a:lumMod val="75000"/>
                  <a:lumOff val="25000"/>
                  <a:alpha val="38000"/>
                </a:scheme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991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6602E26-58C0-4729-8179-601CB6C66BAC}"/>
                </a:ext>
              </a:extLst>
            </p:cNvPr>
            <p:cNvSpPr txBox="1"/>
            <p:nvPr/>
          </p:nvSpPr>
          <p:spPr>
            <a:xfrm>
              <a:off x="301382" y="1041689"/>
              <a:ext cx="6896562" cy="639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556" b="1" spc="853" dirty="0">
                  <a:solidFill>
                    <a:schemeClr val="bg1"/>
                  </a:solidFill>
                  <a:latin typeface="Montserrat" panose="00000500000000000000" pitchFamily="2" charset="0"/>
                </a:rPr>
                <a:t>Service Providers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0472" y="2928617"/>
              <a:ext cx="543714" cy="809661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959453" y="3825950"/>
            <a:ext cx="5611777" cy="2681079"/>
            <a:chOff x="5959453" y="3825950"/>
            <a:chExt cx="5611777" cy="2681079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635B3CA-8EBE-4C9B-B685-AC52F04756DA}"/>
                </a:ext>
              </a:extLst>
            </p:cNvPr>
            <p:cNvSpPr txBox="1"/>
            <p:nvPr/>
          </p:nvSpPr>
          <p:spPr>
            <a:xfrm>
              <a:off x="5959453" y="3825950"/>
              <a:ext cx="5611777" cy="858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4978" b="1" spc="853" dirty="0">
                  <a:latin typeface="Montserrat" panose="00000500000000000000" pitchFamily="2" charset="0"/>
                </a:rPr>
                <a:t>User</a:t>
              </a:r>
              <a:endParaRPr lang="en-IN" sz="4978" b="1" spc="853" dirty="0">
                <a:latin typeface="Nexa Bold" panose="02000000000000000000" pitchFamily="50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58123"/>
            <a:stretch/>
          </p:blipFill>
          <p:spPr>
            <a:xfrm>
              <a:off x="7821619" y="4574430"/>
              <a:ext cx="1856048" cy="193259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145546" y="4118807"/>
            <a:ext cx="13194454" cy="5634795"/>
            <a:chOff x="4145546" y="4118807"/>
            <a:chExt cx="13194454" cy="5634795"/>
          </a:xfrm>
        </p:grpSpPr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A3622DD0-3A7F-4122-A33A-36C2FBACFCE7}"/>
                </a:ext>
              </a:extLst>
            </p:cNvPr>
            <p:cNvSpPr/>
            <p:nvPr/>
          </p:nvSpPr>
          <p:spPr>
            <a:xfrm>
              <a:off x="4145546" y="6773333"/>
              <a:ext cx="9049173" cy="2980268"/>
            </a:xfrm>
            <a:prstGeom prst="triangle">
              <a:avLst>
                <a:gd name="adj" fmla="val 50116"/>
              </a:avLst>
            </a:prstGeom>
            <a:gradFill flip="none" rotWithShape="1">
              <a:gsLst>
                <a:gs pos="0">
                  <a:srgbClr val="00AFD2"/>
                </a:gs>
                <a:gs pos="100000">
                  <a:srgbClr val="0098B8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0" dist="38100" dir="5400000" sx="102000" sy="102000" algn="ctr" rotWithShape="0">
                <a:schemeClr val="tx1">
                  <a:lumMod val="75000"/>
                  <a:lumOff val="25000"/>
                  <a:alpha val="38000"/>
                </a:scheme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1991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223257" y="4118807"/>
              <a:ext cx="11116743" cy="5634795"/>
              <a:chOff x="6223257" y="4118807"/>
              <a:chExt cx="11116743" cy="5634795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B64A515-CA6D-4C91-8C30-63C24B69E5D3}"/>
                  </a:ext>
                </a:extLst>
              </p:cNvPr>
              <p:cNvSpPr/>
              <p:nvPr/>
            </p:nvSpPr>
            <p:spPr>
              <a:xfrm flipH="1">
                <a:off x="10103462" y="4118807"/>
                <a:ext cx="7236537" cy="5634795"/>
              </a:xfrm>
              <a:custGeom>
                <a:avLst/>
                <a:gdLst>
                  <a:gd name="connsiteX0" fmla="*/ 3828202 w 5088190"/>
                  <a:gd name="connsiteY0" fmla="*/ 0 h 3961965"/>
                  <a:gd name="connsiteX1" fmla="*/ 2 w 5088190"/>
                  <a:gd name="connsiteY1" fmla="*/ 292436 h 3961965"/>
                  <a:gd name="connsiteX2" fmla="*/ 184789 w 5088190"/>
                  <a:gd name="connsiteY2" fmla="*/ 300390 h 3961965"/>
                  <a:gd name="connsiteX3" fmla="*/ 1 w 5088190"/>
                  <a:gd name="connsiteY3" fmla="*/ 300390 h 3961965"/>
                  <a:gd name="connsiteX4" fmla="*/ 1 w 5088190"/>
                  <a:gd name="connsiteY4" fmla="*/ 369679 h 3961965"/>
                  <a:gd name="connsiteX5" fmla="*/ 0 w 5088190"/>
                  <a:gd name="connsiteY5" fmla="*/ 369679 h 3961965"/>
                  <a:gd name="connsiteX6" fmla="*/ 0 w 5088190"/>
                  <a:gd name="connsiteY6" fmla="*/ 3961965 h 3961965"/>
                  <a:gd name="connsiteX7" fmla="*/ 2912268 w 5088190"/>
                  <a:gd name="connsiteY7" fmla="*/ 3961965 h 3961965"/>
                  <a:gd name="connsiteX8" fmla="*/ 4696027 w 5088190"/>
                  <a:gd name="connsiteY8" fmla="*/ 2787913 h 3961965"/>
                  <a:gd name="connsiteX9" fmla="*/ 5088190 w 5088190"/>
                  <a:gd name="connsiteY9" fmla="*/ 1117075 h 396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88190" h="3961965">
                    <a:moveTo>
                      <a:pt x="3828202" y="0"/>
                    </a:moveTo>
                    <a:lnTo>
                      <a:pt x="2" y="292436"/>
                    </a:lnTo>
                    <a:lnTo>
                      <a:pt x="184789" y="300390"/>
                    </a:lnTo>
                    <a:lnTo>
                      <a:pt x="1" y="300390"/>
                    </a:lnTo>
                    <a:lnTo>
                      <a:pt x="1" y="369679"/>
                    </a:lnTo>
                    <a:lnTo>
                      <a:pt x="0" y="369679"/>
                    </a:lnTo>
                    <a:lnTo>
                      <a:pt x="0" y="3961965"/>
                    </a:lnTo>
                    <a:lnTo>
                      <a:pt x="2912268" y="3961965"/>
                    </a:lnTo>
                    <a:lnTo>
                      <a:pt x="4696027" y="2787913"/>
                    </a:lnTo>
                    <a:lnTo>
                      <a:pt x="5088190" y="111707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5E4986"/>
                  </a:gs>
                  <a:gs pos="100000">
                    <a:srgbClr val="7C65AB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81000" dist="38100" dir="5400000" sx="102000" sy="102000" algn="ctr" rotWithShape="0">
                  <a:schemeClr val="tx1">
                    <a:lumMod val="75000"/>
                    <a:lumOff val="25000"/>
                    <a:alpha val="38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1991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1303E31-465D-4F51-BA53-6D2A306BE3CD}"/>
                  </a:ext>
                </a:extLst>
              </p:cNvPr>
              <p:cNvSpPr txBox="1"/>
              <p:nvPr/>
            </p:nvSpPr>
            <p:spPr>
              <a:xfrm>
                <a:off x="10823615" y="6240893"/>
                <a:ext cx="6516385" cy="1186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3556" b="1" spc="853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Value Added Service Providers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0137D99-A816-435B-8494-227734602600}"/>
                  </a:ext>
                </a:extLst>
              </p:cNvPr>
              <p:cNvSpPr txBox="1"/>
              <p:nvPr/>
            </p:nvSpPr>
            <p:spPr>
              <a:xfrm>
                <a:off x="6223257" y="7960236"/>
                <a:ext cx="4841263" cy="1186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3556" b="1" spc="853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APP Developers</a:t>
                </a: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32260" y="7033226"/>
                <a:ext cx="675743" cy="675743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46365" y="5576324"/>
                <a:ext cx="834037" cy="664570"/>
              </a:xfrm>
              <a:prstGeom prst="rect">
                <a:avLst/>
              </a:prstGeom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264" y="4138549"/>
            <a:ext cx="7236535" cy="5634795"/>
            <a:chOff x="-654904" y="2271014"/>
            <a:chExt cx="7236535" cy="563479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BA13667-A8AD-46E8-ACFB-02CED9D72F1A}"/>
                </a:ext>
              </a:extLst>
            </p:cNvPr>
            <p:cNvSpPr/>
            <p:nvPr/>
          </p:nvSpPr>
          <p:spPr>
            <a:xfrm>
              <a:off x="-654904" y="2271014"/>
              <a:ext cx="7236535" cy="5634795"/>
            </a:xfrm>
            <a:custGeom>
              <a:avLst/>
              <a:gdLst>
                <a:gd name="connsiteX0" fmla="*/ 3828201 w 5088189"/>
                <a:gd name="connsiteY0" fmla="*/ 0 h 3961965"/>
                <a:gd name="connsiteX1" fmla="*/ 5088189 w 5088189"/>
                <a:gd name="connsiteY1" fmla="*/ 1117075 h 3961965"/>
                <a:gd name="connsiteX2" fmla="*/ 4696026 w 5088189"/>
                <a:gd name="connsiteY2" fmla="*/ 2787914 h 3961965"/>
                <a:gd name="connsiteX3" fmla="*/ 2912268 w 5088189"/>
                <a:gd name="connsiteY3" fmla="*/ 3961965 h 3961965"/>
                <a:gd name="connsiteX4" fmla="*/ 0 w 5088189"/>
                <a:gd name="connsiteY4" fmla="*/ 3961965 h 3961965"/>
                <a:gd name="connsiteX5" fmla="*/ 0 w 5088189"/>
                <a:gd name="connsiteY5" fmla="*/ 369679 h 3961965"/>
                <a:gd name="connsiteX6" fmla="*/ 1 w 5088189"/>
                <a:gd name="connsiteY6" fmla="*/ 369679 h 3961965"/>
                <a:gd name="connsiteX7" fmla="*/ 1 w 5088189"/>
                <a:gd name="connsiteY7" fmla="*/ 300390 h 3961965"/>
                <a:gd name="connsiteX8" fmla="*/ 184789 w 5088189"/>
                <a:gd name="connsiteY8" fmla="*/ 300390 h 3961965"/>
                <a:gd name="connsiteX9" fmla="*/ 2 w 5088189"/>
                <a:gd name="connsiteY9" fmla="*/ 292436 h 396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88189" h="3961965">
                  <a:moveTo>
                    <a:pt x="3828201" y="0"/>
                  </a:moveTo>
                  <a:lnTo>
                    <a:pt x="5088189" y="1117075"/>
                  </a:lnTo>
                  <a:lnTo>
                    <a:pt x="4696026" y="2787914"/>
                  </a:lnTo>
                  <a:lnTo>
                    <a:pt x="2912268" y="3961965"/>
                  </a:lnTo>
                  <a:lnTo>
                    <a:pt x="0" y="3961965"/>
                  </a:lnTo>
                  <a:lnTo>
                    <a:pt x="0" y="369679"/>
                  </a:lnTo>
                  <a:lnTo>
                    <a:pt x="1" y="369679"/>
                  </a:lnTo>
                  <a:lnTo>
                    <a:pt x="1" y="300390"/>
                  </a:lnTo>
                  <a:lnTo>
                    <a:pt x="184789" y="300390"/>
                  </a:lnTo>
                  <a:lnTo>
                    <a:pt x="2" y="29243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1B367"/>
                </a:gs>
                <a:gs pos="46000">
                  <a:srgbClr val="53BD77"/>
                </a:gs>
                <a:gs pos="100000">
                  <a:srgbClr val="69C989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81000" dist="38100" dir="5400000" sx="102000" sy="102000" algn="ctr" rotWithShape="0">
                <a:schemeClr val="tx1">
                  <a:lumMod val="75000"/>
                  <a:lumOff val="25000"/>
                  <a:alpha val="38000"/>
                </a:scheme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sz="1991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398BAEE-EAE9-48CC-BCDD-FD3EE27684D4}"/>
                </a:ext>
              </a:extLst>
            </p:cNvPr>
            <p:cNvSpPr txBox="1"/>
            <p:nvPr/>
          </p:nvSpPr>
          <p:spPr>
            <a:xfrm>
              <a:off x="-246780" y="4198794"/>
              <a:ext cx="5611777" cy="1186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556" b="1" spc="853" dirty="0">
                  <a:solidFill>
                    <a:schemeClr val="bg1"/>
                  </a:solidFill>
                  <a:latin typeface="Montserrat" panose="00000500000000000000" pitchFamily="2" charset="0"/>
                </a:rPr>
                <a:t>Mobile Phone Manufacturers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60125" y="3626306"/>
              <a:ext cx="460157" cy="883388"/>
            </a:xfrm>
            <a:prstGeom prst="rect">
              <a:avLst/>
            </a:prstGeom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70DB-F519-47BB-BFAA-CF5DB2BD72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8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70DB-F519-47BB-BFAA-CF5DB2BD7297}" type="slidenum">
              <a:rPr lang="en-US" smtClean="0"/>
              <a:t>30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8129" y="241476"/>
            <a:ext cx="374441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smtClean="0">
                <a:latin typeface="Montserrat" panose="00000500000000000000" pitchFamily="2" charset="0"/>
              </a:rPr>
              <a:t>Rank order questions </a:t>
            </a:r>
            <a:endParaRPr lang="en-US" sz="2300" b="1" dirty="0">
              <a:latin typeface="Montserrat" panose="000005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094820"/>
            <a:ext cx="374441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smtClean="0">
                <a:latin typeface="Montserrat" panose="00000500000000000000" pitchFamily="2" charset="0"/>
              </a:rPr>
              <a:t>Open ended questions </a:t>
            </a:r>
            <a:endParaRPr lang="en-US" sz="2300" b="1" dirty="0">
              <a:latin typeface="Montserrat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8909248"/>
            <a:ext cx="2117404" cy="844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129" y="7692553"/>
            <a:ext cx="17016938" cy="1938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WHAT ARE YOUR SUGGESTIONS TO IMPROVE THE SERVICES</a:t>
            </a:r>
            <a:r>
              <a:rPr lang="en-US" sz="2000" spc="-150" dirty="0" smtClean="0">
                <a:latin typeface="Arial Narrow" panose="020B0606020202030204" pitchFamily="34" charset="0"/>
              </a:rPr>
              <a:t>? 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err="1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7249"/>
            <a:ext cx="14142740" cy="610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6E22B37A-CCC7-4E5B-82F9-79A278CAA082}"/>
              </a:ext>
            </a:extLst>
          </p:cNvPr>
          <p:cNvSpPr/>
          <p:nvPr/>
        </p:nvSpPr>
        <p:spPr>
          <a:xfrm>
            <a:off x="2837483" y="5810663"/>
            <a:ext cx="1035635" cy="1035603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3398" tIns="86699" rIns="173398" bIns="86699" rtlCol="0" anchor="ctr"/>
          <a:lstStyle/>
          <a:p>
            <a:pPr algn="ctr" defTabSz="1300483"/>
            <a:endParaRPr lang="en-US" sz="2600">
              <a:solidFill>
                <a:sysClr val="windowText" lastClr="00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88C3841-127A-479B-94BD-220B2EDCAB6E}"/>
              </a:ext>
            </a:extLst>
          </p:cNvPr>
          <p:cNvSpPr/>
          <p:nvPr/>
        </p:nvSpPr>
        <p:spPr>
          <a:xfrm>
            <a:off x="4373193" y="5205797"/>
            <a:ext cx="1353070" cy="1294611"/>
          </a:xfrm>
          <a:prstGeom prst="ellipse">
            <a:avLst/>
          </a:prstGeom>
          <a:solidFill>
            <a:srgbClr val="EE9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3398" tIns="86699" rIns="173398" bIns="86699" rtlCol="0" anchor="ctr"/>
          <a:lstStyle/>
          <a:p>
            <a:pPr algn="ctr" defTabSz="1300483"/>
            <a:endParaRPr lang="en-US" sz="2600">
              <a:solidFill>
                <a:sysClr val="windowText" lastClr="0000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C59DA09-2750-4F0C-898C-08F0F54C4ACB}"/>
              </a:ext>
            </a:extLst>
          </p:cNvPr>
          <p:cNvSpPr/>
          <p:nvPr/>
        </p:nvSpPr>
        <p:spPr>
          <a:xfrm>
            <a:off x="5980780" y="5191573"/>
            <a:ext cx="1926922" cy="1926863"/>
          </a:xfrm>
          <a:prstGeom prst="ellipse">
            <a:avLst/>
          </a:prstGeom>
          <a:solidFill>
            <a:srgbClr val="03A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3398" tIns="86699" rIns="173398" bIns="86699" rtlCol="0" anchor="ctr"/>
          <a:lstStyle/>
          <a:p>
            <a:pPr algn="ctr" defTabSz="1300483"/>
            <a:endParaRPr lang="en-US" sz="2600">
              <a:solidFill>
                <a:sysClr val="windowText" lastClr="00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9F6674A-9F6A-4ECF-8B1A-B5CD331C63F8}"/>
              </a:ext>
            </a:extLst>
          </p:cNvPr>
          <p:cNvSpPr/>
          <p:nvPr/>
        </p:nvSpPr>
        <p:spPr>
          <a:xfrm>
            <a:off x="7432031" y="3873497"/>
            <a:ext cx="1330590" cy="1330550"/>
          </a:xfrm>
          <a:prstGeom prst="ellipse">
            <a:avLst/>
          </a:prstGeom>
          <a:solidFill>
            <a:srgbClr val="38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3398" tIns="86699" rIns="173398" bIns="86699" rtlCol="0" anchor="ctr"/>
          <a:lstStyle/>
          <a:p>
            <a:pPr algn="ctr" defTabSz="1300483"/>
            <a:endParaRPr lang="en-US" sz="2600">
              <a:solidFill>
                <a:sysClr val="windowText" lastClr="00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F5A07E2-72FE-479E-9CC4-3AE297809FA7}"/>
              </a:ext>
            </a:extLst>
          </p:cNvPr>
          <p:cNvSpPr/>
          <p:nvPr/>
        </p:nvSpPr>
        <p:spPr>
          <a:xfrm>
            <a:off x="8846202" y="4133539"/>
            <a:ext cx="3502198" cy="350209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3398" tIns="86699" rIns="173398" bIns="86699" rtlCol="0" anchor="ctr"/>
          <a:lstStyle/>
          <a:p>
            <a:pPr algn="ctr" defTabSz="1300483"/>
            <a:endParaRPr lang="en-US" sz="2600">
              <a:solidFill>
                <a:sysClr val="windowText" lastClr="00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7678F9E-F68B-47E7-8E99-404218E42B24}"/>
              </a:ext>
            </a:extLst>
          </p:cNvPr>
          <p:cNvSpPr/>
          <p:nvPr/>
        </p:nvSpPr>
        <p:spPr>
          <a:xfrm>
            <a:off x="12675753" y="4861630"/>
            <a:ext cx="1390213" cy="1390171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3398" tIns="86699" rIns="173398" bIns="86699" rtlCol="0" anchor="ctr"/>
          <a:lstStyle/>
          <a:p>
            <a:pPr algn="ctr" defTabSz="1300483"/>
            <a:endParaRPr lang="en-US" sz="2600">
              <a:solidFill>
                <a:sysClr val="windowText" lastClr="000000"/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53F4246-CEED-4D1E-87E9-AF831143E541}"/>
              </a:ext>
            </a:extLst>
          </p:cNvPr>
          <p:cNvGrpSpPr/>
          <p:nvPr/>
        </p:nvGrpSpPr>
        <p:grpSpPr>
          <a:xfrm>
            <a:off x="2253732" y="4886116"/>
            <a:ext cx="1198181" cy="1167351"/>
            <a:chOff x="1812406" y="2946170"/>
            <a:chExt cx="842445" cy="820793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02F08CF-D4D1-4A39-96BE-CB97F61D16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77365" y="2946170"/>
              <a:ext cx="377486" cy="820793"/>
            </a:xfrm>
            <a:prstGeom prst="line">
              <a:avLst/>
            </a:prstGeom>
            <a:ln w="28575"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5920BBA-8F71-4702-91A3-44392F84A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2406" y="2954946"/>
              <a:ext cx="471956" cy="0"/>
            </a:xfrm>
            <a:prstGeom prst="line">
              <a:avLst/>
            </a:prstGeom>
            <a:ln w="28575"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3BFFE84-C695-4D53-9EB1-6E3F023237F6}"/>
              </a:ext>
            </a:extLst>
          </p:cNvPr>
          <p:cNvGrpSpPr/>
          <p:nvPr/>
        </p:nvGrpSpPr>
        <p:grpSpPr>
          <a:xfrm>
            <a:off x="5498646" y="2254638"/>
            <a:ext cx="1463640" cy="2952346"/>
            <a:chOff x="4164848" y="1985502"/>
            <a:chExt cx="1256625" cy="776176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DB6677B-8513-496A-A326-EDBAA2BA94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3423" y="1985503"/>
              <a:ext cx="378050" cy="776175"/>
            </a:xfrm>
            <a:prstGeom prst="line">
              <a:avLst/>
            </a:prstGeom>
            <a:ln w="28575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003D7FC-94DB-4EDC-95C4-65A5F513BF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64848" y="1985502"/>
              <a:ext cx="893829" cy="2681"/>
            </a:xfrm>
            <a:prstGeom prst="line">
              <a:avLst/>
            </a:prstGeom>
            <a:ln w="28575"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137FDAE-CE25-40E9-AFD7-49BA1463E3D5}"/>
              </a:ext>
            </a:extLst>
          </p:cNvPr>
          <p:cNvGrpSpPr/>
          <p:nvPr/>
        </p:nvGrpSpPr>
        <p:grpSpPr>
          <a:xfrm flipV="1">
            <a:off x="4051860" y="6478999"/>
            <a:ext cx="976456" cy="1636684"/>
            <a:chOff x="1690081" y="3171695"/>
            <a:chExt cx="686550" cy="1150793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83C8BAA-87B2-4130-A6CA-1525D506B1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62656" y="3171695"/>
              <a:ext cx="113975" cy="1150793"/>
            </a:xfrm>
            <a:prstGeom prst="line">
              <a:avLst/>
            </a:prstGeom>
            <a:ln w="28575">
              <a:solidFill>
                <a:srgbClr val="EE9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18D836A-5994-457C-AD4E-4304A9FBB1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90081" y="3195940"/>
              <a:ext cx="589565" cy="0"/>
            </a:xfrm>
            <a:prstGeom prst="line">
              <a:avLst/>
            </a:prstGeom>
            <a:ln w="28575">
              <a:solidFill>
                <a:srgbClr val="EE9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15C6488-0A8C-4F32-9A4D-7C308D3FB74D}"/>
              </a:ext>
            </a:extLst>
          </p:cNvPr>
          <p:cNvGrpSpPr/>
          <p:nvPr/>
        </p:nvGrpSpPr>
        <p:grpSpPr>
          <a:xfrm flipH="1">
            <a:off x="13204271" y="3273241"/>
            <a:ext cx="1015828" cy="1631204"/>
            <a:chOff x="2061723" y="2640893"/>
            <a:chExt cx="714233" cy="1146940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8692D07-D0C2-4183-8694-C71EC431F9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90081" y="2640893"/>
              <a:ext cx="285875" cy="1146940"/>
            </a:xfrm>
            <a:prstGeom prst="line">
              <a:avLst/>
            </a:prstGeom>
            <a:ln w="28575"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ECBEC73-955A-442B-8836-D1923312FB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61723" y="2644065"/>
              <a:ext cx="435201" cy="0"/>
            </a:xfrm>
            <a:prstGeom prst="line">
              <a:avLst/>
            </a:prstGeom>
            <a:ln w="28575"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6E9A218-B141-4BD3-841A-BAB462C9175B}"/>
              </a:ext>
            </a:extLst>
          </p:cNvPr>
          <p:cNvGrpSpPr/>
          <p:nvPr/>
        </p:nvGrpSpPr>
        <p:grpSpPr>
          <a:xfrm flipH="1" flipV="1">
            <a:off x="10543937" y="7628779"/>
            <a:ext cx="1057117" cy="767097"/>
            <a:chOff x="1929808" y="3262589"/>
            <a:chExt cx="743262" cy="539365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7309261-EAF4-4065-B34C-74D63998B1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92240" y="3262589"/>
              <a:ext cx="280830" cy="53936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F2BC3B5-DB71-4C84-AF89-1684458863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9808" y="3264970"/>
              <a:ext cx="471956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1ACE9A5-0AAC-4005-87FD-533CB273E3AF}"/>
              </a:ext>
            </a:extLst>
          </p:cNvPr>
          <p:cNvGrpSpPr/>
          <p:nvPr/>
        </p:nvGrpSpPr>
        <p:grpSpPr>
          <a:xfrm flipH="1">
            <a:off x="8030358" y="2164882"/>
            <a:ext cx="1203394" cy="1844926"/>
            <a:chOff x="1983167" y="2950736"/>
            <a:chExt cx="452864" cy="694309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EBF1710-C0A2-443D-9E66-877BD8FA72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44671" y="2950736"/>
              <a:ext cx="191360" cy="694309"/>
            </a:xfrm>
            <a:prstGeom prst="line">
              <a:avLst/>
            </a:prstGeom>
            <a:ln w="28575">
              <a:solidFill>
                <a:srgbClr val="38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25F5471-E0F2-4736-A975-B0CD1D80AA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3167" y="2952010"/>
              <a:ext cx="267874" cy="0"/>
            </a:xfrm>
            <a:prstGeom prst="line">
              <a:avLst/>
            </a:prstGeom>
            <a:ln w="28575">
              <a:solidFill>
                <a:srgbClr val="3857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D06F0A7-DAC2-4C40-B732-014C20C2F6D5}"/>
              </a:ext>
            </a:extLst>
          </p:cNvPr>
          <p:cNvGrpSpPr/>
          <p:nvPr/>
        </p:nvGrpSpPr>
        <p:grpSpPr>
          <a:xfrm>
            <a:off x="-169463" y="4156720"/>
            <a:ext cx="2450285" cy="2083710"/>
            <a:chOff x="9928" y="2411599"/>
            <a:chExt cx="1722804" cy="1465107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ECAEFF9-14F9-420B-B81B-1A2D424B5A63}"/>
                </a:ext>
              </a:extLst>
            </p:cNvPr>
            <p:cNvSpPr txBox="1"/>
            <p:nvPr/>
          </p:nvSpPr>
          <p:spPr>
            <a:xfrm>
              <a:off x="1007919" y="2411599"/>
              <a:ext cx="724812" cy="43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300483"/>
              <a:r>
                <a:rPr lang="en-US" sz="3400" dirty="0">
                  <a:solidFill>
                    <a:srgbClr val="EF3078"/>
                  </a:solidFill>
                  <a:latin typeface="Montserrat" panose="00000500000000000000" pitchFamily="2" charset="0"/>
                </a:rPr>
                <a:t>01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E7256DD-6317-492A-853D-B93DE998E24A}"/>
                </a:ext>
              </a:extLst>
            </p:cNvPr>
            <p:cNvSpPr txBox="1"/>
            <p:nvPr/>
          </p:nvSpPr>
          <p:spPr>
            <a:xfrm>
              <a:off x="345412" y="2730616"/>
              <a:ext cx="1387320" cy="367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300483"/>
              <a:r>
                <a:rPr lang="en-US" sz="2800" dirty="0">
                  <a:solidFill>
                    <a:srgbClr val="EF3078"/>
                  </a:solidFill>
                  <a:latin typeface="Montserrat" panose="00000500000000000000" pitchFamily="2" charset="0"/>
                </a:rPr>
                <a:t>Welcome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574B3F8-38B1-4C77-944D-B357C5A8510F}"/>
                </a:ext>
              </a:extLst>
            </p:cNvPr>
            <p:cNvSpPr txBox="1"/>
            <p:nvPr/>
          </p:nvSpPr>
          <p:spPr>
            <a:xfrm>
              <a:off x="9928" y="3032726"/>
              <a:ext cx="1722804" cy="843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300483"/>
              <a:r>
                <a:rPr lang="en-US" sz="2400" dirty="0">
                  <a:latin typeface="Montserrat" panose="00000500000000000000" pitchFamily="2" charset="0"/>
                </a:rPr>
                <a:t>Introduce Moderator and Assistant 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2804901-3BC3-4B63-B57A-680C61064136}"/>
              </a:ext>
            </a:extLst>
          </p:cNvPr>
          <p:cNvGrpSpPr/>
          <p:nvPr/>
        </p:nvGrpSpPr>
        <p:grpSpPr>
          <a:xfrm>
            <a:off x="1" y="6965032"/>
            <a:ext cx="4081874" cy="2153164"/>
            <a:chOff x="1038284" y="5072730"/>
            <a:chExt cx="1790115" cy="1605890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D4F678F-40B7-4440-9805-D7FF30FB7FC8}"/>
                </a:ext>
              </a:extLst>
            </p:cNvPr>
            <p:cNvSpPr txBox="1"/>
            <p:nvPr/>
          </p:nvSpPr>
          <p:spPr>
            <a:xfrm>
              <a:off x="2103586" y="5072730"/>
              <a:ext cx="724812" cy="505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300483"/>
              <a:r>
                <a:rPr lang="en-US" sz="3400" dirty="0">
                  <a:solidFill>
                    <a:srgbClr val="EE9524"/>
                  </a:solidFill>
                  <a:latin typeface="Montserrat" panose="00000500000000000000" pitchFamily="2" charset="0"/>
                </a:rPr>
                <a:t>02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3B5B3C4-08D7-4F80-905A-16D436C0F2EA}"/>
                </a:ext>
              </a:extLst>
            </p:cNvPr>
            <p:cNvSpPr txBox="1"/>
            <p:nvPr/>
          </p:nvSpPr>
          <p:spPr>
            <a:xfrm>
              <a:off x="1306575" y="5391747"/>
              <a:ext cx="1521824" cy="429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300483"/>
              <a:r>
                <a:rPr lang="en-US" sz="2800" dirty="0">
                  <a:solidFill>
                    <a:srgbClr val="EE9524"/>
                  </a:solidFill>
                  <a:latin typeface="Montserrat" panose="00000500000000000000" pitchFamily="2" charset="0"/>
                </a:rPr>
                <a:t>Our topic is.. 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AA698D6-61E6-47B4-977C-84FC3F7A291F}"/>
                </a:ext>
              </a:extLst>
            </p:cNvPr>
            <p:cNvSpPr txBox="1"/>
            <p:nvPr/>
          </p:nvSpPr>
          <p:spPr>
            <a:xfrm>
              <a:off x="1038284" y="5693857"/>
              <a:ext cx="1790115" cy="984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300483"/>
              <a:r>
                <a:rPr lang="en-US" sz="2400" dirty="0">
                  <a:latin typeface="Montserrat" panose="00000500000000000000" pitchFamily="2" charset="0"/>
                </a:rPr>
                <a:t>The results will be used for, You were selected because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9DD4B7F-8A71-49A3-BC05-44E26D841E62}"/>
              </a:ext>
            </a:extLst>
          </p:cNvPr>
          <p:cNvGrpSpPr/>
          <p:nvPr/>
        </p:nvGrpSpPr>
        <p:grpSpPr>
          <a:xfrm>
            <a:off x="-115986" y="1441412"/>
            <a:ext cx="5545757" cy="2822374"/>
            <a:chOff x="533460" y="1552263"/>
            <a:chExt cx="3899241" cy="1984479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2359718-1C0E-45C6-99D0-A3CB1814E621}"/>
                </a:ext>
              </a:extLst>
            </p:cNvPr>
            <p:cNvSpPr txBox="1"/>
            <p:nvPr/>
          </p:nvSpPr>
          <p:spPr>
            <a:xfrm>
              <a:off x="3707888" y="1552263"/>
              <a:ext cx="724812" cy="43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300483"/>
              <a:r>
                <a:rPr lang="en-US" sz="3400" dirty="0">
                  <a:solidFill>
                    <a:srgbClr val="03A1A4"/>
                  </a:solidFill>
                  <a:latin typeface="Montserrat" panose="00000500000000000000" pitchFamily="2" charset="0"/>
                </a:rPr>
                <a:t>03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3347D2D-8F9E-424F-8379-EE81B97BB648}"/>
                </a:ext>
              </a:extLst>
            </p:cNvPr>
            <p:cNvSpPr txBox="1"/>
            <p:nvPr/>
          </p:nvSpPr>
          <p:spPr>
            <a:xfrm>
              <a:off x="2914433" y="1871280"/>
              <a:ext cx="1518268" cy="367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300483"/>
              <a:r>
                <a:rPr lang="en-US" sz="2800" dirty="0">
                  <a:solidFill>
                    <a:srgbClr val="03A1A4"/>
                  </a:solidFill>
                  <a:latin typeface="Montserrat" panose="00000500000000000000" pitchFamily="2" charset="0"/>
                </a:rPr>
                <a:t>Guidelines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509C4E9-4A75-455E-A51D-C315238BC112}"/>
                </a:ext>
              </a:extLst>
            </p:cNvPr>
            <p:cNvSpPr txBox="1"/>
            <p:nvPr/>
          </p:nvSpPr>
          <p:spPr>
            <a:xfrm>
              <a:off x="533460" y="2173390"/>
              <a:ext cx="3899241" cy="1363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300483"/>
              <a:r>
                <a:rPr lang="en-US" sz="2400" dirty="0">
                  <a:latin typeface="Montserrat" panose="00000500000000000000" pitchFamily="2" charset="0"/>
                </a:rPr>
                <a:t>No right or wrong answers, </a:t>
              </a:r>
              <a:r>
                <a:rPr lang="en-US" sz="2400" dirty="0" smtClean="0">
                  <a:latin typeface="Montserrat" panose="00000500000000000000" pitchFamily="2" charset="0"/>
                </a:rPr>
                <a:t>only </a:t>
              </a:r>
              <a:r>
                <a:rPr lang="en-US" sz="2400" dirty="0">
                  <a:latin typeface="Montserrat" panose="00000500000000000000" pitchFamily="2" charset="0"/>
                </a:rPr>
                <a:t>different points of view, you don’t need to agree with others; but listen respectfully, we are recording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FA3884F-7360-4A10-8B37-C166F2766294}"/>
              </a:ext>
            </a:extLst>
          </p:cNvPr>
          <p:cNvGrpSpPr/>
          <p:nvPr/>
        </p:nvGrpSpPr>
        <p:grpSpPr>
          <a:xfrm>
            <a:off x="14205172" y="2431175"/>
            <a:ext cx="3135091" cy="3191706"/>
            <a:chOff x="10405055" y="2198594"/>
            <a:chExt cx="1666472" cy="2244165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44B1081-28BD-4723-93B6-B3D9F5525EC3}"/>
                </a:ext>
              </a:extLst>
            </p:cNvPr>
            <p:cNvSpPr txBox="1"/>
            <p:nvPr/>
          </p:nvSpPr>
          <p:spPr>
            <a:xfrm>
              <a:off x="10405055" y="2198594"/>
              <a:ext cx="724812" cy="43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00483"/>
              <a:r>
                <a:rPr lang="en-US" sz="3400" dirty="0">
                  <a:solidFill>
                    <a:srgbClr val="EF3078"/>
                  </a:solidFill>
                  <a:latin typeface="Tw Cen MT" panose="020B0602020104020603" pitchFamily="34" charset="0"/>
                </a:rPr>
                <a:t>06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AF0DE8F-4E0D-400F-8691-13BC3C42218F}"/>
                </a:ext>
              </a:extLst>
            </p:cNvPr>
            <p:cNvSpPr txBox="1"/>
            <p:nvPr/>
          </p:nvSpPr>
          <p:spPr>
            <a:xfrm>
              <a:off x="10411006" y="2518364"/>
              <a:ext cx="1660521" cy="367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00483"/>
              <a:r>
                <a:rPr lang="en-US" sz="2800" dirty="0">
                  <a:solidFill>
                    <a:srgbClr val="EF3078"/>
                  </a:solidFill>
                  <a:latin typeface="Tw Cen MT" panose="020B0602020104020603" pitchFamily="34" charset="0"/>
                </a:rPr>
                <a:t>Ending Questions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F083849-6FF5-44B6-A966-0E99FE95DD1A}"/>
                </a:ext>
              </a:extLst>
            </p:cNvPr>
            <p:cNvSpPr txBox="1"/>
            <p:nvPr/>
          </p:nvSpPr>
          <p:spPr>
            <a:xfrm>
              <a:off x="10405055" y="2819721"/>
              <a:ext cx="1666472" cy="1623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00483"/>
              <a:r>
                <a:rPr lang="en-US" sz="2400" dirty="0">
                  <a:latin typeface="Montserrat" panose="00000500000000000000" pitchFamily="2" charset="0"/>
                </a:rPr>
                <a:t>Suppose that you had one minute to talk, Of all things we discussed, Have we missed anything?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48E0E04-F6AD-4204-A734-B8A0EC1E885D}"/>
              </a:ext>
            </a:extLst>
          </p:cNvPr>
          <p:cNvGrpSpPr/>
          <p:nvPr/>
        </p:nvGrpSpPr>
        <p:grpSpPr>
          <a:xfrm>
            <a:off x="11611211" y="7575538"/>
            <a:ext cx="4851676" cy="1345048"/>
            <a:chOff x="9146176" y="5273815"/>
            <a:chExt cx="1666472" cy="945735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DD90853-2F30-480A-A4BC-AF61CA243D4E}"/>
                </a:ext>
              </a:extLst>
            </p:cNvPr>
            <p:cNvSpPr txBox="1"/>
            <p:nvPr/>
          </p:nvSpPr>
          <p:spPr>
            <a:xfrm>
              <a:off x="9146176" y="5273815"/>
              <a:ext cx="724812" cy="43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00483"/>
              <a:r>
                <a:rPr lang="en-US" sz="3400" dirty="0">
                  <a:solidFill>
                    <a:srgbClr val="00B0F0"/>
                  </a:solidFill>
                  <a:latin typeface="Tw Cen MT" panose="020B0602020104020603" pitchFamily="34" charset="0"/>
                </a:rPr>
                <a:t>05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3DF5F7D-8517-4858-B26A-117AEF6AD00D}"/>
                </a:ext>
              </a:extLst>
            </p:cNvPr>
            <p:cNvSpPr txBox="1"/>
            <p:nvPr/>
          </p:nvSpPr>
          <p:spPr>
            <a:xfrm>
              <a:off x="9152127" y="5593585"/>
              <a:ext cx="1387320" cy="367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00483"/>
              <a:r>
                <a:rPr lang="en-US" sz="2800" dirty="0">
                  <a:solidFill>
                    <a:srgbClr val="00B0F0"/>
                  </a:solidFill>
                  <a:latin typeface="Tw Cen MT" panose="020B0602020104020603" pitchFamily="34" charset="0"/>
                </a:rPr>
                <a:t>Core - Discussion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7A15540-6995-437A-A59D-F899A6BCCE03}"/>
                </a:ext>
              </a:extLst>
            </p:cNvPr>
            <p:cNvSpPr txBox="1"/>
            <p:nvPr/>
          </p:nvSpPr>
          <p:spPr>
            <a:xfrm>
              <a:off x="9146176" y="5894942"/>
              <a:ext cx="1666472" cy="324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00483"/>
              <a:r>
                <a:rPr lang="en-US" sz="2400" dirty="0">
                  <a:latin typeface="Montserrat" panose="00000500000000000000" pitchFamily="2" charset="0"/>
                </a:rPr>
                <a:t>Can you walk me through</a:t>
              </a:r>
              <a:r>
                <a:rPr lang="en-US" sz="2400" dirty="0">
                  <a:solidFill>
                    <a:srgbClr val="A6A6A6"/>
                  </a:solidFill>
                  <a:latin typeface="Montserrat" panose="00000500000000000000" pitchFamily="2" charset="0"/>
                </a:rPr>
                <a:t>...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B33EF84-99D9-4E3D-98A7-243B4B204E8F}"/>
              </a:ext>
            </a:extLst>
          </p:cNvPr>
          <p:cNvGrpSpPr/>
          <p:nvPr/>
        </p:nvGrpSpPr>
        <p:grpSpPr>
          <a:xfrm>
            <a:off x="9179939" y="1381093"/>
            <a:ext cx="3478287" cy="2083708"/>
            <a:chOff x="7840984" y="2085925"/>
            <a:chExt cx="1679804" cy="1465107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E41AE78-9E30-4CD4-9440-DE30C5519E6F}"/>
                </a:ext>
              </a:extLst>
            </p:cNvPr>
            <p:cNvSpPr txBox="1"/>
            <p:nvPr/>
          </p:nvSpPr>
          <p:spPr>
            <a:xfrm>
              <a:off x="7840984" y="2085925"/>
              <a:ext cx="724812" cy="432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00483"/>
              <a:r>
                <a:rPr lang="en-US" sz="3400" dirty="0">
                  <a:solidFill>
                    <a:srgbClr val="385723"/>
                  </a:solidFill>
                  <a:latin typeface="Montserrat" panose="00000500000000000000" pitchFamily="2" charset="0"/>
                </a:rPr>
                <a:t>04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BF60901-7459-4FFF-BFAB-332F5872E18A}"/>
                </a:ext>
              </a:extLst>
            </p:cNvPr>
            <p:cNvSpPr txBox="1"/>
            <p:nvPr/>
          </p:nvSpPr>
          <p:spPr>
            <a:xfrm>
              <a:off x="7846935" y="2405695"/>
              <a:ext cx="1673853" cy="367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00483"/>
              <a:r>
                <a:rPr lang="en-US" sz="2800" dirty="0">
                  <a:solidFill>
                    <a:srgbClr val="385723"/>
                  </a:solidFill>
                  <a:latin typeface="Montserrat" panose="00000500000000000000" pitchFamily="2" charset="0"/>
                </a:rPr>
                <a:t>Opening question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989F52C-1D2B-46E2-A985-77707A7510FC}"/>
                </a:ext>
              </a:extLst>
            </p:cNvPr>
            <p:cNvSpPr txBox="1"/>
            <p:nvPr/>
          </p:nvSpPr>
          <p:spPr>
            <a:xfrm>
              <a:off x="7840984" y="2707051"/>
              <a:ext cx="1666472" cy="843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00483"/>
              <a:r>
                <a:rPr lang="en-US" sz="2400" dirty="0">
                  <a:latin typeface="Montserrat" panose="00000500000000000000" pitchFamily="2" charset="0"/>
                </a:rPr>
                <a:t>Let’s find out some more about each other</a:t>
              </a:r>
              <a:r>
                <a:rPr lang="en-US" sz="2400" dirty="0">
                  <a:solidFill>
                    <a:srgbClr val="A6A6A6"/>
                  </a:solidFill>
                  <a:latin typeface="Montserrat" panose="00000500000000000000" pitchFamily="2" charset="0"/>
                </a:rPr>
                <a:t>..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0" y="0"/>
            <a:ext cx="1734026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spc="300" dirty="0" smtClean="0">
                <a:solidFill>
                  <a:srgbClr val="3D891A"/>
                </a:solidFill>
                <a:latin typeface="Montserrat" panose="00000500000000000000" pitchFamily="2" charset="0"/>
                <a:cs typeface="Candara"/>
              </a:rPr>
              <a:t>Qualitative Tools (FGD) &amp; Data Collection</a:t>
            </a:r>
            <a:endParaRPr lang="en-US" sz="5500" dirty="0" smtClean="0">
              <a:solidFill>
                <a:srgbClr val="3D891A"/>
              </a:solidFill>
              <a:latin typeface="Montserrat" panose="00000500000000000000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8880322"/>
            <a:ext cx="173402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 smtClean="0">
                <a:latin typeface="Montserrat" panose="00000500000000000000" pitchFamily="2" charset="0"/>
              </a:rPr>
              <a:t>Q: Have they probed / explored well?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70DB-F519-47BB-BFAA-CF5DB2BD729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0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70DB-F519-47BB-BFAA-CF5DB2BD7297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73402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spc="300" dirty="0" smtClean="0">
                <a:solidFill>
                  <a:srgbClr val="3D891A"/>
                </a:solidFill>
                <a:latin typeface="Montserrat" panose="00000500000000000000" pitchFamily="2" charset="0"/>
                <a:cs typeface="Candara"/>
              </a:rPr>
              <a:t>Focus Group Discussion Guide</a:t>
            </a:r>
            <a:endParaRPr lang="en-US" sz="7000" dirty="0" smtClean="0">
              <a:solidFill>
                <a:srgbClr val="3D891A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05" t="15472" r="3387" b="-995"/>
          <a:stretch/>
        </p:blipFill>
        <p:spPr>
          <a:xfrm>
            <a:off x="8747125" y="2037336"/>
            <a:ext cx="8679095" cy="6439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90" y="2037336"/>
            <a:ext cx="8030332" cy="629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" y="1529374"/>
          <a:ext cx="8888620" cy="8097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8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2238">
                <a:tc>
                  <a:txBody>
                    <a:bodyPr/>
                    <a:lstStyle/>
                    <a:p>
                      <a:pPr algn="ctr"/>
                      <a:r>
                        <a:rPr lang="en-US" sz="5700" dirty="0" smtClean="0">
                          <a:latin typeface="Montserrat" panose="00000500000000000000" pitchFamily="2" charset="0"/>
                          <a:cs typeface="Candara"/>
                        </a:rPr>
                        <a:t>Descriptive</a:t>
                      </a:r>
                      <a:r>
                        <a:rPr lang="en-US" sz="5700" dirty="0" smtClean="0">
                          <a:latin typeface="Montserrat" panose="00000500000000000000" pitchFamily="2" charset="0"/>
                        </a:rPr>
                        <a:t> </a:t>
                      </a:r>
                      <a:endParaRPr lang="en-US" sz="5700" dirty="0">
                        <a:latin typeface="Montserrat" panose="00000500000000000000" pitchFamily="2" charset="0"/>
                      </a:endParaRPr>
                    </a:p>
                  </a:txBody>
                  <a:tcPr marL="140973" marR="140973" marT="61738" marB="61738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57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700" b="0" dirty="0" smtClean="0">
                          <a:latin typeface="Montserrat" panose="00000500000000000000" pitchFamily="2" charset="0"/>
                          <a:cs typeface="Candara"/>
                        </a:rPr>
                        <a:t>Measures of central</a:t>
                      </a:r>
                      <a:r>
                        <a:rPr lang="en-US" sz="4700" b="0" baseline="0" dirty="0" smtClean="0">
                          <a:latin typeface="Montserrat" panose="00000500000000000000" pitchFamily="2" charset="0"/>
                          <a:cs typeface="Candara"/>
                        </a:rPr>
                        <a:t> tendency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700" b="0" baseline="0" dirty="0" smtClean="0">
                          <a:latin typeface="Montserrat" panose="00000500000000000000" pitchFamily="2" charset="0"/>
                          <a:cs typeface="Candara"/>
                        </a:rPr>
                        <a:t>Measures of dispersion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700" b="0" baseline="0" dirty="0" smtClean="0">
                          <a:latin typeface="Montserrat" panose="00000500000000000000" pitchFamily="2" charset="0"/>
                          <a:cs typeface="Candara"/>
                        </a:rPr>
                        <a:t>Percentage calculation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700" b="0" baseline="0" dirty="0" smtClean="0">
                          <a:latin typeface="Montserrat" panose="00000500000000000000" pitchFamily="2" charset="0"/>
                          <a:cs typeface="Candara"/>
                        </a:rPr>
                        <a:t>Charts</a:t>
                      </a:r>
                      <a:endParaRPr lang="en-US" sz="4700" b="0" dirty="0" smtClean="0">
                        <a:latin typeface="Montserrat" panose="00000500000000000000" pitchFamily="2" charset="0"/>
                        <a:cs typeface="Candara"/>
                      </a:endParaRPr>
                    </a:p>
                  </a:txBody>
                  <a:tcPr marL="140973" marR="140973" marT="61738" marB="6173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888621" y="1526747"/>
          <a:ext cx="8452060" cy="8143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2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19582">
                <a:tc>
                  <a:txBody>
                    <a:bodyPr/>
                    <a:lstStyle/>
                    <a:p>
                      <a:pPr algn="ctr"/>
                      <a:r>
                        <a:rPr lang="en-US" sz="5700" dirty="0" smtClean="0">
                          <a:latin typeface="Montserrat" panose="00000500000000000000" pitchFamily="2" charset="0"/>
                          <a:cs typeface="Candara"/>
                        </a:rPr>
                        <a:t>Inferential</a:t>
                      </a:r>
                      <a:endParaRPr lang="en-US" sz="5700" dirty="0">
                        <a:latin typeface="Montserrat" panose="00000500000000000000" pitchFamily="2" charset="0"/>
                        <a:cs typeface="Candara"/>
                      </a:endParaRPr>
                    </a:p>
                  </a:txBody>
                  <a:tcPr marL="140973" marR="140973" marT="61738" marB="61738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3921">
                <a:tc>
                  <a:txBody>
                    <a:bodyPr/>
                    <a:lstStyle/>
                    <a:p>
                      <a:pPr marL="0" marR="0" indent="0" algn="ctr" defTabSz="80828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700" b="0" dirty="0" smtClean="0">
                          <a:latin typeface="Montserrat" panose="00000500000000000000" pitchFamily="2" charset="0"/>
                          <a:cs typeface="Candara"/>
                        </a:rPr>
                        <a:t>Statistical tests to see a</a:t>
                      </a:r>
                      <a:r>
                        <a:rPr lang="en-US" sz="4700" b="0" baseline="0" dirty="0" smtClean="0">
                          <a:latin typeface="Montserrat" panose="00000500000000000000" pitchFamily="2" charset="0"/>
                          <a:cs typeface="Candara"/>
                        </a:rPr>
                        <a:t> pattern we observe is due to chance or not due to program or intervention effects.</a:t>
                      </a:r>
                      <a:r>
                        <a:rPr lang="en-US" sz="4700" b="0" baseline="0" dirty="0" smtClean="0">
                          <a:latin typeface="Montserrat" panose="00000500000000000000" pitchFamily="2" charset="0"/>
                        </a:rPr>
                        <a:t>  </a:t>
                      </a:r>
                      <a:endParaRPr lang="en-US" sz="4700" b="0" dirty="0" smtClean="0">
                        <a:latin typeface="Montserrat" panose="00000500000000000000" pitchFamily="2" charset="0"/>
                      </a:endParaRPr>
                    </a:p>
                  </a:txBody>
                  <a:tcPr marL="140973" marR="140973" marT="61738" marB="6173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17340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 smtClean="0">
                <a:solidFill>
                  <a:srgbClr val="C00000"/>
                </a:solidFill>
                <a:latin typeface="Montserrat" panose="00000500000000000000" pitchFamily="2" charset="0"/>
                <a:cs typeface="Candara"/>
              </a:rPr>
              <a:t>Quantitative Analysis</a:t>
            </a:r>
            <a:endParaRPr lang="en-US" sz="8000" dirty="0" smtClean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9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89"/>
          <p:cNvSpPr txBox="1">
            <a:spLocks noGrp="1"/>
          </p:cNvSpPr>
          <p:nvPr>
            <p:ph type="title"/>
          </p:nvPr>
        </p:nvSpPr>
        <p:spPr>
          <a:xfrm>
            <a:off x="-19243" y="-12236"/>
            <a:ext cx="17359506" cy="921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50800" rIns="180000" bIns="50800" anchor="ctr" anchorCtr="0">
            <a:noAutofit/>
          </a:bodyPr>
          <a:lstStyle/>
          <a:p>
            <a:pPr lvl="0">
              <a:buSzPts val="4000"/>
            </a:pPr>
            <a:r>
              <a:rPr lang="en-US" sz="4400" b="1" spc="300" dirty="0">
                <a:solidFill>
                  <a:srgbClr val="C00000"/>
                </a:solidFill>
                <a:latin typeface="Montserrat" panose="00000500000000000000" pitchFamily="2" charset="0"/>
              </a:rPr>
              <a:t>A descriptive analysis from the quantitative study</a:t>
            </a:r>
            <a:endParaRPr sz="4400" spc="3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1" name="Google Shape;531;p89"/>
          <p:cNvSpPr txBox="1">
            <a:spLocks noGrp="1"/>
          </p:cNvSpPr>
          <p:nvPr>
            <p:ph type="sldNum" idx="12"/>
          </p:nvPr>
        </p:nvSpPr>
        <p:spPr>
          <a:xfrm>
            <a:off x="8481990" y="9251954"/>
            <a:ext cx="359348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89"/>
          <p:cNvSpPr/>
          <p:nvPr/>
        </p:nvSpPr>
        <p:spPr>
          <a:xfrm>
            <a:off x="600" y="7822556"/>
            <a:ext cx="15842340" cy="923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565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656565"/>
                </a:solidFill>
                <a:latin typeface="Arial"/>
                <a:ea typeface="Arial"/>
                <a:cs typeface="Arial"/>
                <a:sym typeface="Arial"/>
              </a:rPr>
              <a:t>Q1: Do you own a mobile phone?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565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656565"/>
                </a:solidFill>
                <a:latin typeface="Arial"/>
                <a:ea typeface="Arial"/>
                <a:cs typeface="Arial"/>
                <a:sym typeface="Arial"/>
              </a:rPr>
              <a:t>Q2: How many active SIM cards do you have, (SIM cards that you used in last 30 days)?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565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656565"/>
                </a:solidFill>
                <a:latin typeface="Arial"/>
                <a:ea typeface="Arial"/>
                <a:cs typeface="Arial"/>
                <a:sym typeface="Arial"/>
              </a:rPr>
              <a:t>Q3: Do you own a personal Desktop computer or Laptop?</a:t>
            </a:r>
            <a:endParaRPr dirty="0"/>
          </a:p>
        </p:txBody>
      </p:sp>
      <p:sp>
        <p:nvSpPr>
          <p:cNvPr id="535" name="Google Shape;535;p89"/>
          <p:cNvSpPr/>
          <p:nvPr/>
        </p:nvSpPr>
        <p:spPr>
          <a:xfrm>
            <a:off x="6619083" y="3405699"/>
            <a:ext cx="1193800" cy="3784600"/>
          </a:xfrm>
          <a:custGeom>
            <a:avLst/>
            <a:gdLst/>
            <a:ahLst/>
            <a:cxnLst/>
            <a:rect l="0" t="0" r="0" b="0"/>
            <a:pathLst>
              <a:path w="1193800" h="3784600" extrusionOk="0">
                <a:moveTo>
                  <a:pt x="0" y="0"/>
                </a:moveTo>
                <a:lnTo>
                  <a:pt x="1193800" y="0"/>
                </a:lnTo>
                <a:lnTo>
                  <a:pt x="1193800" y="3784600"/>
                </a:lnTo>
                <a:lnTo>
                  <a:pt x="0" y="3784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38100" dist="25400" dir="5400000" rotWithShape="0">
              <a:srgbClr val="000000">
                <a:alpha val="49803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222730"/>
              </p:ext>
            </p:extLst>
          </p:nvPr>
        </p:nvGraphicFramePr>
        <p:xfrm>
          <a:off x="601" y="8911745"/>
          <a:ext cx="17343881" cy="717583"/>
        </p:xfrm>
        <a:graphic>
          <a:graphicData uri="http://schemas.openxmlformats.org/drawingml/2006/table">
            <a:tbl>
              <a:tblPr>
                <a:tableStyleId>{A2C85997-A250-41FA-B76F-8124409BB798}</a:tableStyleId>
              </a:tblPr>
              <a:tblGrid>
                <a:gridCol w="1375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7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7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71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1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71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71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71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871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8715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8871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8715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8715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8715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88715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88715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88715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575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Base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26" marR="6326" marT="63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Argentina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26" marR="6326" marT="63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Colombia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26" marR="6326" marT="63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South Africa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26" marR="6326" marT="63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Peru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26" marR="6326" marT="63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Paraguay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26" marR="6326" marT="63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Guatemala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26" marR="6326" marT="63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India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26" marR="6326" marT="63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Nigeria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26" marR="6326" marT="63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Pakistan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26" marR="6326" marT="63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Ghana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26" marR="6326" marT="63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Myanmar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26" marR="6326" marT="63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Bangladesh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26" marR="6326" marT="63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Cambodia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26" marR="6326" marT="63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Kenya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26" marR="6326" marT="63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Tanzania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26" marR="6326" marT="63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Nepal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26" marR="6326" marT="63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Rwanda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26" marR="6326" marT="63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Mozambique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26" marR="6326" marT="63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All respondents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1,240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1,425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1,610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1,478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1,357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1,407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5,069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1,706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2,002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1,145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7,204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2,020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2,123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1,179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1,102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2,008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1,118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1,091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000507903"/>
              </p:ext>
            </p:extLst>
          </p:nvPr>
        </p:nvGraphicFramePr>
        <p:xfrm>
          <a:off x="-19243" y="1528307"/>
          <a:ext cx="17339663" cy="738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163863" y="8877622"/>
            <a:ext cx="16855684" cy="785827"/>
            <a:chOff x="-1554481" y="-441960"/>
            <a:chExt cx="19461480" cy="10546080"/>
          </a:xfrm>
          <a:solidFill>
            <a:schemeClr val="bg1">
              <a:lumMod val="95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-1554481" y="-441960"/>
              <a:ext cx="15601969" cy="10546080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983592" y="-441960"/>
              <a:ext cx="2923407" cy="10546080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145371" y="2581275"/>
            <a:ext cx="17929992" cy="5227822"/>
            <a:chOff x="-1554481" y="-441960"/>
            <a:chExt cx="19461480" cy="10546080"/>
          </a:xfrm>
          <a:solidFill>
            <a:schemeClr val="bg1">
              <a:lumMod val="95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-1554481" y="-441960"/>
              <a:ext cx="15601969" cy="10546080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983592" y="-441960"/>
              <a:ext cx="2923407" cy="10546080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30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64" y="0"/>
            <a:ext cx="17340262" cy="886697"/>
          </a:xfrm>
          <a:solidFill>
            <a:schemeClr val="bg1"/>
          </a:solidFill>
        </p:spPr>
        <p:txBody>
          <a:bodyPr/>
          <a:lstStyle/>
          <a:p>
            <a:r>
              <a:rPr lang="en-US" sz="4500" b="1" spc="300" dirty="0" smtClean="0">
                <a:solidFill>
                  <a:srgbClr val="C00000"/>
                </a:solidFill>
                <a:latin typeface="Montserrat" panose="00000500000000000000" pitchFamily="2" charset="0"/>
              </a:rPr>
              <a:t>A descriptive analysis from the quantitative study</a:t>
            </a:r>
            <a:endParaRPr lang="en-US" sz="4500" b="1" spc="300" dirty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685390" y="9379392"/>
            <a:ext cx="384721" cy="379591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  <p:sp>
        <p:nvSpPr>
          <p:cNvPr id="22" name="Google Shape;532;p89"/>
          <p:cNvSpPr/>
          <p:nvPr/>
        </p:nvSpPr>
        <p:spPr>
          <a:xfrm>
            <a:off x="4846309" y="8985124"/>
            <a:ext cx="4657255" cy="375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565"/>
              </a:buClr>
              <a:buSzPts val="1800"/>
              <a:buFont typeface="Arial"/>
              <a:buNone/>
            </a:pPr>
            <a:r>
              <a:rPr lang="en-US" sz="1800" b="0" i="0" u="none" strike="noStrike" cap="none" dirty="0" smtClean="0">
                <a:solidFill>
                  <a:srgbClr val="656565"/>
                </a:solidFill>
                <a:latin typeface="Arial"/>
                <a:ea typeface="Arial"/>
                <a:cs typeface="Arial"/>
                <a:sym typeface="Arial"/>
              </a:rPr>
              <a:t>Q: Why do not you have a mobile phone? </a:t>
            </a:r>
            <a:endParaRPr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4868080" y="9389319"/>
          <a:ext cx="3659693" cy="370840"/>
        </p:xfrm>
        <a:graphic>
          <a:graphicData uri="http://schemas.openxmlformats.org/drawingml/2006/table">
            <a:tbl>
              <a:tblPr firstRow="1" bandRow="1">
                <a:tableStyleId>{A2C85997-A250-41FA-B76F-8124409BB798}</a:tableStyleId>
              </a:tblPr>
              <a:tblGrid>
                <a:gridCol w="2785050">
                  <a:extLst>
                    <a:ext uri="{9D8B030D-6E8A-4147-A177-3AD203B41FA5}">
                      <a16:colId xmlns:a16="http://schemas.microsoft.com/office/drawing/2014/main" val="353105696"/>
                    </a:ext>
                  </a:extLst>
                </a:gridCol>
                <a:gridCol w="874643">
                  <a:extLst>
                    <a:ext uri="{9D8B030D-6E8A-4147-A177-3AD203B41FA5}">
                      <a16:colId xmlns:a16="http://schemas.microsoft.com/office/drawing/2014/main" val="2582675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Non-owners of mobile phone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271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438942"/>
                  </a:ext>
                </a:extLst>
              </a:tr>
            </a:tbl>
          </a:graphicData>
        </a:graphic>
      </p:graphicFrame>
      <p:sp>
        <p:nvSpPr>
          <p:cNvPr id="24" name="Google Shape;532;p89"/>
          <p:cNvSpPr/>
          <p:nvPr/>
        </p:nvSpPr>
        <p:spPr>
          <a:xfrm>
            <a:off x="11932799" y="8968307"/>
            <a:ext cx="4695220" cy="4102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565"/>
              </a:buClr>
              <a:buSzPts val="1800"/>
              <a:buFont typeface="Arial"/>
              <a:buNone/>
            </a:pPr>
            <a:r>
              <a:rPr lang="en-US" sz="1800" b="0" i="0" u="none" strike="noStrike" cap="none" dirty="0" smtClean="0">
                <a:solidFill>
                  <a:srgbClr val="656565"/>
                </a:solidFill>
                <a:latin typeface="Arial"/>
                <a:ea typeface="Arial"/>
                <a:cs typeface="Arial"/>
                <a:sym typeface="Arial"/>
              </a:rPr>
              <a:t>Q What type of mobile phone do you have?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12010654" y="9382760"/>
          <a:ext cx="3076946" cy="370840"/>
        </p:xfrm>
        <a:graphic>
          <a:graphicData uri="http://schemas.openxmlformats.org/drawingml/2006/table">
            <a:tbl>
              <a:tblPr firstRow="1" bandRow="1">
                <a:tableStyleId>{A2C85997-A250-41FA-B76F-8124409BB798}</a:tableStyleId>
              </a:tblPr>
              <a:tblGrid>
                <a:gridCol w="2401085">
                  <a:extLst>
                    <a:ext uri="{9D8B030D-6E8A-4147-A177-3AD203B41FA5}">
                      <a16:colId xmlns:a16="http://schemas.microsoft.com/office/drawing/2014/main" val="353105696"/>
                    </a:ext>
                  </a:extLst>
                </a:gridCol>
                <a:gridCol w="675861">
                  <a:extLst>
                    <a:ext uri="{9D8B030D-6E8A-4147-A177-3AD203B41FA5}">
                      <a16:colId xmlns:a16="http://schemas.microsoft.com/office/drawing/2014/main" val="2582675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Mobile phone owners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438942"/>
                  </a:ext>
                </a:extLst>
              </a:tr>
            </a:tbl>
          </a:graphicData>
        </a:graphic>
      </p:graphicFrame>
      <p:sp>
        <p:nvSpPr>
          <p:cNvPr id="16" name="Google Shape;532;p89"/>
          <p:cNvSpPr/>
          <p:nvPr/>
        </p:nvSpPr>
        <p:spPr>
          <a:xfrm>
            <a:off x="0" y="8998869"/>
            <a:ext cx="4174438" cy="4434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565"/>
              </a:buClr>
              <a:buSzPts val="1800"/>
              <a:buFont typeface="Arial"/>
              <a:buNone/>
            </a:pPr>
            <a:r>
              <a:rPr lang="en-US" sz="1800" b="0" i="0" u="none" strike="noStrike" cap="none" dirty="0" smtClean="0">
                <a:solidFill>
                  <a:srgbClr val="656565"/>
                </a:solidFill>
                <a:latin typeface="Arial"/>
                <a:ea typeface="Arial"/>
                <a:cs typeface="Arial"/>
                <a:sym typeface="Arial"/>
              </a:rPr>
              <a:t>Q: Do you own a mobile phone? </a:t>
            </a:r>
            <a:endParaRPr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0" y="9442365"/>
          <a:ext cx="2815018" cy="370840"/>
        </p:xfrm>
        <a:graphic>
          <a:graphicData uri="http://schemas.openxmlformats.org/drawingml/2006/table">
            <a:tbl>
              <a:tblPr firstRow="1" bandRow="1">
                <a:tableStyleId>{A2C85997-A250-41FA-B76F-8124409BB798}</a:tableStyleId>
              </a:tblPr>
              <a:tblGrid>
                <a:gridCol w="1840983">
                  <a:extLst>
                    <a:ext uri="{9D8B030D-6E8A-4147-A177-3AD203B41FA5}">
                      <a16:colId xmlns:a16="http://schemas.microsoft.com/office/drawing/2014/main" val="353105696"/>
                    </a:ext>
                  </a:extLst>
                </a:gridCol>
                <a:gridCol w="974035">
                  <a:extLst>
                    <a:ext uri="{9D8B030D-6E8A-4147-A177-3AD203B41FA5}">
                      <a16:colId xmlns:a16="http://schemas.microsoft.com/office/drawing/2014/main" val="2582675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All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respondents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438942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/>
          <p:nvPr>
            <p:extLst/>
          </p:nvPr>
        </p:nvGraphicFramePr>
        <p:xfrm>
          <a:off x="153375" y="1375748"/>
          <a:ext cx="2996226" cy="7592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Chart 28"/>
          <p:cNvGraphicFramePr/>
          <p:nvPr>
            <p:extLst/>
          </p:nvPr>
        </p:nvGraphicFramePr>
        <p:xfrm>
          <a:off x="11146971" y="1325496"/>
          <a:ext cx="6189727" cy="7631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Google Shape;550;p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43563" y="2693631"/>
            <a:ext cx="556156" cy="628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48;p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05760" y="2701243"/>
            <a:ext cx="386081" cy="635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549;p9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935968" y="2633998"/>
            <a:ext cx="525788" cy="687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" name="Chart 18"/>
          <p:cNvGraphicFramePr/>
          <p:nvPr>
            <p:extLst/>
          </p:nvPr>
        </p:nvGraphicFramePr>
        <p:xfrm>
          <a:off x="2815018" y="1394190"/>
          <a:ext cx="8985095" cy="7609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877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" y="1529374"/>
          <a:ext cx="8888620" cy="8027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8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2238">
                <a:tc>
                  <a:txBody>
                    <a:bodyPr/>
                    <a:lstStyle/>
                    <a:p>
                      <a:pPr algn="ctr"/>
                      <a:r>
                        <a:rPr lang="en-US" sz="5000" dirty="0" smtClean="0">
                          <a:latin typeface="Montserrat" panose="00000500000000000000" pitchFamily="2" charset="0"/>
                          <a:cs typeface="Candara"/>
                        </a:rPr>
                        <a:t>Based</a:t>
                      </a:r>
                      <a:r>
                        <a:rPr lang="en-US" sz="5000" baseline="0" dirty="0" smtClean="0">
                          <a:latin typeface="Montserrat" panose="00000500000000000000" pitchFamily="2" charset="0"/>
                          <a:cs typeface="Candara"/>
                        </a:rPr>
                        <a:t> on Coding</a:t>
                      </a:r>
                      <a:endParaRPr lang="en-US" sz="5000" dirty="0">
                        <a:latin typeface="Montserrat" panose="00000500000000000000" pitchFamily="2" charset="0"/>
                        <a:cs typeface="Candara"/>
                      </a:endParaRPr>
                    </a:p>
                  </a:txBody>
                  <a:tcPr marL="140973" marR="140973" marT="61738" marB="61738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57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000" b="0" dirty="0" smtClean="0">
                        <a:latin typeface="Montserrat" panose="00000500000000000000" pitchFamily="2" charset="0"/>
                        <a:cs typeface="Candara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0" dirty="0" smtClean="0">
                          <a:latin typeface="Montserrat" panose="00000500000000000000" pitchFamily="2" charset="0"/>
                          <a:cs typeface="Candara"/>
                        </a:rPr>
                        <a:t>Grounded Theory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0" dirty="0" smtClean="0">
                          <a:latin typeface="Montserrat" panose="00000500000000000000" pitchFamily="2" charset="0"/>
                          <a:cs typeface="Candara"/>
                        </a:rPr>
                        <a:t>Framework</a:t>
                      </a:r>
                      <a:r>
                        <a:rPr lang="en-US" sz="4000" b="0" baseline="0" dirty="0" smtClean="0">
                          <a:latin typeface="Montserrat" panose="00000500000000000000" pitchFamily="2" charset="0"/>
                          <a:cs typeface="Candara"/>
                        </a:rPr>
                        <a:t> analysis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0" baseline="0" dirty="0" smtClean="0">
                          <a:latin typeface="Montserrat" panose="00000500000000000000" pitchFamily="2" charset="0"/>
                          <a:cs typeface="Candara"/>
                        </a:rPr>
                        <a:t>Content analysis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0" baseline="0" dirty="0" smtClean="0">
                          <a:latin typeface="Montserrat" panose="00000500000000000000" pitchFamily="2" charset="0"/>
                          <a:cs typeface="Candara"/>
                        </a:rPr>
                        <a:t>Theme analysis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0" baseline="0" dirty="0" smtClean="0">
                          <a:latin typeface="Montserrat" panose="00000500000000000000" pitchFamily="2" charset="0"/>
                          <a:cs typeface="Candara"/>
                        </a:rPr>
                        <a:t>Metaphor analysis </a:t>
                      </a:r>
                      <a:r>
                        <a:rPr lang="en-US" sz="4000" b="0" dirty="0" smtClean="0">
                          <a:latin typeface="Montserrat" panose="00000500000000000000" pitchFamily="2" charset="0"/>
                          <a:cs typeface="Candara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b="0" dirty="0" smtClean="0">
                          <a:latin typeface="Montserrat" panose="00000500000000000000" pitchFamily="2" charset="0"/>
                          <a:cs typeface="Candara"/>
                        </a:rPr>
                        <a:t>Qualitative Comparative analysis</a:t>
                      </a:r>
                    </a:p>
                  </a:txBody>
                  <a:tcPr marL="140973" marR="140973" marT="61738" marB="6173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8888621" y="1526747"/>
          <a:ext cx="8452060" cy="8025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2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1781">
                <a:tc>
                  <a:txBody>
                    <a:bodyPr/>
                    <a:lstStyle/>
                    <a:p>
                      <a:pPr algn="ctr"/>
                      <a:r>
                        <a:rPr lang="en-US" sz="5000" dirty="0" smtClean="0">
                          <a:latin typeface="Montserrat" panose="00000500000000000000" pitchFamily="2" charset="0"/>
                          <a:cs typeface="Candara"/>
                        </a:rPr>
                        <a:t>Based</a:t>
                      </a:r>
                      <a:r>
                        <a:rPr lang="en-US" sz="5000" baseline="0" dirty="0" smtClean="0">
                          <a:latin typeface="Montserrat" panose="00000500000000000000" pitchFamily="2" charset="0"/>
                          <a:cs typeface="Candara"/>
                        </a:rPr>
                        <a:t> on Interpretation</a:t>
                      </a:r>
                      <a:endParaRPr lang="en-US" sz="5000" dirty="0">
                        <a:latin typeface="Montserrat" panose="00000500000000000000" pitchFamily="2" charset="0"/>
                        <a:cs typeface="Candara"/>
                      </a:endParaRPr>
                    </a:p>
                  </a:txBody>
                  <a:tcPr marL="140973" marR="140973" marT="61738" marB="61738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3921">
                <a:tc>
                  <a:txBody>
                    <a:bodyPr/>
                    <a:lstStyle/>
                    <a:p>
                      <a:pPr marL="0" marR="0" indent="0" algn="ctr" defTabSz="80828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0" dirty="0" smtClean="0">
                        <a:latin typeface="Montserrat" panose="00000500000000000000" pitchFamily="2" charset="0"/>
                        <a:cs typeface="Candara"/>
                      </a:endParaRPr>
                    </a:p>
                    <a:p>
                      <a:pPr marL="0" marR="0" indent="0" algn="ctr" defTabSz="80828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 smtClean="0">
                          <a:latin typeface="Montserrat" panose="00000500000000000000" pitchFamily="2" charset="0"/>
                          <a:cs typeface="Candara"/>
                        </a:rPr>
                        <a:t>Phenomenology </a:t>
                      </a:r>
                    </a:p>
                    <a:p>
                      <a:pPr marL="0" marR="0" indent="0" algn="ctr" defTabSz="80828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 smtClean="0">
                          <a:latin typeface="Montserrat" panose="00000500000000000000" pitchFamily="2" charset="0"/>
                          <a:cs typeface="Candara"/>
                        </a:rPr>
                        <a:t>Hermeneutics </a:t>
                      </a:r>
                    </a:p>
                    <a:p>
                      <a:pPr marL="0" marR="0" indent="0" algn="ctr" defTabSz="80828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 smtClean="0">
                          <a:latin typeface="Montserrat" panose="00000500000000000000" pitchFamily="2" charset="0"/>
                          <a:cs typeface="Candara"/>
                        </a:rPr>
                        <a:t>Narrative analysis </a:t>
                      </a:r>
                    </a:p>
                    <a:p>
                      <a:pPr marL="0" marR="0" indent="0" algn="ctr" defTabSz="80828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 smtClean="0">
                          <a:latin typeface="Montserrat" panose="00000500000000000000" pitchFamily="2" charset="0"/>
                          <a:cs typeface="Candara"/>
                        </a:rPr>
                        <a:t>Discourse analysis </a:t>
                      </a:r>
                    </a:p>
                    <a:p>
                      <a:pPr marL="0" marR="0" indent="0" algn="ctr" defTabSz="80828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 smtClean="0">
                          <a:latin typeface="Montserrat" panose="00000500000000000000" pitchFamily="2" charset="0"/>
                          <a:cs typeface="Candara"/>
                        </a:rPr>
                        <a:t>Ethnography</a:t>
                      </a:r>
                    </a:p>
                    <a:p>
                      <a:pPr marL="0" marR="0" indent="0" algn="ctr" defTabSz="808289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 smtClean="0">
                          <a:latin typeface="Montserrat" panose="00000500000000000000" pitchFamily="2" charset="0"/>
                          <a:cs typeface="Candara"/>
                        </a:rPr>
                        <a:t>Conversation</a:t>
                      </a:r>
                      <a:r>
                        <a:rPr lang="en-US" sz="4000" b="0" baseline="0" dirty="0" smtClean="0">
                          <a:latin typeface="Montserrat" panose="00000500000000000000" pitchFamily="2" charset="0"/>
                          <a:cs typeface="Candara"/>
                        </a:rPr>
                        <a:t> analysis</a:t>
                      </a:r>
                      <a:endParaRPr lang="en-US" sz="4000" b="0" dirty="0" smtClean="0">
                        <a:latin typeface="Montserrat" panose="00000500000000000000" pitchFamily="2" charset="0"/>
                        <a:cs typeface="Candara"/>
                      </a:endParaRPr>
                    </a:p>
                  </a:txBody>
                  <a:tcPr marL="140973" marR="140973" marT="61738" marB="6173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17340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 smtClean="0">
                <a:solidFill>
                  <a:srgbClr val="3D891A"/>
                </a:solidFill>
                <a:latin typeface="Montserrat" panose="00000500000000000000" pitchFamily="2" charset="0"/>
                <a:cs typeface="Candara"/>
              </a:rPr>
              <a:t>Qualitative Analysis</a:t>
            </a:r>
            <a:endParaRPr lang="en-US" sz="8000" dirty="0" smtClean="0">
              <a:solidFill>
                <a:srgbClr val="3D891A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4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40" y="2453780"/>
            <a:ext cx="8726662" cy="6603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667" y="2460194"/>
            <a:ext cx="8678596" cy="6522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64" y="8837240"/>
            <a:ext cx="2024931" cy="794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 err="1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564" y="1"/>
            <a:ext cx="17340262" cy="844352"/>
          </a:xfrm>
          <a:solidFill>
            <a:schemeClr val="bg1"/>
          </a:solidFill>
        </p:spPr>
        <p:txBody>
          <a:bodyPr/>
          <a:lstStyle/>
          <a:p>
            <a:r>
              <a:rPr lang="en-US" sz="4300" b="1" spc="300" dirty="0" smtClean="0">
                <a:solidFill>
                  <a:srgbClr val="C00000"/>
                </a:solidFill>
                <a:latin typeface="Montserrat" panose="00000500000000000000" pitchFamily="2" charset="0"/>
              </a:rPr>
              <a:t>Coding and Theme identification - qualitative </a:t>
            </a:r>
            <a:r>
              <a:rPr lang="en-US" sz="4300" b="1" spc="300" dirty="0" smtClean="0">
                <a:solidFill>
                  <a:srgbClr val="C00000"/>
                </a:solidFill>
                <a:latin typeface="Montserrat" panose="00000500000000000000" pitchFamily="2" charset="0"/>
              </a:rPr>
              <a:t>study</a:t>
            </a:r>
            <a:endParaRPr lang="en-US" sz="4300" b="1" spc="300" dirty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0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60" y="2257423"/>
            <a:ext cx="17043902" cy="740453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3564" y="1"/>
            <a:ext cx="17340262" cy="844352"/>
          </a:xfrm>
          <a:solidFill>
            <a:schemeClr val="bg1"/>
          </a:solidFill>
        </p:spPr>
        <p:txBody>
          <a:bodyPr/>
          <a:lstStyle/>
          <a:p>
            <a:r>
              <a:rPr lang="en-US" sz="4300" b="1" spc="300" dirty="0" smtClean="0">
                <a:solidFill>
                  <a:srgbClr val="C00000"/>
                </a:solidFill>
                <a:latin typeface="Montserrat" panose="00000500000000000000" pitchFamily="2" charset="0"/>
              </a:rPr>
              <a:t>Network view of  ‘public travel theme’</a:t>
            </a:r>
            <a:endParaRPr lang="en-US" sz="4300" b="1" spc="300" dirty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6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059" y="1997988"/>
            <a:ext cx="62218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pc="300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  <a:cs typeface="Candara"/>
              </a:rPr>
              <a:t>Reference</a:t>
            </a:r>
            <a:endParaRPr lang="en-US" sz="5000" dirty="0" smtClean="0">
              <a:latin typeface="Montserrat" panose="000005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088" y="3581886"/>
            <a:ext cx="1630007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latin typeface="Montserrat" panose="00000500000000000000" pitchFamily="2" charset="0"/>
              </a:rPr>
              <a:t>Business </a:t>
            </a:r>
            <a:r>
              <a:rPr lang="en-US" sz="3000" b="1" dirty="0">
                <a:latin typeface="Montserrat" panose="00000500000000000000" pitchFamily="2" charset="0"/>
              </a:rPr>
              <a:t>Model Generation: A Handbook for Visionaries, Game Changers, and </a:t>
            </a:r>
            <a:r>
              <a:rPr lang="en-US" sz="3000" b="1" dirty="0" smtClean="0">
                <a:latin typeface="Montserrat" panose="00000500000000000000" pitchFamily="2" charset="0"/>
              </a:rPr>
              <a:t>Challengers; </a:t>
            </a:r>
            <a:r>
              <a:rPr lang="en-US" sz="3000" dirty="0" smtClean="0">
                <a:latin typeface="Montserrat" panose="00000500000000000000" pitchFamily="2" charset="0"/>
              </a:rPr>
              <a:t>by </a:t>
            </a:r>
            <a:r>
              <a:rPr lang="en-US" sz="3000" dirty="0">
                <a:latin typeface="Montserrat" panose="00000500000000000000" pitchFamily="2" charset="0"/>
              </a:rPr>
              <a:t>Alexander </a:t>
            </a:r>
            <a:r>
              <a:rPr lang="en-US" sz="3000" dirty="0" err="1">
                <a:latin typeface="Montserrat" panose="00000500000000000000" pitchFamily="2" charset="0"/>
              </a:rPr>
              <a:t>Osterwalder</a:t>
            </a:r>
            <a:r>
              <a:rPr lang="en-US" sz="3000" dirty="0">
                <a:latin typeface="Montserrat" panose="00000500000000000000" pitchFamily="2" charset="0"/>
              </a:rPr>
              <a:t> and Yves </a:t>
            </a:r>
            <a:r>
              <a:rPr lang="en-US" sz="3000" dirty="0" err="1" smtClean="0">
                <a:latin typeface="Montserrat" panose="00000500000000000000" pitchFamily="2" charset="0"/>
              </a:rPr>
              <a:t>Pigneur</a:t>
            </a:r>
            <a:endParaRPr lang="en-US" sz="3000" dirty="0" smtClean="0"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smtClean="0">
                <a:latin typeface="Montserrat" panose="00000500000000000000" pitchFamily="2" charset="0"/>
              </a:rPr>
              <a:t>Doing Social Science Research; </a:t>
            </a:r>
            <a:r>
              <a:rPr lang="en-US" sz="3000" dirty="0" smtClean="0">
                <a:latin typeface="Montserrat" panose="00000500000000000000" pitchFamily="2" charset="0"/>
              </a:rPr>
              <a:t>by Simeon J Yates</a:t>
            </a:r>
            <a:endParaRPr lang="en-US" sz="3000" dirty="0" smtClean="0">
              <a:latin typeface="Montserrat" panose="00000500000000000000" pitchFamily="2" charset="0"/>
              <a:hlinkClick r:id="rId3"/>
            </a:endParaRPr>
          </a:p>
          <a:p>
            <a:pPr>
              <a:lnSpc>
                <a:spcPct val="150000"/>
              </a:lnSpc>
            </a:pPr>
            <a:r>
              <a:rPr lang="en-US" sz="3000" b="1" dirty="0" smtClean="0">
                <a:latin typeface="Montserrat" panose="00000500000000000000" pitchFamily="2" charset="0"/>
              </a:rPr>
              <a:t>ICT infrastructure in emerging Asia: Policy and Regulatory Roadblocks; </a:t>
            </a:r>
            <a:r>
              <a:rPr lang="en-US" sz="3000" dirty="0" smtClean="0">
                <a:latin typeface="Montserrat" panose="00000500000000000000" pitchFamily="2" charset="0"/>
              </a:rPr>
              <a:t>edited by Rohan </a:t>
            </a:r>
            <a:r>
              <a:rPr lang="en-US" sz="3000" dirty="0" err="1" smtClean="0">
                <a:latin typeface="Montserrat" panose="00000500000000000000" pitchFamily="2" charset="0"/>
              </a:rPr>
              <a:t>Samarajiva</a:t>
            </a:r>
            <a:r>
              <a:rPr lang="en-US" sz="3000" dirty="0" smtClean="0">
                <a:latin typeface="Montserrat" panose="00000500000000000000" pitchFamily="2" charset="0"/>
              </a:rPr>
              <a:t> and Ayesha </a:t>
            </a:r>
            <a:r>
              <a:rPr lang="en-US" sz="3000" dirty="0" err="1" smtClean="0">
                <a:latin typeface="Montserrat" panose="00000500000000000000" pitchFamily="2" charset="0"/>
              </a:rPr>
              <a:t>Zainudeen</a:t>
            </a:r>
            <a:endParaRPr lang="en-US" sz="3000" dirty="0" smtClean="0"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3000" dirty="0" smtClean="0"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Montserrat" panose="00000500000000000000" pitchFamily="2" charset="0"/>
              </a:rPr>
              <a:t>https</a:t>
            </a:r>
            <a:r>
              <a:rPr lang="en-US" sz="3000" dirty="0">
                <a:latin typeface="Montserrat" panose="00000500000000000000" pitchFamily="2" charset="0"/>
              </a:rPr>
              <a:t>://strategyzer.com</a:t>
            </a:r>
            <a:r>
              <a:rPr lang="en-US" sz="3000" dirty="0" smtClean="0">
                <a:latin typeface="Montserrat" panose="00000500000000000000" pitchFamily="2" charset="0"/>
              </a:rPr>
              <a:t>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4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28" y="8665080"/>
            <a:ext cx="4517632" cy="10340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Google Shape;328;p76"/>
          <p:cNvSpPr txBox="1"/>
          <p:nvPr/>
        </p:nvSpPr>
        <p:spPr>
          <a:xfrm>
            <a:off x="-4601" y="-19744"/>
            <a:ext cx="17340264" cy="148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5500" b="1" spc="300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  <a:cs typeface="Candara"/>
              </a:rPr>
              <a:t>Who is supplying and who</a:t>
            </a:r>
            <a:r>
              <a:rPr lang="en-US" sz="5500" b="1" spc="300" dirty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  <a:cs typeface="Candara"/>
              </a:rPr>
              <a:t> </a:t>
            </a:r>
            <a:r>
              <a:rPr lang="en-US" sz="5500" b="1" spc="300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  <a:cs typeface="Candara"/>
              </a:rPr>
              <a:t>is demanding?</a:t>
            </a:r>
            <a:endParaRPr lang="en-US" sz="5500" b="1" spc="300" dirty="0">
              <a:solidFill>
                <a:schemeClr val="accent3">
                  <a:lumMod val="50000"/>
                </a:schemeClr>
              </a:solidFill>
              <a:latin typeface="Montserrat" panose="00000500000000000000" pitchFamily="2" charset="0"/>
              <a:cs typeface="Candara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2860576"/>
            <a:ext cx="17340263" cy="784830"/>
            <a:chOff x="0" y="2860576"/>
            <a:chExt cx="17340263" cy="784830"/>
          </a:xfrm>
        </p:grpSpPr>
        <p:sp>
          <p:nvSpPr>
            <p:cNvPr id="3" name="TextBox 2"/>
            <p:cNvSpPr txBox="1"/>
            <p:nvPr/>
          </p:nvSpPr>
          <p:spPr>
            <a:xfrm>
              <a:off x="0" y="2860576"/>
              <a:ext cx="8747125" cy="7848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spc="300" dirty="0">
                  <a:solidFill>
                    <a:schemeClr val="accent3">
                      <a:lumMod val="50000"/>
                    </a:schemeClr>
                  </a:solidFill>
                  <a:latin typeface="Montserrat" panose="00000500000000000000" pitchFamily="2" charset="0"/>
                  <a:cs typeface="Candara"/>
                </a:rPr>
                <a:t>V</a:t>
              </a:r>
              <a:r>
                <a:rPr lang="en-US" sz="4500" b="1" spc="300" dirty="0" smtClean="0">
                  <a:solidFill>
                    <a:schemeClr val="accent3">
                      <a:lumMod val="50000"/>
                    </a:schemeClr>
                  </a:solidFill>
                  <a:latin typeface="Montserrat" panose="00000500000000000000" pitchFamily="2" charset="0"/>
                  <a:cs typeface="Candara"/>
                </a:rPr>
                <a:t>alue Proposition </a:t>
              </a:r>
              <a:endParaRPr lang="en-US" sz="4500" dirty="0" smtClean="0">
                <a:latin typeface="Montserrat" panose="000005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747125" y="2860576"/>
              <a:ext cx="8593138" cy="7848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spc="300" dirty="0" smtClean="0">
                  <a:solidFill>
                    <a:schemeClr val="accent3">
                      <a:lumMod val="50000"/>
                    </a:schemeClr>
                  </a:solidFill>
                  <a:latin typeface="Montserrat" panose="00000500000000000000" pitchFamily="2" charset="0"/>
                  <a:cs typeface="Candara"/>
                </a:rPr>
                <a:t>User</a:t>
              </a:r>
              <a:endParaRPr lang="en-US" sz="4500" dirty="0" smtClean="0">
                <a:latin typeface="Montserrat" panose="000005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32410" y="4523069"/>
            <a:ext cx="9957771" cy="3882123"/>
            <a:chOff x="3632410" y="4523069"/>
            <a:chExt cx="9957771" cy="388212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53117" t="43783" r="22881" b="41940"/>
            <a:stretch/>
          </p:blipFill>
          <p:spPr>
            <a:xfrm>
              <a:off x="9153580" y="4535599"/>
              <a:ext cx="4436601" cy="192969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l="23227" t="43783" r="53953" b="41940"/>
            <a:stretch/>
          </p:blipFill>
          <p:spPr>
            <a:xfrm>
              <a:off x="3632410" y="4523069"/>
              <a:ext cx="4218228" cy="192969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850638" y="5136354"/>
              <a:ext cx="1368152" cy="784830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 spc="300" dirty="0" smtClean="0">
                  <a:solidFill>
                    <a:schemeClr val="bg1"/>
                  </a:solidFill>
                  <a:latin typeface="Candara"/>
                  <a:cs typeface="Candara"/>
                </a:rPr>
                <a:t>Fit</a:t>
              </a:r>
              <a:endParaRPr lang="en-US" sz="45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" name="Down Arrow 3"/>
            <p:cNvSpPr/>
            <p:nvPr/>
          </p:nvSpPr>
          <p:spPr>
            <a:xfrm>
              <a:off x="8310091" y="6100936"/>
              <a:ext cx="576064" cy="2304256"/>
            </a:xfrm>
            <a:prstGeom prst="downArrow">
              <a:avLst/>
            </a:prstGeom>
            <a:solidFill>
              <a:srgbClr val="0E112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4601" y="8797080"/>
            <a:ext cx="173402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spc="300" dirty="0" smtClean="0">
                <a:solidFill>
                  <a:schemeClr val="tx1"/>
                </a:solidFill>
                <a:latin typeface="Montserrat" panose="00000500000000000000" pitchFamily="2" charset="0"/>
                <a:cs typeface="Candara"/>
              </a:rPr>
              <a:t>To figure out the ‘fit’ we need observations</a:t>
            </a:r>
            <a:endParaRPr lang="en-US" sz="5000" dirty="0" smtClean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1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28" y="8665080"/>
            <a:ext cx="4517632" cy="10340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Google Shape;328;p76"/>
          <p:cNvSpPr txBox="1"/>
          <p:nvPr/>
        </p:nvSpPr>
        <p:spPr>
          <a:xfrm>
            <a:off x="0" y="-1"/>
            <a:ext cx="17340263" cy="1171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8000" b="1" spc="300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  <a:cs typeface="Candara"/>
              </a:rPr>
              <a:t>What to Observe?</a:t>
            </a:r>
            <a:endParaRPr lang="en-US" sz="8000" b="1" spc="300" dirty="0">
              <a:solidFill>
                <a:schemeClr val="accent3">
                  <a:lumMod val="50000"/>
                </a:schemeClr>
              </a:solidFill>
              <a:latin typeface="Montserrat" panose="00000500000000000000" pitchFamily="2" charset="0"/>
              <a:cs typeface="Candar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720" t="23205" r="6198" b="17611"/>
          <a:stretch/>
        </p:blipFill>
        <p:spPr>
          <a:xfrm>
            <a:off x="626732" y="1754242"/>
            <a:ext cx="16097107" cy="799935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72060" y="3148608"/>
            <a:ext cx="8124134" cy="1740892"/>
            <a:chOff x="4572060" y="3148608"/>
            <a:chExt cx="8124134" cy="1740892"/>
          </a:xfrm>
        </p:grpSpPr>
        <p:sp>
          <p:nvSpPr>
            <p:cNvPr id="6" name="Rectangle 5"/>
            <p:cNvSpPr/>
            <p:nvPr/>
          </p:nvSpPr>
          <p:spPr>
            <a:xfrm>
              <a:off x="4572060" y="3148608"/>
              <a:ext cx="2513895" cy="1440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182299" y="3449340"/>
              <a:ext cx="2513895" cy="1440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60" y="6893024"/>
            <a:ext cx="8412166" cy="1451296"/>
            <a:chOff x="4572060" y="6893024"/>
            <a:chExt cx="8412166" cy="1451296"/>
          </a:xfrm>
        </p:grpSpPr>
        <p:sp>
          <p:nvSpPr>
            <p:cNvPr id="8" name="Rectangle 7"/>
            <p:cNvSpPr/>
            <p:nvPr/>
          </p:nvSpPr>
          <p:spPr>
            <a:xfrm>
              <a:off x="4572060" y="6893024"/>
              <a:ext cx="2513895" cy="1440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470331" y="6904160"/>
              <a:ext cx="2513895" cy="1440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893267" y="5151870"/>
            <a:ext cx="2513895" cy="14401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30771" y="4948808"/>
            <a:ext cx="136815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User Job(s)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82699" y="4656127"/>
            <a:ext cx="2941140" cy="20928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5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Functional jobs</a:t>
            </a:r>
          </a:p>
          <a:p>
            <a:pPr>
              <a:lnSpc>
                <a:spcPct val="130000"/>
              </a:lnSpc>
            </a:pPr>
            <a:r>
              <a:rPr lang="en-US" sz="2500" b="1" dirty="0" smtClean="0">
                <a:solidFill>
                  <a:srgbClr val="7030A0"/>
                </a:solidFill>
                <a:latin typeface="Montserrat" panose="00000500000000000000" pitchFamily="2" charset="0"/>
              </a:rPr>
              <a:t>Social jobs</a:t>
            </a:r>
          </a:p>
          <a:p>
            <a:pPr>
              <a:lnSpc>
                <a:spcPct val="130000"/>
              </a:lnSpc>
            </a:pPr>
            <a:r>
              <a:rPr lang="en-US" sz="2500" b="1" dirty="0" smtClean="0">
                <a:solidFill>
                  <a:srgbClr val="00B050"/>
                </a:solidFill>
                <a:latin typeface="Montserrat" panose="00000500000000000000" pitchFamily="2" charset="0"/>
              </a:rPr>
              <a:t>Personal jobs</a:t>
            </a:r>
          </a:p>
          <a:p>
            <a:pPr>
              <a:lnSpc>
                <a:spcPct val="130000"/>
              </a:lnSpc>
            </a:pPr>
            <a:r>
              <a:rPr lang="en-US" sz="2500" b="1" dirty="0" smtClean="0">
                <a:solidFill>
                  <a:schemeClr val="accent1"/>
                </a:solidFill>
                <a:latin typeface="Montserrat" panose="00000500000000000000" pitchFamily="2" charset="0"/>
              </a:rPr>
              <a:t>Supporting jobs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38910" y="9435399"/>
            <a:ext cx="44659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https</a:t>
            </a:r>
            <a:r>
              <a:rPr lang="en-US" dirty="0"/>
              <a:t>://strategyzer.com/</a:t>
            </a:r>
          </a:p>
        </p:txBody>
      </p:sp>
    </p:spTree>
    <p:extLst>
      <p:ext uri="{BB962C8B-B14F-4D97-AF65-F5344CB8AC3E}">
        <p14:creationId xmlns:p14="http://schemas.microsoft.com/office/powerpoint/2010/main" val="414051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28" y="8665080"/>
            <a:ext cx="4517632" cy="10340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Google Shape;328;p76"/>
          <p:cNvSpPr txBox="1"/>
          <p:nvPr/>
        </p:nvSpPr>
        <p:spPr>
          <a:xfrm>
            <a:off x="0" y="-1"/>
            <a:ext cx="17340263" cy="1171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8000" b="1" spc="300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  <a:cs typeface="Candara"/>
              </a:rPr>
              <a:t>What to Observe?</a:t>
            </a:r>
            <a:endParaRPr lang="en-US" sz="8000" b="1" spc="300" dirty="0">
              <a:solidFill>
                <a:schemeClr val="accent3">
                  <a:lumMod val="50000"/>
                </a:schemeClr>
              </a:solidFill>
              <a:latin typeface="Montserrat" panose="00000500000000000000" pitchFamily="2" charset="0"/>
              <a:cs typeface="Candar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82699" y="4627678"/>
            <a:ext cx="29411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5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Functional jobs</a:t>
            </a:r>
          </a:p>
          <a:p>
            <a:pPr>
              <a:lnSpc>
                <a:spcPct val="130000"/>
              </a:lnSpc>
            </a:pPr>
            <a:r>
              <a:rPr lang="en-US" sz="2500" b="1" dirty="0" smtClean="0">
                <a:solidFill>
                  <a:srgbClr val="7030A0"/>
                </a:solidFill>
                <a:latin typeface="Montserrat" panose="00000500000000000000" pitchFamily="2" charset="0"/>
              </a:rPr>
              <a:t>Social jobs</a:t>
            </a:r>
          </a:p>
          <a:p>
            <a:pPr>
              <a:lnSpc>
                <a:spcPct val="130000"/>
              </a:lnSpc>
            </a:pPr>
            <a:r>
              <a:rPr lang="en-US" sz="2500" b="1" dirty="0" smtClean="0">
                <a:solidFill>
                  <a:srgbClr val="3D891A"/>
                </a:solidFill>
                <a:latin typeface="Montserrat" panose="00000500000000000000" pitchFamily="2" charset="0"/>
              </a:rPr>
              <a:t>Personal jobs</a:t>
            </a:r>
          </a:p>
          <a:p>
            <a:pPr>
              <a:lnSpc>
                <a:spcPct val="130000"/>
              </a:lnSpc>
            </a:pPr>
            <a:r>
              <a:rPr lang="en-US" sz="2500" b="1" dirty="0" smtClean="0">
                <a:solidFill>
                  <a:schemeClr val="accent1"/>
                </a:solidFill>
                <a:latin typeface="Montserrat" panose="00000500000000000000" pitchFamily="2" charset="0"/>
              </a:rPr>
              <a:t>Supporting jobs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81405" y="8962222"/>
            <a:ext cx="51151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>
                <a:latin typeface="Montserrat" panose="00000500000000000000" pitchFamily="2" charset="0"/>
              </a:rPr>
              <a:t>Source: ICT Infrastructure in Emerging Asia: Policy and Regulatory Roadblocks , 2008;(Edited by Rohan </a:t>
            </a:r>
            <a:r>
              <a:rPr lang="en-US" sz="1500" i="1" dirty="0" err="1" smtClean="0">
                <a:latin typeface="Montserrat" panose="00000500000000000000" pitchFamily="2" charset="0"/>
              </a:rPr>
              <a:t>Smarajiva</a:t>
            </a:r>
            <a:r>
              <a:rPr lang="en-US" sz="1500" i="1" dirty="0">
                <a:latin typeface="Montserrat" panose="00000500000000000000" pitchFamily="2" charset="0"/>
              </a:rPr>
              <a:t> </a:t>
            </a:r>
            <a:r>
              <a:rPr lang="en-US" sz="1500" i="1" dirty="0" smtClean="0">
                <a:latin typeface="Montserrat" panose="00000500000000000000" pitchFamily="2" charset="0"/>
              </a:rPr>
              <a:t>and Ayesha </a:t>
            </a:r>
            <a:r>
              <a:rPr lang="en-US" sz="1500" i="1" dirty="0" err="1" smtClean="0">
                <a:latin typeface="Montserrat" panose="00000500000000000000" pitchFamily="2" charset="0"/>
              </a:rPr>
              <a:t>Zainudeen</a:t>
            </a:r>
            <a:r>
              <a:rPr lang="en-US" sz="1500" i="1" dirty="0" smtClean="0">
                <a:latin typeface="Montserrat" panose="00000500000000000000" pitchFamily="2" charset="0"/>
              </a:rPr>
              <a:t>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60" y="3148608"/>
            <a:ext cx="8124134" cy="1740892"/>
            <a:chOff x="4572060" y="3148608"/>
            <a:chExt cx="8124134" cy="1740892"/>
          </a:xfrm>
        </p:grpSpPr>
        <p:sp>
          <p:nvSpPr>
            <p:cNvPr id="6" name="Rectangle 5"/>
            <p:cNvSpPr/>
            <p:nvPr/>
          </p:nvSpPr>
          <p:spPr>
            <a:xfrm>
              <a:off x="4572060" y="3148608"/>
              <a:ext cx="2513895" cy="1440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182299" y="3449340"/>
              <a:ext cx="2513895" cy="1440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60" y="6893024"/>
            <a:ext cx="8412166" cy="1451296"/>
            <a:chOff x="4572060" y="6893024"/>
            <a:chExt cx="8412166" cy="1451296"/>
          </a:xfrm>
        </p:grpSpPr>
        <p:sp>
          <p:nvSpPr>
            <p:cNvPr id="8" name="Rectangle 7"/>
            <p:cNvSpPr/>
            <p:nvPr/>
          </p:nvSpPr>
          <p:spPr>
            <a:xfrm>
              <a:off x="4572060" y="6893024"/>
              <a:ext cx="2513895" cy="1440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470331" y="6904160"/>
              <a:ext cx="2513895" cy="1440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9128" r="10431" b="2599"/>
          <a:stretch/>
        </p:blipFill>
        <p:spPr>
          <a:xfrm>
            <a:off x="4493667" y="1326804"/>
            <a:ext cx="8640960" cy="837753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72060" y="1326804"/>
            <a:ext cx="8490320" cy="5793380"/>
            <a:chOff x="4572060" y="1326804"/>
            <a:chExt cx="8490320" cy="5793380"/>
          </a:xfrm>
        </p:grpSpPr>
        <p:grpSp>
          <p:nvGrpSpPr>
            <p:cNvPr id="33" name="Group 32"/>
            <p:cNvGrpSpPr/>
            <p:nvPr/>
          </p:nvGrpSpPr>
          <p:grpSpPr>
            <a:xfrm>
              <a:off x="4572060" y="1326804"/>
              <a:ext cx="8490320" cy="5793380"/>
              <a:chOff x="4572060" y="1326804"/>
              <a:chExt cx="8490320" cy="579338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2143102" y="1884448"/>
                <a:ext cx="216024" cy="21602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2696194" y="2627281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2831189" y="3735908"/>
                <a:ext cx="216024" cy="216024"/>
              </a:xfrm>
              <a:prstGeom prst="ellipse">
                <a:avLst/>
              </a:prstGeom>
              <a:solidFill>
                <a:srgbClr val="3D89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9948233" y="1326804"/>
                <a:ext cx="216024" cy="21602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2633984" y="5930510"/>
                <a:ext cx="216024" cy="2160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2251114" y="6555948"/>
                <a:ext cx="216024" cy="2160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9894267" y="6904160"/>
                <a:ext cx="216024" cy="2160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005835" y="1620405"/>
                <a:ext cx="216024" cy="2160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033727" y="2483187"/>
                <a:ext cx="216024" cy="2160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572060" y="3610000"/>
                <a:ext cx="216024" cy="2160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243637" y="5792935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891709" y="6468453"/>
                <a:ext cx="216024" cy="21602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2846356" y="4804930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5581933" y="4703877"/>
              <a:ext cx="216024" cy="2160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2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28" y="8665080"/>
            <a:ext cx="4517632" cy="10340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Google Shape;328;p76"/>
          <p:cNvSpPr txBox="1"/>
          <p:nvPr/>
        </p:nvSpPr>
        <p:spPr>
          <a:xfrm>
            <a:off x="8675688" y="229398"/>
            <a:ext cx="8664575" cy="307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7000" b="1" spc="300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  <a:cs typeface="Candara"/>
              </a:rPr>
              <a:t>Observe </a:t>
            </a:r>
            <a:r>
              <a:rPr lang="en-US" sz="7000" b="1" spc="300" dirty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  <a:cs typeface="Candara"/>
              </a:rPr>
              <a:t>U</a:t>
            </a:r>
            <a:r>
              <a:rPr lang="en-US" sz="7000" b="1" spc="300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  <a:cs typeface="Candara"/>
              </a:rPr>
              <a:t>ser Jobs</a:t>
            </a:r>
            <a:endParaRPr lang="en-US" sz="5500" b="1" spc="300" dirty="0">
              <a:solidFill>
                <a:schemeClr val="accent3">
                  <a:lumMod val="50000"/>
                </a:schemeClr>
              </a:solidFill>
              <a:latin typeface="Montserrat" panose="00000500000000000000" pitchFamily="2" charset="0"/>
              <a:cs typeface="Candar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962"/>
            <a:ext cx="8166075" cy="30450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3940696"/>
            <a:ext cx="1781514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/>
              <a:buChar char="•"/>
            </a:pPr>
            <a:r>
              <a:rPr lang="en-US" sz="4000" b="1" dirty="0" smtClean="0">
                <a:latin typeface="Montserrat" panose="00000500000000000000" pitchFamily="2" charset="0"/>
                <a:cs typeface="Candara"/>
              </a:rPr>
              <a:t>What </a:t>
            </a:r>
            <a:r>
              <a:rPr lang="en-US" sz="4000" b="1" dirty="0">
                <a:latin typeface="Montserrat" panose="00000500000000000000" pitchFamily="2" charset="0"/>
                <a:cs typeface="Candara"/>
              </a:rPr>
              <a:t>functional jobs is </a:t>
            </a:r>
            <a:r>
              <a:rPr lang="en-US" sz="4000" b="1" dirty="0" smtClean="0">
                <a:latin typeface="Montserrat" panose="00000500000000000000" pitchFamily="2" charset="0"/>
                <a:cs typeface="Candara"/>
              </a:rPr>
              <a:t>the user </a:t>
            </a:r>
            <a:r>
              <a:rPr lang="en-US" sz="4000" b="1" dirty="0">
                <a:latin typeface="Montserrat" panose="00000500000000000000" pitchFamily="2" charset="0"/>
                <a:cs typeface="Candara"/>
              </a:rPr>
              <a:t>trying get done? </a:t>
            </a:r>
            <a:endParaRPr lang="en-US" sz="4000" b="1" dirty="0" smtClean="0">
              <a:latin typeface="Montserrat" panose="00000500000000000000" pitchFamily="2" charset="0"/>
              <a:cs typeface="Candara"/>
            </a:endParaRPr>
          </a:p>
          <a:p>
            <a:r>
              <a:rPr lang="en-US" sz="4000" dirty="0" smtClean="0">
                <a:latin typeface="Montserrat" panose="00000500000000000000" pitchFamily="2" charset="0"/>
                <a:cs typeface="Candara"/>
              </a:rPr>
              <a:t>(</a:t>
            </a:r>
            <a:r>
              <a:rPr lang="en-US" sz="4000" dirty="0">
                <a:latin typeface="Montserrat" panose="00000500000000000000" pitchFamily="2" charset="0"/>
                <a:cs typeface="Candara"/>
              </a:rPr>
              <a:t>e.g. perform or complete a specific task, solve a specific problem, ...)</a:t>
            </a:r>
          </a:p>
          <a:p>
            <a:pPr marL="685800" indent="-685800">
              <a:buFont typeface="Arial"/>
              <a:buChar char="•"/>
            </a:pPr>
            <a:r>
              <a:rPr lang="en-US" sz="4000" b="1" dirty="0" smtClean="0">
                <a:latin typeface="Montserrat" panose="00000500000000000000" pitchFamily="2" charset="0"/>
                <a:cs typeface="Candara"/>
              </a:rPr>
              <a:t>What </a:t>
            </a:r>
            <a:r>
              <a:rPr lang="en-US" sz="4000" b="1" dirty="0">
                <a:latin typeface="Montserrat" panose="00000500000000000000" pitchFamily="2" charset="0"/>
                <a:cs typeface="Candara"/>
              </a:rPr>
              <a:t>social jobs is </a:t>
            </a:r>
            <a:r>
              <a:rPr lang="en-US" sz="4000" b="1" dirty="0" smtClean="0">
                <a:latin typeface="Montserrat" panose="00000500000000000000" pitchFamily="2" charset="0"/>
                <a:cs typeface="Candara"/>
              </a:rPr>
              <a:t>the user </a:t>
            </a:r>
            <a:r>
              <a:rPr lang="en-US" sz="4000" b="1" dirty="0">
                <a:latin typeface="Montserrat" panose="00000500000000000000" pitchFamily="2" charset="0"/>
                <a:cs typeface="Candara"/>
              </a:rPr>
              <a:t>trying to get done? </a:t>
            </a:r>
            <a:endParaRPr lang="en-US" sz="4000" b="1" dirty="0" smtClean="0">
              <a:latin typeface="Montserrat" panose="00000500000000000000" pitchFamily="2" charset="0"/>
              <a:cs typeface="Candara"/>
            </a:endParaRPr>
          </a:p>
          <a:p>
            <a:r>
              <a:rPr lang="en-US" sz="4000" dirty="0" smtClean="0">
                <a:latin typeface="Montserrat" panose="00000500000000000000" pitchFamily="2" charset="0"/>
                <a:cs typeface="Candara"/>
              </a:rPr>
              <a:t>(</a:t>
            </a:r>
            <a:r>
              <a:rPr lang="en-US" sz="4000" dirty="0">
                <a:latin typeface="Montserrat" panose="00000500000000000000" pitchFamily="2" charset="0"/>
                <a:cs typeface="Candara"/>
              </a:rPr>
              <a:t>e.g. trying to look good, gain power or status, ...)</a:t>
            </a:r>
          </a:p>
          <a:p>
            <a:pPr marL="685800" indent="-685800">
              <a:buFont typeface="Arial"/>
              <a:buChar char="•"/>
            </a:pPr>
            <a:r>
              <a:rPr lang="en-US" sz="4000" b="1" dirty="0" smtClean="0">
                <a:latin typeface="Montserrat" panose="00000500000000000000" pitchFamily="2" charset="0"/>
                <a:cs typeface="Candara"/>
              </a:rPr>
              <a:t>What </a:t>
            </a:r>
            <a:r>
              <a:rPr lang="en-US" sz="4000" b="1" dirty="0">
                <a:latin typeface="Montserrat" panose="00000500000000000000" pitchFamily="2" charset="0"/>
                <a:cs typeface="Candara"/>
              </a:rPr>
              <a:t>emotional jobs is </a:t>
            </a:r>
            <a:r>
              <a:rPr lang="en-US" sz="4000" b="1" dirty="0" smtClean="0">
                <a:latin typeface="Montserrat" panose="00000500000000000000" pitchFamily="2" charset="0"/>
                <a:cs typeface="Candara"/>
              </a:rPr>
              <a:t>the user </a:t>
            </a:r>
            <a:r>
              <a:rPr lang="en-US" sz="4000" b="1" dirty="0">
                <a:latin typeface="Montserrat" panose="00000500000000000000" pitchFamily="2" charset="0"/>
                <a:cs typeface="Candara"/>
              </a:rPr>
              <a:t>trying get done? </a:t>
            </a:r>
            <a:endParaRPr lang="en-US" sz="4000" b="1" dirty="0" smtClean="0">
              <a:latin typeface="Montserrat" panose="00000500000000000000" pitchFamily="2" charset="0"/>
              <a:cs typeface="Candara"/>
            </a:endParaRPr>
          </a:p>
          <a:p>
            <a:r>
              <a:rPr lang="en-US" sz="4000" dirty="0" smtClean="0">
                <a:latin typeface="Montserrat" panose="00000500000000000000" pitchFamily="2" charset="0"/>
                <a:cs typeface="Candara"/>
              </a:rPr>
              <a:t>(</a:t>
            </a:r>
            <a:r>
              <a:rPr lang="en-US" sz="4000" dirty="0">
                <a:latin typeface="Montserrat" panose="00000500000000000000" pitchFamily="2" charset="0"/>
                <a:cs typeface="Candara"/>
              </a:rPr>
              <a:t>e.g. esthetics, feel good, security, ...)</a:t>
            </a:r>
          </a:p>
          <a:p>
            <a:pPr marL="685800" indent="-685800">
              <a:buFont typeface="Arial"/>
              <a:buChar char="•"/>
            </a:pPr>
            <a:r>
              <a:rPr lang="en-US" sz="4000" b="1" dirty="0">
                <a:latin typeface="Montserrat" panose="00000500000000000000" pitchFamily="2" charset="0"/>
                <a:cs typeface="Candara"/>
              </a:rPr>
              <a:t>What basic needs is </a:t>
            </a:r>
            <a:r>
              <a:rPr lang="en-US" sz="4000" b="1" dirty="0" smtClean="0">
                <a:latin typeface="Montserrat" panose="00000500000000000000" pitchFamily="2" charset="0"/>
                <a:cs typeface="Candara"/>
              </a:rPr>
              <a:t>the user </a:t>
            </a:r>
            <a:r>
              <a:rPr lang="en-US" sz="4000" b="1" dirty="0">
                <a:latin typeface="Montserrat" panose="00000500000000000000" pitchFamily="2" charset="0"/>
                <a:cs typeface="Candara"/>
              </a:rPr>
              <a:t>trying to satisfy? </a:t>
            </a:r>
            <a:endParaRPr lang="en-US" sz="4000" b="1" dirty="0" smtClean="0">
              <a:latin typeface="Montserrat" panose="00000500000000000000" pitchFamily="2" charset="0"/>
              <a:cs typeface="Candara"/>
            </a:endParaRPr>
          </a:p>
          <a:p>
            <a:r>
              <a:rPr lang="en-US" sz="4000" dirty="0" smtClean="0">
                <a:latin typeface="Montserrat" panose="00000500000000000000" pitchFamily="2" charset="0"/>
                <a:cs typeface="Candara"/>
              </a:rPr>
              <a:t>(</a:t>
            </a:r>
            <a:r>
              <a:rPr lang="en-US" sz="4000" dirty="0">
                <a:latin typeface="Montserrat" panose="00000500000000000000" pitchFamily="2" charset="0"/>
                <a:cs typeface="Candara"/>
              </a:rPr>
              <a:t>e.g. communication, sex, ...)</a:t>
            </a:r>
          </a:p>
        </p:txBody>
      </p:sp>
      <p:sp>
        <p:nvSpPr>
          <p:cNvPr id="8" name="Freeform 7"/>
          <p:cNvSpPr/>
          <p:nvPr/>
        </p:nvSpPr>
        <p:spPr>
          <a:xfrm>
            <a:off x="6330210" y="1373141"/>
            <a:ext cx="1382790" cy="349376"/>
          </a:xfrm>
          <a:custGeom>
            <a:avLst/>
            <a:gdLst>
              <a:gd name="connsiteX0" fmla="*/ 14319 w 1382790"/>
              <a:gd name="connsiteY0" fmla="*/ 153204 h 345168"/>
              <a:gd name="connsiteX1" fmla="*/ 42455 w 1382790"/>
              <a:gd name="connsiteY1" fmla="*/ 118035 h 345168"/>
              <a:gd name="connsiteX2" fmla="*/ 63556 w 1382790"/>
              <a:gd name="connsiteY2" fmla="*/ 111001 h 345168"/>
              <a:gd name="connsiteX3" fmla="*/ 84658 w 1382790"/>
              <a:gd name="connsiteY3" fmla="*/ 96933 h 345168"/>
              <a:gd name="connsiteX4" fmla="*/ 112793 w 1382790"/>
              <a:gd name="connsiteY4" fmla="*/ 54730 h 345168"/>
              <a:gd name="connsiteX5" fmla="*/ 154996 w 1382790"/>
              <a:gd name="connsiteY5" fmla="*/ 40662 h 345168"/>
              <a:gd name="connsiteX6" fmla="*/ 176098 w 1382790"/>
              <a:gd name="connsiteY6" fmla="*/ 33629 h 345168"/>
              <a:gd name="connsiteX7" fmla="*/ 443384 w 1382790"/>
              <a:gd name="connsiteY7" fmla="*/ 19561 h 345168"/>
              <a:gd name="connsiteX8" fmla="*/ 992024 w 1382790"/>
              <a:gd name="connsiteY8" fmla="*/ 12527 h 345168"/>
              <a:gd name="connsiteX9" fmla="*/ 1294479 w 1382790"/>
              <a:gd name="connsiteY9" fmla="*/ 12527 h 345168"/>
              <a:gd name="connsiteX10" fmla="*/ 1315581 w 1382790"/>
              <a:gd name="connsiteY10" fmla="*/ 26595 h 345168"/>
              <a:gd name="connsiteX11" fmla="*/ 1336682 w 1382790"/>
              <a:gd name="connsiteY11" fmla="*/ 68798 h 345168"/>
              <a:gd name="connsiteX12" fmla="*/ 1350750 w 1382790"/>
              <a:gd name="connsiteY12" fmla="*/ 89899 h 345168"/>
              <a:gd name="connsiteX13" fmla="*/ 1371852 w 1382790"/>
              <a:gd name="connsiteY13" fmla="*/ 153204 h 345168"/>
              <a:gd name="connsiteX14" fmla="*/ 1378885 w 1382790"/>
              <a:gd name="connsiteY14" fmla="*/ 174305 h 345168"/>
              <a:gd name="connsiteX15" fmla="*/ 1273378 w 1382790"/>
              <a:gd name="connsiteY15" fmla="*/ 336084 h 345168"/>
              <a:gd name="connsiteX16" fmla="*/ 1252276 w 1382790"/>
              <a:gd name="connsiteY16" fmla="*/ 329050 h 345168"/>
              <a:gd name="connsiteX17" fmla="*/ 1196005 w 1382790"/>
              <a:gd name="connsiteY17" fmla="*/ 293881 h 345168"/>
              <a:gd name="connsiteX18" fmla="*/ 1174904 w 1382790"/>
              <a:gd name="connsiteY18" fmla="*/ 286847 h 345168"/>
              <a:gd name="connsiteX19" fmla="*/ 1153802 w 1382790"/>
              <a:gd name="connsiteY19" fmla="*/ 279813 h 345168"/>
              <a:gd name="connsiteX20" fmla="*/ 921685 w 1382790"/>
              <a:gd name="connsiteY20" fmla="*/ 286847 h 345168"/>
              <a:gd name="connsiteX21" fmla="*/ 858381 w 1382790"/>
              <a:gd name="connsiteY21" fmla="*/ 286847 h 345168"/>
              <a:gd name="connsiteX22" fmla="*/ 837279 w 1382790"/>
              <a:gd name="connsiteY22" fmla="*/ 272779 h 345168"/>
              <a:gd name="connsiteX23" fmla="*/ 759907 w 1382790"/>
              <a:gd name="connsiteY23" fmla="*/ 265745 h 345168"/>
              <a:gd name="connsiteX24" fmla="*/ 738805 w 1382790"/>
              <a:gd name="connsiteY24" fmla="*/ 258712 h 345168"/>
              <a:gd name="connsiteX25" fmla="*/ 605162 w 1382790"/>
              <a:gd name="connsiteY25" fmla="*/ 265745 h 345168"/>
              <a:gd name="connsiteX26" fmla="*/ 584061 w 1382790"/>
              <a:gd name="connsiteY26" fmla="*/ 272779 h 345168"/>
              <a:gd name="connsiteX27" fmla="*/ 527790 w 1382790"/>
              <a:gd name="connsiteY27" fmla="*/ 279813 h 345168"/>
              <a:gd name="connsiteX28" fmla="*/ 485587 w 1382790"/>
              <a:gd name="connsiteY28" fmla="*/ 300915 h 345168"/>
              <a:gd name="connsiteX29" fmla="*/ 464485 w 1382790"/>
              <a:gd name="connsiteY29" fmla="*/ 307949 h 345168"/>
              <a:gd name="connsiteX30" fmla="*/ 443384 w 1382790"/>
              <a:gd name="connsiteY30" fmla="*/ 322016 h 345168"/>
              <a:gd name="connsiteX31" fmla="*/ 366012 w 1382790"/>
              <a:gd name="connsiteY31" fmla="*/ 329050 h 345168"/>
              <a:gd name="connsiteX32" fmla="*/ 323808 w 1382790"/>
              <a:gd name="connsiteY32" fmla="*/ 336084 h 345168"/>
              <a:gd name="connsiteX33" fmla="*/ 42455 w 1382790"/>
              <a:gd name="connsiteY33" fmla="*/ 322016 h 345168"/>
              <a:gd name="connsiteX34" fmla="*/ 21353 w 1382790"/>
              <a:gd name="connsiteY34" fmla="*/ 314982 h 345168"/>
              <a:gd name="connsiteX35" fmla="*/ 7285 w 1382790"/>
              <a:gd name="connsiteY35" fmla="*/ 265745 h 345168"/>
              <a:gd name="connsiteX36" fmla="*/ 252 w 1382790"/>
              <a:gd name="connsiteY36" fmla="*/ 244644 h 345168"/>
              <a:gd name="connsiteX37" fmla="*/ 14319 w 1382790"/>
              <a:gd name="connsiteY37" fmla="*/ 153204 h 34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82790" h="345168">
                <a:moveTo>
                  <a:pt x="14319" y="153204"/>
                </a:moveTo>
                <a:cubicBezTo>
                  <a:pt x="21353" y="132102"/>
                  <a:pt x="31056" y="127805"/>
                  <a:pt x="42455" y="118035"/>
                </a:cubicBezTo>
                <a:cubicBezTo>
                  <a:pt x="48084" y="113210"/>
                  <a:pt x="56925" y="114317"/>
                  <a:pt x="63556" y="111001"/>
                </a:cubicBezTo>
                <a:cubicBezTo>
                  <a:pt x="71117" y="107220"/>
                  <a:pt x="77624" y="101622"/>
                  <a:pt x="84658" y="96933"/>
                </a:cubicBezTo>
                <a:cubicBezTo>
                  <a:pt x="91267" y="77106"/>
                  <a:pt x="91240" y="66704"/>
                  <a:pt x="112793" y="54730"/>
                </a:cubicBezTo>
                <a:cubicBezTo>
                  <a:pt x="125755" y="47528"/>
                  <a:pt x="140928" y="45351"/>
                  <a:pt x="154996" y="40662"/>
                </a:cubicBezTo>
                <a:lnTo>
                  <a:pt x="176098" y="33629"/>
                </a:lnTo>
                <a:cubicBezTo>
                  <a:pt x="274302" y="896"/>
                  <a:pt x="198414" y="23897"/>
                  <a:pt x="443384" y="19561"/>
                </a:cubicBezTo>
                <a:lnTo>
                  <a:pt x="992024" y="12527"/>
                </a:lnTo>
                <a:cubicBezTo>
                  <a:pt x="1113006" y="-4756"/>
                  <a:pt x="1085017" y="-3586"/>
                  <a:pt x="1294479" y="12527"/>
                </a:cubicBezTo>
                <a:cubicBezTo>
                  <a:pt x="1302908" y="13175"/>
                  <a:pt x="1308547" y="21906"/>
                  <a:pt x="1315581" y="26595"/>
                </a:cubicBezTo>
                <a:cubicBezTo>
                  <a:pt x="1355900" y="87075"/>
                  <a:pt x="1307556" y="10548"/>
                  <a:pt x="1336682" y="68798"/>
                </a:cubicBezTo>
                <a:cubicBezTo>
                  <a:pt x="1340463" y="76359"/>
                  <a:pt x="1346061" y="82865"/>
                  <a:pt x="1350750" y="89899"/>
                </a:cubicBezTo>
                <a:lnTo>
                  <a:pt x="1371852" y="153204"/>
                </a:lnTo>
                <a:lnTo>
                  <a:pt x="1378885" y="174305"/>
                </a:lnTo>
                <a:cubicBezTo>
                  <a:pt x="1370989" y="363825"/>
                  <a:pt x="1427732" y="354244"/>
                  <a:pt x="1273378" y="336084"/>
                </a:cubicBezTo>
                <a:cubicBezTo>
                  <a:pt x="1266014" y="335218"/>
                  <a:pt x="1259310" y="331395"/>
                  <a:pt x="1252276" y="329050"/>
                </a:cubicBezTo>
                <a:cubicBezTo>
                  <a:pt x="1229982" y="295611"/>
                  <a:pt x="1246228" y="310622"/>
                  <a:pt x="1196005" y="293881"/>
                </a:cubicBezTo>
                <a:lnTo>
                  <a:pt x="1174904" y="286847"/>
                </a:lnTo>
                <a:lnTo>
                  <a:pt x="1153802" y="279813"/>
                </a:lnTo>
                <a:cubicBezTo>
                  <a:pt x="1076430" y="282158"/>
                  <a:pt x="998980" y="282669"/>
                  <a:pt x="921685" y="286847"/>
                </a:cubicBezTo>
                <a:cubicBezTo>
                  <a:pt x="851306" y="290651"/>
                  <a:pt x="940929" y="303357"/>
                  <a:pt x="858381" y="286847"/>
                </a:cubicBezTo>
                <a:cubicBezTo>
                  <a:pt x="851347" y="282158"/>
                  <a:pt x="845545" y="274550"/>
                  <a:pt x="837279" y="272779"/>
                </a:cubicBezTo>
                <a:cubicBezTo>
                  <a:pt x="811957" y="267353"/>
                  <a:pt x="785544" y="269407"/>
                  <a:pt x="759907" y="265745"/>
                </a:cubicBezTo>
                <a:cubicBezTo>
                  <a:pt x="752567" y="264697"/>
                  <a:pt x="745839" y="261056"/>
                  <a:pt x="738805" y="258712"/>
                </a:cubicBezTo>
                <a:cubicBezTo>
                  <a:pt x="694257" y="261056"/>
                  <a:pt x="649588" y="261706"/>
                  <a:pt x="605162" y="265745"/>
                </a:cubicBezTo>
                <a:cubicBezTo>
                  <a:pt x="597778" y="266416"/>
                  <a:pt x="591356" y="271453"/>
                  <a:pt x="584061" y="272779"/>
                </a:cubicBezTo>
                <a:cubicBezTo>
                  <a:pt x="565463" y="276161"/>
                  <a:pt x="546547" y="277468"/>
                  <a:pt x="527790" y="279813"/>
                </a:cubicBezTo>
                <a:cubicBezTo>
                  <a:pt x="474749" y="297493"/>
                  <a:pt x="540129" y="273644"/>
                  <a:pt x="485587" y="300915"/>
                </a:cubicBezTo>
                <a:cubicBezTo>
                  <a:pt x="478955" y="304231"/>
                  <a:pt x="471117" y="304633"/>
                  <a:pt x="464485" y="307949"/>
                </a:cubicBezTo>
                <a:cubicBezTo>
                  <a:pt x="456924" y="311729"/>
                  <a:pt x="451650" y="320245"/>
                  <a:pt x="443384" y="322016"/>
                </a:cubicBezTo>
                <a:cubicBezTo>
                  <a:pt x="418062" y="327442"/>
                  <a:pt x="391732" y="326024"/>
                  <a:pt x="366012" y="329050"/>
                </a:cubicBezTo>
                <a:cubicBezTo>
                  <a:pt x="351848" y="330716"/>
                  <a:pt x="337876" y="333739"/>
                  <a:pt x="323808" y="336084"/>
                </a:cubicBezTo>
                <a:cubicBezTo>
                  <a:pt x="245022" y="333833"/>
                  <a:pt x="132007" y="344404"/>
                  <a:pt x="42455" y="322016"/>
                </a:cubicBezTo>
                <a:cubicBezTo>
                  <a:pt x="35262" y="320218"/>
                  <a:pt x="28387" y="317327"/>
                  <a:pt x="21353" y="314982"/>
                </a:cubicBezTo>
                <a:cubicBezTo>
                  <a:pt x="4495" y="264410"/>
                  <a:pt x="24941" y="327543"/>
                  <a:pt x="7285" y="265745"/>
                </a:cubicBezTo>
                <a:cubicBezTo>
                  <a:pt x="5248" y="258616"/>
                  <a:pt x="745" y="252042"/>
                  <a:pt x="252" y="244644"/>
                </a:cubicBezTo>
                <a:cubicBezTo>
                  <a:pt x="-1619" y="216571"/>
                  <a:pt x="7285" y="174306"/>
                  <a:pt x="14319" y="153204"/>
                </a:cubicBezTo>
                <a:close/>
              </a:path>
            </a:pathLst>
          </a:custGeom>
          <a:solidFill>
            <a:srgbClr val="EDD1C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38910" y="9435399"/>
            <a:ext cx="44659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https</a:t>
            </a:r>
            <a:r>
              <a:rPr lang="en-US" dirty="0"/>
              <a:t>://strategyzer.com/</a:t>
            </a:r>
          </a:p>
        </p:txBody>
      </p:sp>
    </p:spTree>
    <p:extLst>
      <p:ext uri="{BB962C8B-B14F-4D97-AF65-F5344CB8AC3E}">
        <p14:creationId xmlns:p14="http://schemas.microsoft.com/office/powerpoint/2010/main" val="264175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28" y="8665080"/>
            <a:ext cx="4517632" cy="10340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Google Shape;328;p76"/>
          <p:cNvSpPr txBox="1"/>
          <p:nvPr/>
        </p:nvSpPr>
        <p:spPr>
          <a:xfrm>
            <a:off x="8675687" y="194232"/>
            <a:ext cx="8664575" cy="307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7000" b="1" spc="300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  <a:cs typeface="Candara"/>
              </a:rPr>
              <a:t>Observe the User Pains</a:t>
            </a:r>
            <a:endParaRPr lang="en-US" sz="5500" b="1" spc="300" dirty="0">
              <a:solidFill>
                <a:schemeClr val="accent3">
                  <a:lumMod val="50000"/>
                </a:schemeClr>
              </a:solidFill>
              <a:latin typeface="Montserrat" panose="00000500000000000000" pitchFamily="2" charset="0"/>
              <a:cs typeface="Candar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1" y="0"/>
            <a:ext cx="8252379" cy="36475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7" y="4020001"/>
            <a:ext cx="1761670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500" b="1" dirty="0">
                <a:latin typeface="Montserrat" panose="00000500000000000000" pitchFamily="2" charset="0"/>
                <a:cs typeface="Candara"/>
              </a:rPr>
              <a:t>What does </a:t>
            </a:r>
            <a:r>
              <a:rPr lang="en-US" sz="3500" b="1" dirty="0" smtClean="0">
                <a:latin typeface="Montserrat" panose="00000500000000000000" pitchFamily="2" charset="0"/>
                <a:cs typeface="Candara"/>
              </a:rPr>
              <a:t>the user </a:t>
            </a:r>
            <a:r>
              <a:rPr lang="en-US" sz="3500" b="1" dirty="0">
                <a:latin typeface="Montserrat" panose="00000500000000000000" pitchFamily="2" charset="0"/>
                <a:cs typeface="Candara"/>
              </a:rPr>
              <a:t>find too costly? </a:t>
            </a:r>
            <a:endParaRPr lang="en-US" sz="3500" b="1" dirty="0" smtClean="0">
              <a:latin typeface="Montserrat" panose="00000500000000000000" pitchFamily="2" charset="0"/>
              <a:cs typeface="Candara"/>
            </a:endParaRPr>
          </a:p>
          <a:p>
            <a:r>
              <a:rPr lang="en-US" sz="3500" dirty="0" smtClean="0">
                <a:latin typeface="Montserrat" panose="00000500000000000000" pitchFamily="2" charset="0"/>
                <a:cs typeface="Candara"/>
              </a:rPr>
              <a:t>(</a:t>
            </a:r>
            <a:r>
              <a:rPr lang="en-US" sz="3500" dirty="0">
                <a:latin typeface="Montserrat" panose="00000500000000000000" pitchFamily="2" charset="0"/>
                <a:cs typeface="Candara"/>
              </a:rPr>
              <a:t>e.g. takes a lot of time, costs too much money, requires substantial efforts, ...)</a:t>
            </a:r>
          </a:p>
          <a:p>
            <a:pPr marL="571500" indent="-571500">
              <a:buFont typeface="Arial"/>
              <a:buChar char="•"/>
            </a:pPr>
            <a:r>
              <a:rPr lang="en-US" sz="3500" b="1" dirty="0">
                <a:latin typeface="Montserrat" panose="00000500000000000000" pitchFamily="2" charset="0"/>
                <a:cs typeface="Candara"/>
              </a:rPr>
              <a:t>What makes </a:t>
            </a:r>
            <a:r>
              <a:rPr lang="en-US" sz="3500" b="1" dirty="0" smtClean="0">
                <a:latin typeface="Montserrat" panose="00000500000000000000" pitchFamily="2" charset="0"/>
                <a:cs typeface="Candara"/>
              </a:rPr>
              <a:t>the user </a:t>
            </a:r>
            <a:r>
              <a:rPr lang="en-US" sz="3500" b="1" dirty="0">
                <a:latin typeface="Montserrat" panose="00000500000000000000" pitchFamily="2" charset="0"/>
                <a:cs typeface="Candara"/>
              </a:rPr>
              <a:t>feel bad</a:t>
            </a:r>
            <a:r>
              <a:rPr lang="en-US" sz="3500" b="1" dirty="0" smtClean="0">
                <a:latin typeface="Montserrat" panose="00000500000000000000" pitchFamily="2" charset="0"/>
                <a:cs typeface="Candara"/>
              </a:rPr>
              <a:t>?</a:t>
            </a:r>
          </a:p>
          <a:p>
            <a:r>
              <a:rPr lang="en-US" sz="3500" dirty="0" smtClean="0">
                <a:latin typeface="Montserrat" panose="00000500000000000000" pitchFamily="2" charset="0"/>
                <a:cs typeface="Candara"/>
              </a:rPr>
              <a:t>(</a:t>
            </a:r>
            <a:r>
              <a:rPr lang="en-US" sz="3500" dirty="0">
                <a:latin typeface="Montserrat" panose="00000500000000000000" pitchFamily="2" charset="0"/>
                <a:cs typeface="Candara"/>
              </a:rPr>
              <a:t>e.g. frustrations, annoyances, things that give them a headache, ...)</a:t>
            </a:r>
          </a:p>
          <a:p>
            <a:pPr marL="571500" indent="-571500">
              <a:buFont typeface="Arial"/>
              <a:buChar char="•"/>
            </a:pPr>
            <a:r>
              <a:rPr lang="en-US" sz="3500" b="1" dirty="0">
                <a:latin typeface="Montserrat" panose="00000500000000000000" pitchFamily="2" charset="0"/>
                <a:cs typeface="Candara"/>
              </a:rPr>
              <a:t>How are current solutions underperforming for </a:t>
            </a:r>
            <a:r>
              <a:rPr lang="en-US" sz="3500" b="1" dirty="0" smtClean="0">
                <a:latin typeface="Montserrat" panose="00000500000000000000" pitchFamily="2" charset="0"/>
                <a:cs typeface="Candara"/>
              </a:rPr>
              <a:t>the user? </a:t>
            </a:r>
          </a:p>
          <a:p>
            <a:r>
              <a:rPr lang="en-US" sz="3500" dirty="0" smtClean="0">
                <a:latin typeface="Montserrat" panose="00000500000000000000" pitchFamily="2" charset="0"/>
                <a:cs typeface="Candara"/>
              </a:rPr>
              <a:t>(</a:t>
            </a:r>
            <a:r>
              <a:rPr lang="en-US" sz="3500" dirty="0">
                <a:latin typeface="Montserrat" panose="00000500000000000000" pitchFamily="2" charset="0"/>
                <a:cs typeface="Candara"/>
              </a:rPr>
              <a:t>e.g. lack of features, performance, malfunctioning, ...)</a:t>
            </a:r>
          </a:p>
          <a:p>
            <a:pPr marL="571500" indent="-571500">
              <a:buFont typeface="Arial"/>
              <a:buChar char="•"/>
            </a:pPr>
            <a:r>
              <a:rPr lang="en-US" sz="3500" b="1" dirty="0">
                <a:latin typeface="Montserrat" panose="00000500000000000000" pitchFamily="2" charset="0"/>
                <a:cs typeface="Candara"/>
              </a:rPr>
              <a:t>What are the main difficulties and challenges </a:t>
            </a:r>
            <a:r>
              <a:rPr lang="en-US" sz="3500" b="1" dirty="0" smtClean="0">
                <a:latin typeface="Montserrat" panose="00000500000000000000" pitchFamily="2" charset="0"/>
                <a:cs typeface="Candara"/>
              </a:rPr>
              <a:t>the user encounters</a:t>
            </a:r>
            <a:r>
              <a:rPr lang="en-US" sz="3500" b="1" dirty="0">
                <a:latin typeface="Montserrat" panose="00000500000000000000" pitchFamily="2" charset="0"/>
                <a:cs typeface="Candara"/>
              </a:rPr>
              <a:t>? </a:t>
            </a:r>
            <a:endParaRPr lang="en-US" sz="3500" b="1" dirty="0" smtClean="0">
              <a:latin typeface="Montserrat" panose="00000500000000000000" pitchFamily="2" charset="0"/>
              <a:cs typeface="Candara"/>
            </a:endParaRPr>
          </a:p>
          <a:p>
            <a:r>
              <a:rPr lang="en-US" sz="3500" dirty="0" smtClean="0">
                <a:latin typeface="Montserrat" panose="00000500000000000000" pitchFamily="2" charset="0"/>
                <a:cs typeface="Candara"/>
              </a:rPr>
              <a:t>(</a:t>
            </a:r>
            <a:r>
              <a:rPr lang="en-US" sz="3500" dirty="0">
                <a:latin typeface="Montserrat" panose="00000500000000000000" pitchFamily="2" charset="0"/>
                <a:cs typeface="Candara"/>
              </a:rPr>
              <a:t>e.g. understanding how things work, difficulties getting things done</a:t>
            </a:r>
            <a:r>
              <a:rPr lang="en-US" sz="3500" dirty="0" smtClean="0">
                <a:latin typeface="Montserrat" panose="00000500000000000000" pitchFamily="2" charset="0"/>
                <a:cs typeface="Candara"/>
              </a:rPr>
              <a:t>, resistance</a:t>
            </a:r>
            <a:r>
              <a:rPr lang="en-US" sz="3500" dirty="0">
                <a:latin typeface="Montserrat" panose="00000500000000000000" pitchFamily="2" charset="0"/>
                <a:cs typeface="Candara"/>
              </a:rPr>
              <a:t>, ...)</a:t>
            </a:r>
          </a:p>
        </p:txBody>
      </p:sp>
      <p:sp>
        <p:nvSpPr>
          <p:cNvPr id="4" name="Freeform 3"/>
          <p:cNvSpPr/>
          <p:nvPr/>
        </p:nvSpPr>
        <p:spPr>
          <a:xfrm>
            <a:off x="6474737" y="1184694"/>
            <a:ext cx="1352297" cy="368061"/>
          </a:xfrm>
          <a:custGeom>
            <a:avLst/>
            <a:gdLst>
              <a:gd name="connsiteX0" fmla="*/ 825 w 1352297"/>
              <a:gd name="connsiteY0" fmla="*/ 207034 h 368061"/>
              <a:gd name="connsiteX1" fmla="*/ 6576 w 1352297"/>
              <a:gd name="connsiteY1" fmla="*/ 322053 h 368061"/>
              <a:gd name="connsiteX2" fmla="*/ 12327 w 1352297"/>
              <a:gd name="connsiteY2" fmla="*/ 339306 h 368061"/>
              <a:gd name="connsiteX3" fmla="*/ 23829 w 1352297"/>
              <a:gd name="connsiteY3" fmla="*/ 356559 h 368061"/>
              <a:gd name="connsiteX4" fmla="*/ 41082 w 1352297"/>
              <a:gd name="connsiteY4" fmla="*/ 368061 h 368061"/>
              <a:gd name="connsiteX5" fmla="*/ 127346 w 1352297"/>
              <a:gd name="connsiteY5" fmla="*/ 362310 h 368061"/>
              <a:gd name="connsiteX6" fmla="*/ 161852 w 1352297"/>
              <a:gd name="connsiteY6" fmla="*/ 345057 h 368061"/>
              <a:gd name="connsiteX7" fmla="*/ 179105 w 1352297"/>
              <a:gd name="connsiteY7" fmla="*/ 339306 h 368061"/>
              <a:gd name="connsiteX8" fmla="*/ 196357 w 1352297"/>
              <a:gd name="connsiteY8" fmla="*/ 327804 h 368061"/>
              <a:gd name="connsiteX9" fmla="*/ 259618 w 1352297"/>
              <a:gd name="connsiteY9" fmla="*/ 316302 h 368061"/>
              <a:gd name="connsiteX10" fmla="*/ 294123 w 1352297"/>
              <a:gd name="connsiteY10" fmla="*/ 304800 h 368061"/>
              <a:gd name="connsiteX11" fmla="*/ 311376 w 1352297"/>
              <a:gd name="connsiteY11" fmla="*/ 299049 h 368061"/>
              <a:gd name="connsiteX12" fmla="*/ 328629 w 1352297"/>
              <a:gd name="connsiteY12" fmla="*/ 293298 h 368061"/>
              <a:gd name="connsiteX13" fmla="*/ 374637 w 1352297"/>
              <a:gd name="connsiteY13" fmla="*/ 276046 h 368061"/>
              <a:gd name="connsiteX14" fmla="*/ 627678 w 1352297"/>
              <a:gd name="connsiteY14" fmla="*/ 270295 h 368061"/>
              <a:gd name="connsiteX15" fmla="*/ 794455 w 1352297"/>
              <a:gd name="connsiteY15" fmla="*/ 270295 h 368061"/>
              <a:gd name="connsiteX16" fmla="*/ 1260282 w 1352297"/>
              <a:gd name="connsiteY16" fmla="*/ 276046 h 368061"/>
              <a:gd name="connsiteX17" fmla="*/ 1329293 w 1352297"/>
              <a:gd name="connsiteY17" fmla="*/ 281797 h 368061"/>
              <a:gd name="connsiteX18" fmla="*/ 1346546 w 1352297"/>
              <a:gd name="connsiteY18" fmla="*/ 247291 h 368061"/>
              <a:gd name="connsiteX19" fmla="*/ 1352297 w 1352297"/>
              <a:gd name="connsiteY19" fmla="*/ 230038 h 368061"/>
              <a:gd name="connsiteX20" fmla="*/ 1346546 w 1352297"/>
              <a:gd name="connsiteY20" fmla="*/ 80514 h 368061"/>
              <a:gd name="connsiteX21" fmla="*/ 1340795 w 1352297"/>
              <a:gd name="connsiteY21" fmla="*/ 63261 h 368061"/>
              <a:gd name="connsiteX22" fmla="*/ 1329293 w 1352297"/>
              <a:gd name="connsiteY22" fmla="*/ 46008 h 368061"/>
              <a:gd name="connsiteX23" fmla="*/ 1294788 w 1352297"/>
              <a:gd name="connsiteY23" fmla="*/ 28755 h 368061"/>
              <a:gd name="connsiteX24" fmla="*/ 1271784 w 1352297"/>
              <a:gd name="connsiteY24" fmla="*/ 5751 h 368061"/>
              <a:gd name="connsiteX25" fmla="*/ 1001489 w 1352297"/>
              <a:gd name="connsiteY25" fmla="*/ 11502 h 368061"/>
              <a:gd name="connsiteX26" fmla="*/ 650682 w 1352297"/>
              <a:gd name="connsiteY26" fmla="*/ 0 h 368061"/>
              <a:gd name="connsiteX27" fmla="*/ 202108 w 1352297"/>
              <a:gd name="connsiteY27" fmla="*/ 5751 h 368061"/>
              <a:gd name="connsiteX28" fmla="*/ 150350 w 1352297"/>
              <a:gd name="connsiteY28" fmla="*/ 23004 h 368061"/>
              <a:gd name="connsiteX29" fmla="*/ 133097 w 1352297"/>
              <a:gd name="connsiteY29" fmla="*/ 28755 h 368061"/>
              <a:gd name="connsiteX30" fmla="*/ 87089 w 1352297"/>
              <a:gd name="connsiteY30" fmla="*/ 34506 h 368061"/>
              <a:gd name="connsiteX31" fmla="*/ 64086 w 1352297"/>
              <a:gd name="connsiteY31" fmla="*/ 40257 h 368061"/>
              <a:gd name="connsiteX32" fmla="*/ 52584 w 1352297"/>
              <a:gd name="connsiteY32" fmla="*/ 57510 h 368061"/>
              <a:gd name="connsiteX33" fmla="*/ 41082 w 1352297"/>
              <a:gd name="connsiteY33" fmla="*/ 109268 h 368061"/>
              <a:gd name="connsiteX34" fmla="*/ 35331 w 1352297"/>
              <a:gd name="connsiteY34" fmla="*/ 138023 h 368061"/>
              <a:gd name="connsiteX35" fmla="*/ 23829 w 1352297"/>
              <a:gd name="connsiteY35" fmla="*/ 178280 h 368061"/>
              <a:gd name="connsiteX36" fmla="*/ 825 w 1352297"/>
              <a:gd name="connsiteY36" fmla="*/ 207034 h 368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52297" h="368061">
                <a:moveTo>
                  <a:pt x="825" y="207034"/>
                </a:moveTo>
                <a:cubicBezTo>
                  <a:pt x="-2051" y="230996"/>
                  <a:pt x="3250" y="283810"/>
                  <a:pt x="6576" y="322053"/>
                </a:cubicBezTo>
                <a:cubicBezTo>
                  <a:pt x="7101" y="328092"/>
                  <a:pt x="9616" y="333884"/>
                  <a:pt x="12327" y="339306"/>
                </a:cubicBezTo>
                <a:cubicBezTo>
                  <a:pt x="15418" y="345488"/>
                  <a:pt x="18942" y="351672"/>
                  <a:pt x="23829" y="356559"/>
                </a:cubicBezTo>
                <a:cubicBezTo>
                  <a:pt x="28716" y="361446"/>
                  <a:pt x="35331" y="364227"/>
                  <a:pt x="41082" y="368061"/>
                </a:cubicBezTo>
                <a:cubicBezTo>
                  <a:pt x="69837" y="366144"/>
                  <a:pt x="98704" y="365493"/>
                  <a:pt x="127346" y="362310"/>
                </a:cubicBezTo>
                <a:cubicBezTo>
                  <a:pt x="145931" y="360245"/>
                  <a:pt x="145512" y="353227"/>
                  <a:pt x="161852" y="345057"/>
                </a:cubicBezTo>
                <a:cubicBezTo>
                  <a:pt x="167274" y="342346"/>
                  <a:pt x="173354" y="341223"/>
                  <a:pt x="179105" y="339306"/>
                </a:cubicBezTo>
                <a:cubicBezTo>
                  <a:pt x="184856" y="335472"/>
                  <a:pt x="189886" y="330231"/>
                  <a:pt x="196357" y="327804"/>
                </a:cubicBezTo>
                <a:cubicBezTo>
                  <a:pt x="204953" y="324580"/>
                  <a:pt x="253159" y="317917"/>
                  <a:pt x="259618" y="316302"/>
                </a:cubicBezTo>
                <a:cubicBezTo>
                  <a:pt x="271380" y="313361"/>
                  <a:pt x="282621" y="308634"/>
                  <a:pt x="294123" y="304800"/>
                </a:cubicBezTo>
                <a:lnTo>
                  <a:pt x="311376" y="299049"/>
                </a:lnTo>
                <a:cubicBezTo>
                  <a:pt x="317127" y="297132"/>
                  <a:pt x="323585" y="296660"/>
                  <a:pt x="328629" y="293298"/>
                </a:cubicBezTo>
                <a:cubicBezTo>
                  <a:pt x="347624" y="280635"/>
                  <a:pt x="348143" y="277127"/>
                  <a:pt x="374637" y="276046"/>
                </a:cubicBezTo>
                <a:cubicBezTo>
                  <a:pt x="458936" y="272605"/>
                  <a:pt x="543331" y="272212"/>
                  <a:pt x="627678" y="270295"/>
                </a:cubicBezTo>
                <a:cubicBezTo>
                  <a:pt x="704826" y="254865"/>
                  <a:pt x="631406" y="267189"/>
                  <a:pt x="794455" y="270295"/>
                </a:cubicBezTo>
                <a:lnTo>
                  <a:pt x="1260282" y="276046"/>
                </a:lnTo>
                <a:cubicBezTo>
                  <a:pt x="1305850" y="291235"/>
                  <a:pt x="1282829" y="289541"/>
                  <a:pt x="1329293" y="281797"/>
                </a:cubicBezTo>
                <a:cubicBezTo>
                  <a:pt x="1343748" y="238431"/>
                  <a:pt x="1324249" y="291885"/>
                  <a:pt x="1346546" y="247291"/>
                </a:cubicBezTo>
                <a:cubicBezTo>
                  <a:pt x="1349257" y="241869"/>
                  <a:pt x="1350380" y="235789"/>
                  <a:pt x="1352297" y="230038"/>
                </a:cubicBezTo>
                <a:cubicBezTo>
                  <a:pt x="1350380" y="180197"/>
                  <a:pt x="1349978" y="130274"/>
                  <a:pt x="1346546" y="80514"/>
                </a:cubicBezTo>
                <a:cubicBezTo>
                  <a:pt x="1346129" y="74466"/>
                  <a:pt x="1343506" y="68683"/>
                  <a:pt x="1340795" y="63261"/>
                </a:cubicBezTo>
                <a:cubicBezTo>
                  <a:pt x="1337704" y="57079"/>
                  <a:pt x="1334180" y="50895"/>
                  <a:pt x="1329293" y="46008"/>
                </a:cubicBezTo>
                <a:cubicBezTo>
                  <a:pt x="1318145" y="34860"/>
                  <a:pt x="1308820" y="33432"/>
                  <a:pt x="1294788" y="28755"/>
                </a:cubicBezTo>
                <a:cubicBezTo>
                  <a:pt x="1289676" y="13419"/>
                  <a:pt x="1292232" y="5751"/>
                  <a:pt x="1271784" y="5751"/>
                </a:cubicBezTo>
                <a:cubicBezTo>
                  <a:pt x="1181665" y="5751"/>
                  <a:pt x="1091587" y="9585"/>
                  <a:pt x="1001489" y="11502"/>
                </a:cubicBezTo>
                <a:lnTo>
                  <a:pt x="650682" y="0"/>
                </a:lnTo>
                <a:cubicBezTo>
                  <a:pt x="501145" y="0"/>
                  <a:pt x="351633" y="3834"/>
                  <a:pt x="202108" y="5751"/>
                </a:cubicBezTo>
                <a:lnTo>
                  <a:pt x="150350" y="23004"/>
                </a:lnTo>
                <a:cubicBezTo>
                  <a:pt x="144599" y="24921"/>
                  <a:pt x="139112" y="28003"/>
                  <a:pt x="133097" y="28755"/>
                </a:cubicBezTo>
                <a:lnTo>
                  <a:pt x="87089" y="34506"/>
                </a:lnTo>
                <a:cubicBezTo>
                  <a:pt x="79421" y="36423"/>
                  <a:pt x="70662" y="35873"/>
                  <a:pt x="64086" y="40257"/>
                </a:cubicBezTo>
                <a:cubicBezTo>
                  <a:pt x="58335" y="44091"/>
                  <a:pt x="55675" y="51328"/>
                  <a:pt x="52584" y="57510"/>
                </a:cubicBezTo>
                <a:cubicBezTo>
                  <a:pt x="45341" y="71995"/>
                  <a:pt x="43606" y="95384"/>
                  <a:pt x="41082" y="109268"/>
                </a:cubicBezTo>
                <a:cubicBezTo>
                  <a:pt x="39333" y="118885"/>
                  <a:pt x="37451" y="128481"/>
                  <a:pt x="35331" y="138023"/>
                </a:cubicBezTo>
                <a:cubicBezTo>
                  <a:pt x="33857" y="144656"/>
                  <a:pt x="27671" y="170595"/>
                  <a:pt x="23829" y="178280"/>
                </a:cubicBezTo>
                <a:cubicBezTo>
                  <a:pt x="14405" y="197127"/>
                  <a:pt x="3701" y="183072"/>
                  <a:pt x="825" y="207034"/>
                </a:cubicBezTo>
                <a:close/>
              </a:path>
            </a:pathLst>
          </a:custGeom>
          <a:solidFill>
            <a:srgbClr val="ECD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38910" y="9435399"/>
            <a:ext cx="44659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https</a:t>
            </a:r>
            <a:r>
              <a:rPr lang="en-US" dirty="0"/>
              <a:t>://strategyzer.com/</a:t>
            </a:r>
          </a:p>
        </p:txBody>
      </p:sp>
    </p:spTree>
    <p:extLst>
      <p:ext uri="{BB962C8B-B14F-4D97-AF65-F5344CB8AC3E}">
        <p14:creationId xmlns:p14="http://schemas.microsoft.com/office/powerpoint/2010/main" val="333848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28" y="8665080"/>
            <a:ext cx="4517632" cy="10340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Google Shape;328;p76"/>
          <p:cNvSpPr txBox="1"/>
          <p:nvPr/>
        </p:nvSpPr>
        <p:spPr>
          <a:xfrm>
            <a:off x="8675687" y="194232"/>
            <a:ext cx="8664575" cy="307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7000" b="1" spc="300" dirty="0" smtClean="0">
                <a:solidFill>
                  <a:schemeClr val="accent3">
                    <a:lumMod val="50000"/>
                  </a:schemeClr>
                </a:solidFill>
                <a:latin typeface="Montserrat" panose="00000500000000000000" pitchFamily="2" charset="0"/>
                <a:cs typeface="Candara"/>
              </a:rPr>
              <a:t>Observe the User Gains</a:t>
            </a:r>
            <a:endParaRPr lang="en-US" sz="5500" b="1" spc="300" dirty="0">
              <a:solidFill>
                <a:schemeClr val="accent3">
                  <a:lumMod val="50000"/>
                </a:schemeClr>
              </a:solidFill>
              <a:latin typeface="Montserrat" panose="00000500000000000000" pitchFamily="2" charset="0"/>
              <a:cs typeface="Candar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33"/>
            <a:ext cx="7878043" cy="40178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28" y="4081183"/>
            <a:ext cx="1728583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800" b="1" dirty="0">
                <a:latin typeface="Montserrat" panose="00000500000000000000" pitchFamily="2" charset="0"/>
                <a:cs typeface="Candara"/>
              </a:rPr>
              <a:t>Which savings would make </a:t>
            </a:r>
            <a:r>
              <a:rPr lang="en-US" sz="3800" b="1" dirty="0" smtClean="0">
                <a:latin typeface="Montserrat" panose="00000500000000000000" pitchFamily="2" charset="0"/>
                <a:cs typeface="Candara"/>
              </a:rPr>
              <a:t>the user </a:t>
            </a:r>
            <a:r>
              <a:rPr lang="en-US" sz="3800" b="1" dirty="0">
                <a:latin typeface="Montserrat" panose="00000500000000000000" pitchFamily="2" charset="0"/>
                <a:cs typeface="Candara"/>
              </a:rPr>
              <a:t>happy? </a:t>
            </a:r>
            <a:endParaRPr lang="en-US" sz="3800" b="1" dirty="0" smtClean="0">
              <a:latin typeface="Montserrat" panose="00000500000000000000" pitchFamily="2" charset="0"/>
              <a:cs typeface="Candara"/>
            </a:endParaRPr>
          </a:p>
          <a:p>
            <a:r>
              <a:rPr lang="en-US" sz="3800" dirty="0" smtClean="0">
                <a:latin typeface="Montserrat" panose="00000500000000000000" pitchFamily="2" charset="0"/>
                <a:cs typeface="Candara"/>
              </a:rPr>
              <a:t>(</a:t>
            </a:r>
            <a:r>
              <a:rPr lang="en-US" sz="3800" dirty="0">
                <a:latin typeface="Montserrat" panose="00000500000000000000" pitchFamily="2" charset="0"/>
                <a:cs typeface="Candara"/>
              </a:rPr>
              <a:t>e.g. in terms of time, money and effort, ...)</a:t>
            </a:r>
          </a:p>
          <a:p>
            <a:pPr marL="571500" indent="-571500">
              <a:buFont typeface="Arial"/>
              <a:buChar char="•"/>
            </a:pPr>
            <a:r>
              <a:rPr lang="en-US" sz="3800" b="1" dirty="0">
                <a:latin typeface="Montserrat" panose="00000500000000000000" pitchFamily="2" charset="0"/>
                <a:cs typeface="Candara"/>
              </a:rPr>
              <a:t>What outcomes does </a:t>
            </a:r>
            <a:r>
              <a:rPr lang="en-US" sz="3800" b="1" dirty="0" smtClean="0">
                <a:latin typeface="Montserrat" panose="00000500000000000000" pitchFamily="2" charset="0"/>
                <a:cs typeface="Candara"/>
              </a:rPr>
              <a:t>the user </a:t>
            </a:r>
            <a:r>
              <a:rPr lang="en-US" sz="3800" b="1" dirty="0">
                <a:latin typeface="Montserrat" panose="00000500000000000000" pitchFamily="2" charset="0"/>
                <a:cs typeface="Candara"/>
              </a:rPr>
              <a:t>expect and what would go beyond his/her expectations? </a:t>
            </a:r>
            <a:endParaRPr lang="en-US" sz="3800" b="1" dirty="0" smtClean="0">
              <a:latin typeface="Montserrat" panose="00000500000000000000" pitchFamily="2" charset="0"/>
              <a:cs typeface="Candara"/>
            </a:endParaRPr>
          </a:p>
          <a:p>
            <a:r>
              <a:rPr lang="en-US" sz="3800" dirty="0" smtClean="0">
                <a:latin typeface="Montserrat" panose="00000500000000000000" pitchFamily="2" charset="0"/>
                <a:cs typeface="Candara"/>
              </a:rPr>
              <a:t>(</a:t>
            </a:r>
            <a:r>
              <a:rPr lang="en-US" sz="3800" dirty="0">
                <a:latin typeface="Montserrat" panose="00000500000000000000" pitchFamily="2" charset="0"/>
                <a:cs typeface="Candara"/>
              </a:rPr>
              <a:t>e.g. quality level, more of something, less of something, ...)</a:t>
            </a:r>
          </a:p>
          <a:p>
            <a:pPr marL="571500" indent="-571500">
              <a:buFont typeface="Arial"/>
              <a:buChar char="•"/>
            </a:pPr>
            <a:r>
              <a:rPr lang="en-US" sz="3800" b="1" dirty="0">
                <a:latin typeface="Montserrat" panose="00000500000000000000" pitchFamily="2" charset="0"/>
                <a:cs typeface="Candara"/>
              </a:rPr>
              <a:t>How do current solutions delight </a:t>
            </a:r>
            <a:r>
              <a:rPr lang="en-US" sz="3800" b="1" dirty="0" smtClean="0">
                <a:latin typeface="Montserrat" panose="00000500000000000000" pitchFamily="2" charset="0"/>
                <a:cs typeface="Candara"/>
              </a:rPr>
              <a:t>the user? </a:t>
            </a:r>
          </a:p>
          <a:p>
            <a:r>
              <a:rPr lang="en-US" sz="3800" dirty="0" smtClean="0">
                <a:latin typeface="Montserrat" panose="00000500000000000000" pitchFamily="2" charset="0"/>
                <a:cs typeface="Candara"/>
              </a:rPr>
              <a:t>(</a:t>
            </a:r>
            <a:r>
              <a:rPr lang="en-US" sz="3800" dirty="0">
                <a:latin typeface="Montserrat" panose="00000500000000000000" pitchFamily="2" charset="0"/>
                <a:cs typeface="Candara"/>
              </a:rPr>
              <a:t>e.g. specific features, performance, quality, ...)</a:t>
            </a:r>
          </a:p>
          <a:p>
            <a:pPr marL="571500" indent="-571500">
              <a:buFont typeface="Arial"/>
              <a:buChar char="•"/>
            </a:pPr>
            <a:r>
              <a:rPr lang="en-US" sz="3800" b="1" dirty="0">
                <a:latin typeface="Montserrat" panose="00000500000000000000" pitchFamily="2" charset="0"/>
                <a:cs typeface="Candara"/>
              </a:rPr>
              <a:t>What would make </a:t>
            </a:r>
            <a:r>
              <a:rPr lang="en-US" sz="3800" b="1" dirty="0" smtClean="0">
                <a:latin typeface="Montserrat" panose="00000500000000000000" pitchFamily="2" charset="0"/>
                <a:cs typeface="Candara"/>
              </a:rPr>
              <a:t>the user’s </a:t>
            </a:r>
            <a:r>
              <a:rPr lang="en-US" sz="3800" b="1" dirty="0">
                <a:latin typeface="Montserrat" panose="00000500000000000000" pitchFamily="2" charset="0"/>
                <a:cs typeface="Candara"/>
              </a:rPr>
              <a:t>job or life easier? </a:t>
            </a:r>
            <a:endParaRPr lang="en-US" sz="3800" b="1" dirty="0" smtClean="0">
              <a:latin typeface="Montserrat" panose="00000500000000000000" pitchFamily="2" charset="0"/>
              <a:cs typeface="Candara"/>
            </a:endParaRPr>
          </a:p>
          <a:p>
            <a:r>
              <a:rPr lang="en-US" sz="3800" dirty="0" smtClean="0">
                <a:latin typeface="Montserrat" panose="00000500000000000000" pitchFamily="2" charset="0"/>
                <a:cs typeface="Candara"/>
              </a:rPr>
              <a:t>(</a:t>
            </a:r>
            <a:r>
              <a:rPr lang="en-US" sz="3800" dirty="0">
                <a:latin typeface="Montserrat" panose="00000500000000000000" pitchFamily="2" charset="0"/>
                <a:cs typeface="Candara"/>
              </a:rPr>
              <a:t>e.g. flatter learning curve, more services, lower cost of ownership, ...)</a:t>
            </a:r>
          </a:p>
        </p:txBody>
      </p:sp>
      <p:sp>
        <p:nvSpPr>
          <p:cNvPr id="3" name="Freeform 2"/>
          <p:cNvSpPr/>
          <p:nvPr/>
        </p:nvSpPr>
        <p:spPr>
          <a:xfrm>
            <a:off x="6093707" y="1547446"/>
            <a:ext cx="1362170" cy="407963"/>
          </a:xfrm>
          <a:custGeom>
            <a:avLst/>
            <a:gdLst>
              <a:gd name="connsiteX0" fmla="*/ 39807 w 1362170"/>
              <a:gd name="connsiteY0" fmla="*/ 168812 h 407963"/>
              <a:gd name="connsiteX1" fmla="*/ 208619 w 1362170"/>
              <a:gd name="connsiteY1" fmla="*/ 154745 h 407963"/>
              <a:gd name="connsiteX2" fmla="*/ 236755 w 1362170"/>
              <a:gd name="connsiteY2" fmla="*/ 126609 h 407963"/>
              <a:gd name="connsiteX3" fmla="*/ 278958 w 1362170"/>
              <a:gd name="connsiteY3" fmla="*/ 112542 h 407963"/>
              <a:gd name="connsiteX4" fmla="*/ 307093 w 1362170"/>
              <a:gd name="connsiteY4" fmla="*/ 84406 h 407963"/>
              <a:gd name="connsiteX5" fmla="*/ 349296 w 1362170"/>
              <a:gd name="connsiteY5" fmla="*/ 56271 h 407963"/>
              <a:gd name="connsiteX6" fmla="*/ 405567 w 1362170"/>
              <a:gd name="connsiteY6" fmla="*/ 0 h 407963"/>
              <a:gd name="connsiteX7" fmla="*/ 715056 w 1362170"/>
              <a:gd name="connsiteY7" fmla="*/ 14068 h 407963"/>
              <a:gd name="connsiteX8" fmla="*/ 855733 w 1362170"/>
              <a:gd name="connsiteY8" fmla="*/ 28136 h 407963"/>
              <a:gd name="connsiteX9" fmla="*/ 897936 w 1362170"/>
              <a:gd name="connsiteY9" fmla="*/ 42203 h 407963"/>
              <a:gd name="connsiteX10" fmla="*/ 1207425 w 1362170"/>
              <a:gd name="connsiteY10" fmla="*/ 56271 h 407963"/>
              <a:gd name="connsiteX11" fmla="*/ 1249628 w 1362170"/>
              <a:gd name="connsiteY11" fmla="*/ 70339 h 407963"/>
              <a:gd name="connsiteX12" fmla="*/ 1305899 w 1362170"/>
              <a:gd name="connsiteY12" fmla="*/ 140677 h 407963"/>
              <a:gd name="connsiteX13" fmla="*/ 1319967 w 1362170"/>
              <a:gd name="connsiteY13" fmla="*/ 253219 h 407963"/>
              <a:gd name="connsiteX14" fmla="*/ 1348102 w 1362170"/>
              <a:gd name="connsiteY14" fmla="*/ 295422 h 407963"/>
              <a:gd name="connsiteX15" fmla="*/ 1362170 w 1362170"/>
              <a:gd name="connsiteY15" fmla="*/ 337625 h 407963"/>
              <a:gd name="connsiteX16" fmla="*/ 1348102 w 1362170"/>
              <a:gd name="connsiteY16" fmla="*/ 379828 h 407963"/>
              <a:gd name="connsiteX17" fmla="*/ 1305899 w 1362170"/>
              <a:gd name="connsiteY17" fmla="*/ 393896 h 407963"/>
              <a:gd name="connsiteX18" fmla="*/ 1024545 w 1362170"/>
              <a:gd name="connsiteY18" fmla="*/ 379828 h 407963"/>
              <a:gd name="connsiteX19" fmla="*/ 700988 w 1362170"/>
              <a:gd name="connsiteY19" fmla="*/ 365760 h 407963"/>
              <a:gd name="connsiteX20" fmla="*/ 236755 w 1362170"/>
              <a:gd name="connsiteY20" fmla="*/ 407963 h 407963"/>
              <a:gd name="connsiteX21" fmla="*/ 25739 w 1362170"/>
              <a:gd name="connsiteY21" fmla="*/ 196948 h 407963"/>
              <a:gd name="connsiteX22" fmla="*/ 39807 w 1362170"/>
              <a:gd name="connsiteY22" fmla="*/ 168812 h 40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62170" h="407963">
                <a:moveTo>
                  <a:pt x="39807" y="168812"/>
                </a:moveTo>
                <a:cubicBezTo>
                  <a:pt x="70287" y="161778"/>
                  <a:pt x="153407" y="166576"/>
                  <a:pt x="208619" y="154745"/>
                </a:cubicBezTo>
                <a:cubicBezTo>
                  <a:pt x="221588" y="151966"/>
                  <a:pt x="225382" y="133433"/>
                  <a:pt x="236755" y="126609"/>
                </a:cubicBezTo>
                <a:cubicBezTo>
                  <a:pt x="249470" y="118980"/>
                  <a:pt x="264890" y="117231"/>
                  <a:pt x="278958" y="112542"/>
                </a:cubicBezTo>
                <a:cubicBezTo>
                  <a:pt x="288336" y="103163"/>
                  <a:pt x="296736" y="92692"/>
                  <a:pt x="307093" y="84406"/>
                </a:cubicBezTo>
                <a:cubicBezTo>
                  <a:pt x="320295" y="73844"/>
                  <a:pt x="338734" y="69473"/>
                  <a:pt x="349296" y="56271"/>
                </a:cubicBezTo>
                <a:cubicBezTo>
                  <a:pt x="403862" y="-11936"/>
                  <a:pt x="313487" y="30694"/>
                  <a:pt x="405567" y="0"/>
                </a:cubicBezTo>
                <a:lnTo>
                  <a:pt x="715056" y="14068"/>
                </a:lnTo>
                <a:cubicBezTo>
                  <a:pt x="762090" y="17008"/>
                  <a:pt x="809155" y="20970"/>
                  <a:pt x="855733" y="28136"/>
                </a:cubicBezTo>
                <a:cubicBezTo>
                  <a:pt x="870389" y="30391"/>
                  <a:pt x="883155" y="41021"/>
                  <a:pt x="897936" y="42203"/>
                </a:cubicBezTo>
                <a:cubicBezTo>
                  <a:pt x="1000877" y="50438"/>
                  <a:pt x="1104262" y="51582"/>
                  <a:pt x="1207425" y="56271"/>
                </a:cubicBezTo>
                <a:cubicBezTo>
                  <a:pt x="1221493" y="60960"/>
                  <a:pt x="1236912" y="62710"/>
                  <a:pt x="1249628" y="70339"/>
                </a:cubicBezTo>
                <a:cubicBezTo>
                  <a:pt x="1271903" y="83704"/>
                  <a:pt x="1293119" y="121506"/>
                  <a:pt x="1305899" y="140677"/>
                </a:cubicBezTo>
                <a:cubicBezTo>
                  <a:pt x="1310588" y="178191"/>
                  <a:pt x="1310020" y="216745"/>
                  <a:pt x="1319967" y="253219"/>
                </a:cubicBezTo>
                <a:cubicBezTo>
                  <a:pt x="1324416" y="269530"/>
                  <a:pt x="1340541" y="280300"/>
                  <a:pt x="1348102" y="295422"/>
                </a:cubicBezTo>
                <a:cubicBezTo>
                  <a:pt x="1354734" y="308685"/>
                  <a:pt x="1357481" y="323557"/>
                  <a:pt x="1362170" y="337625"/>
                </a:cubicBezTo>
                <a:cubicBezTo>
                  <a:pt x="1357481" y="351693"/>
                  <a:pt x="1358587" y="369343"/>
                  <a:pt x="1348102" y="379828"/>
                </a:cubicBezTo>
                <a:cubicBezTo>
                  <a:pt x="1337617" y="390313"/>
                  <a:pt x="1320728" y="393896"/>
                  <a:pt x="1305899" y="393896"/>
                </a:cubicBezTo>
                <a:cubicBezTo>
                  <a:pt x="1211997" y="393896"/>
                  <a:pt x="1118330" y="384517"/>
                  <a:pt x="1024545" y="379828"/>
                </a:cubicBezTo>
                <a:cubicBezTo>
                  <a:pt x="864382" y="326439"/>
                  <a:pt x="969745" y="349950"/>
                  <a:pt x="700988" y="365760"/>
                </a:cubicBezTo>
                <a:cubicBezTo>
                  <a:pt x="496388" y="433962"/>
                  <a:pt x="646219" y="392798"/>
                  <a:pt x="236755" y="407963"/>
                </a:cubicBezTo>
                <a:cubicBezTo>
                  <a:pt x="-14576" y="392256"/>
                  <a:pt x="-28217" y="466721"/>
                  <a:pt x="25739" y="196948"/>
                </a:cubicBezTo>
                <a:cubicBezTo>
                  <a:pt x="27795" y="186666"/>
                  <a:pt x="9327" y="175846"/>
                  <a:pt x="39807" y="168812"/>
                </a:cubicBezTo>
                <a:close/>
              </a:path>
            </a:pathLst>
          </a:custGeom>
          <a:solidFill>
            <a:srgbClr val="EDD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38910" y="9435399"/>
            <a:ext cx="44659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https</a:t>
            </a:r>
            <a:r>
              <a:rPr lang="en-US" dirty="0"/>
              <a:t>://strategyzer.com/</a:t>
            </a:r>
          </a:p>
        </p:txBody>
      </p:sp>
    </p:spTree>
    <p:extLst>
      <p:ext uri="{BB962C8B-B14F-4D97-AF65-F5344CB8AC3E}">
        <p14:creationId xmlns:p14="http://schemas.microsoft.com/office/powerpoint/2010/main" val="20986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Custom 5">
      <a:dk1>
        <a:srgbClr val="141313"/>
      </a:dk1>
      <a:lt1>
        <a:srgbClr val="FFFFFF"/>
      </a:lt1>
      <a:dk2>
        <a:srgbClr val="0E1121"/>
      </a:dk2>
      <a:lt2>
        <a:srgbClr val="E0DFE0"/>
      </a:lt2>
      <a:accent1>
        <a:srgbClr val="BC2627"/>
      </a:accent1>
      <a:accent2>
        <a:srgbClr val="0041A9"/>
      </a:accent2>
      <a:accent3>
        <a:srgbClr val="777877"/>
      </a:accent3>
      <a:accent4>
        <a:srgbClr val="59A9A8"/>
      </a:accent4>
      <a:accent5>
        <a:srgbClr val="3A6F6A"/>
      </a:accent5>
      <a:accent6>
        <a:srgbClr val="C6A889"/>
      </a:accent6>
      <a:hlink>
        <a:srgbClr val="2D1C13"/>
      </a:hlink>
      <a:folHlink>
        <a:srgbClr val="B187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FFFF00"/>
        </a:solidFill>
      </a:spPr>
      <a:bodyPr wrap="squar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49017</TotalTime>
  <Words>2300</Words>
  <Application>Microsoft Office PowerPoint</Application>
  <PresentationFormat>Custom</PresentationFormat>
  <Paragraphs>424</Paragraphs>
  <Slides>39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Open Sans</vt:lpstr>
      <vt:lpstr>Candara</vt:lpstr>
      <vt:lpstr>Helvetica Neue</vt:lpstr>
      <vt:lpstr>Tw Cen MT</vt:lpstr>
      <vt:lpstr>Helvetica Light</vt:lpstr>
      <vt:lpstr>Nexa Bold</vt:lpstr>
      <vt:lpstr>Helvetica Neue Light</vt:lpstr>
      <vt:lpstr>Arial</vt:lpstr>
      <vt:lpstr>Montserrat</vt:lpstr>
      <vt:lpstr>Helvetica</vt:lpstr>
      <vt:lpstr>Open Sans Light</vt:lpstr>
      <vt:lpstr>Wingdings</vt:lpstr>
      <vt:lpstr>Arial Narrow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survey in Nepal uses the recent re-classification of urban-rural by the CBS. Makes triangulation/comparison with past data difficult, even at national level level</vt:lpstr>
      <vt:lpstr>Nationally representative survey among age 15-65 population and age 15-65 PWD population</vt:lpstr>
      <vt:lpstr>PowerPoint Presentation</vt:lpstr>
      <vt:lpstr>PowerPoint Presentation</vt:lpstr>
      <vt:lpstr>PowerPoint Presentation</vt:lpstr>
      <vt:lpstr>Due to lack of any database on the types of disability or age groups a screening and recruitment questionnaire is used and snowball sampling used in the qualitative research in Nepal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descriptive analysis from the quantitative study</vt:lpstr>
      <vt:lpstr>A descriptive analysis from the quantitative study</vt:lpstr>
      <vt:lpstr>PowerPoint Presentation</vt:lpstr>
      <vt:lpstr>Coding and Theme identification - qualitative study</vt:lpstr>
      <vt:lpstr>Network view of  ‘public travel theme’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Tharaka</dc:creator>
  <cp:lastModifiedBy>HP</cp:lastModifiedBy>
  <cp:revision>1302</cp:revision>
  <dcterms:modified xsi:type="dcterms:W3CDTF">2019-02-14T09:42:49Z</dcterms:modified>
</cp:coreProperties>
</file>