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80"/>
  </p:notesMasterIdLst>
  <p:handoutMasterIdLst>
    <p:handoutMasterId r:id="rId81"/>
  </p:handoutMasterIdLst>
  <p:sldIdLst>
    <p:sldId id="302" r:id="rId2"/>
    <p:sldId id="331" r:id="rId3"/>
    <p:sldId id="332" r:id="rId4"/>
    <p:sldId id="333" r:id="rId5"/>
    <p:sldId id="324" r:id="rId6"/>
    <p:sldId id="329" r:id="rId7"/>
    <p:sldId id="330" r:id="rId8"/>
    <p:sldId id="272" r:id="rId9"/>
    <p:sldId id="303" r:id="rId10"/>
    <p:sldId id="273" r:id="rId11"/>
    <p:sldId id="257" r:id="rId12"/>
    <p:sldId id="260" r:id="rId13"/>
    <p:sldId id="270" r:id="rId14"/>
    <p:sldId id="327" r:id="rId15"/>
    <p:sldId id="326" r:id="rId16"/>
    <p:sldId id="274" r:id="rId17"/>
    <p:sldId id="328" r:id="rId18"/>
    <p:sldId id="323" r:id="rId19"/>
    <p:sldId id="321" r:id="rId20"/>
    <p:sldId id="293" r:id="rId21"/>
    <p:sldId id="294" r:id="rId22"/>
    <p:sldId id="307" r:id="rId23"/>
    <p:sldId id="308" r:id="rId24"/>
    <p:sldId id="309" r:id="rId25"/>
    <p:sldId id="310" r:id="rId26"/>
    <p:sldId id="311" r:id="rId27"/>
    <p:sldId id="312" r:id="rId28"/>
    <p:sldId id="350" r:id="rId29"/>
    <p:sldId id="280" r:id="rId30"/>
    <p:sldId id="282" r:id="rId31"/>
    <p:sldId id="284" r:id="rId32"/>
    <p:sldId id="295" r:id="rId33"/>
    <p:sldId id="316" r:id="rId34"/>
    <p:sldId id="285" r:id="rId35"/>
    <p:sldId id="296" r:id="rId36"/>
    <p:sldId id="317" r:id="rId37"/>
    <p:sldId id="286" r:id="rId38"/>
    <p:sldId id="297" r:id="rId39"/>
    <p:sldId id="318" r:id="rId40"/>
    <p:sldId id="306" r:id="rId41"/>
    <p:sldId id="314" r:id="rId42"/>
    <p:sldId id="348" r:id="rId43"/>
    <p:sldId id="338" r:id="rId44"/>
    <p:sldId id="349" r:id="rId45"/>
    <p:sldId id="340" r:id="rId46"/>
    <p:sldId id="341" r:id="rId47"/>
    <p:sldId id="342" r:id="rId48"/>
    <p:sldId id="288" r:id="rId49"/>
    <p:sldId id="289" r:id="rId50"/>
    <p:sldId id="291" r:id="rId51"/>
    <p:sldId id="356" r:id="rId52"/>
    <p:sldId id="357" r:id="rId53"/>
    <p:sldId id="366" r:id="rId54"/>
    <p:sldId id="367" r:id="rId55"/>
    <p:sldId id="364" r:id="rId56"/>
    <p:sldId id="358" r:id="rId57"/>
    <p:sldId id="359" r:id="rId58"/>
    <p:sldId id="360" r:id="rId59"/>
    <p:sldId id="363" r:id="rId60"/>
    <p:sldId id="368" r:id="rId61"/>
    <p:sldId id="369" r:id="rId62"/>
    <p:sldId id="370" r:id="rId63"/>
    <p:sldId id="371" r:id="rId64"/>
    <p:sldId id="351" r:id="rId65"/>
    <p:sldId id="343" r:id="rId66"/>
    <p:sldId id="334" r:id="rId67"/>
    <p:sldId id="335" r:id="rId68"/>
    <p:sldId id="336" r:id="rId69"/>
    <p:sldId id="337" r:id="rId70"/>
    <p:sldId id="352" r:id="rId71"/>
    <p:sldId id="353" r:id="rId72"/>
    <p:sldId id="354" r:id="rId73"/>
    <p:sldId id="345" r:id="rId74"/>
    <p:sldId id="346" r:id="rId75"/>
    <p:sldId id="347" r:id="rId76"/>
    <p:sldId id="355" r:id="rId77"/>
    <p:sldId id="344" r:id="rId78"/>
    <p:sldId id="325"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Sheet1!$A$2:$A$12</c:f>
              <c:strCache>
                <c:ptCount val="11"/>
                <c:pt idx="0">
                  <c:v>up to 6263</c:v>
                </c:pt>
                <c:pt idx="1">
                  <c:v>63/64</c:v>
                </c:pt>
                <c:pt idx="2">
                  <c:v>64/65</c:v>
                </c:pt>
                <c:pt idx="3">
                  <c:v>65/66</c:v>
                </c:pt>
                <c:pt idx="4">
                  <c:v>66/67</c:v>
                </c:pt>
                <c:pt idx="5">
                  <c:v>67/68</c:v>
                </c:pt>
                <c:pt idx="6">
                  <c:v>68/69</c:v>
                </c:pt>
                <c:pt idx="7">
                  <c:v>69/70</c:v>
                </c:pt>
                <c:pt idx="8">
                  <c:v>70/71</c:v>
                </c:pt>
                <c:pt idx="9">
                  <c:v>71/72</c:v>
                </c:pt>
                <c:pt idx="10">
                  <c:v>72/73</c:v>
                </c:pt>
              </c:strCache>
            </c:strRef>
          </c:cat>
          <c:val>
            <c:numRef>
              <c:f>Sheet1!$B$2:$B$12</c:f>
              <c:numCache>
                <c:formatCode>#,##0.00</c:formatCode>
                <c:ptCount val="11"/>
                <c:pt idx="0">
                  <c:v>317560769</c:v>
                </c:pt>
                <c:pt idx="1">
                  <c:v>196997405</c:v>
                </c:pt>
                <c:pt idx="2">
                  <c:v>534581570</c:v>
                </c:pt>
                <c:pt idx="3">
                  <c:v>501819554</c:v>
                </c:pt>
                <c:pt idx="4">
                  <c:v>677539781</c:v>
                </c:pt>
                <c:pt idx="5">
                  <c:v>954809965</c:v>
                </c:pt>
                <c:pt idx="6">
                  <c:v>1274480120</c:v>
                </c:pt>
                <c:pt idx="7">
                  <c:v>1616925024</c:v>
                </c:pt>
                <c:pt idx="8">
                  <c:v>1956830666</c:v>
                </c:pt>
                <c:pt idx="9">
                  <c:v>2200249828</c:v>
                </c:pt>
                <c:pt idx="10">
                  <c:v>2273505318</c:v>
                </c:pt>
              </c:numCache>
            </c:numRef>
          </c:val>
        </c:ser>
        <c:dLbls>
          <c:showLegendKey val="0"/>
          <c:showVal val="0"/>
          <c:showCatName val="0"/>
          <c:showSerName val="0"/>
          <c:showPercent val="0"/>
          <c:showBubbleSize val="0"/>
        </c:dLbls>
        <c:gapWidth val="150"/>
        <c:shape val="cone"/>
        <c:axId val="-323329856"/>
        <c:axId val="-323328768"/>
        <c:axId val="0"/>
      </c:bar3DChart>
      <c:catAx>
        <c:axId val="-323329856"/>
        <c:scaling>
          <c:orientation val="minMax"/>
        </c:scaling>
        <c:delete val="0"/>
        <c:axPos val="b"/>
        <c:numFmt formatCode="General" sourceLinked="0"/>
        <c:majorTickMark val="out"/>
        <c:minorTickMark val="none"/>
        <c:tickLblPos val="nextTo"/>
        <c:crossAx val="-323328768"/>
        <c:crosses val="autoZero"/>
        <c:auto val="1"/>
        <c:lblAlgn val="ctr"/>
        <c:lblOffset val="100"/>
        <c:noMultiLvlLbl val="0"/>
      </c:catAx>
      <c:valAx>
        <c:axId val="-323328768"/>
        <c:scaling>
          <c:orientation val="minMax"/>
        </c:scaling>
        <c:delete val="0"/>
        <c:axPos val="l"/>
        <c:majorGridlines/>
        <c:numFmt formatCode="#,##0.00" sourceLinked="1"/>
        <c:majorTickMark val="out"/>
        <c:minorTickMark val="none"/>
        <c:tickLblPos val="nextTo"/>
        <c:crossAx val="-323329856"/>
        <c:crosses val="autoZero"/>
        <c:crossBetween val="between"/>
      </c:valAx>
    </c:plotArea>
    <c:legend>
      <c:legendPos val="r"/>
      <c:layout>
        <c:manualLayout>
          <c:xMode val="edge"/>
          <c:yMode val="edge"/>
          <c:x val="0.80475131233595898"/>
          <c:y val="0.45814122193059198"/>
          <c:w val="0.178582020997375"/>
          <c:h val="8.3717191601050095E-2"/>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F018A20-2515-44EB-856D-D7EB06D7CC91}" type="datetimeFigureOut">
              <a:rPr lang="en-US"/>
              <a:pPr/>
              <a:t>2/18/2019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6D3360E-B0CD-4029-9701-CEB70F34FB6D}" type="slidenum">
              <a:rPr lang="en-US"/>
              <a:pPr/>
              <a:t>‹#›</a:t>
            </a:fld>
            <a:endParaRPr lang="en-US"/>
          </a:p>
        </p:txBody>
      </p:sp>
    </p:spTree>
    <p:extLst>
      <p:ext uri="{BB962C8B-B14F-4D97-AF65-F5344CB8AC3E}">
        <p14:creationId xmlns:p14="http://schemas.microsoft.com/office/powerpoint/2010/main" val="2309382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E3CA3C0-A2BF-42E3-979B-0F16593E7C13}" type="datetimeFigureOut">
              <a:rPr lang="en-US"/>
              <a:pPr/>
              <a:t>2/18/2019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F691A7-23D1-4783-9383-0AECAF0B8BCD}" type="slidenum">
              <a:rPr lang="en-US"/>
              <a:pPr/>
              <a:t>‹#›</a:t>
            </a:fld>
            <a:endParaRPr lang="en-US"/>
          </a:p>
        </p:txBody>
      </p:sp>
    </p:spTree>
    <p:extLst>
      <p:ext uri="{BB962C8B-B14F-4D97-AF65-F5344CB8AC3E}">
        <p14:creationId xmlns:p14="http://schemas.microsoft.com/office/powerpoint/2010/main" val="215012026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06C9E-FCB3-4599-A70B-919145FE0E81}" type="slidenum">
              <a:rPr lang="en-US" smtClean="0"/>
              <a:t>1</a:t>
            </a:fld>
            <a:endParaRPr lang="en-US"/>
          </a:p>
        </p:txBody>
      </p:sp>
    </p:spTree>
    <p:extLst>
      <p:ext uri="{BB962C8B-B14F-4D97-AF65-F5344CB8AC3E}">
        <p14:creationId xmlns:p14="http://schemas.microsoft.com/office/powerpoint/2010/main" val="198157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DE0FB-A2F0-DB40-A55E-C38ADC7DBF63}" type="slidenum">
              <a:rPr lang="en-US" smtClean="0"/>
              <a:pPr/>
              <a:t>22</a:t>
            </a:fld>
            <a:endParaRPr lang="en-US"/>
          </a:p>
        </p:txBody>
      </p:sp>
    </p:spTree>
    <p:extLst>
      <p:ext uri="{BB962C8B-B14F-4D97-AF65-F5344CB8AC3E}">
        <p14:creationId xmlns:p14="http://schemas.microsoft.com/office/powerpoint/2010/main" val="422913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DE0FB-A2F0-DB40-A55E-C38ADC7DBF63}" type="slidenum">
              <a:rPr lang="en-US" smtClean="0"/>
              <a:pPr/>
              <a:t>23</a:t>
            </a:fld>
            <a:endParaRPr lang="en-US"/>
          </a:p>
        </p:txBody>
      </p:sp>
    </p:spTree>
    <p:extLst>
      <p:ext uri="{BB962C8B-B14F-4D97-AF65-F5344CB8AC3E}">
        <p14:creationId xmlns:p14="http://schemas.microsoft.com/office/powerpoint/2010/main" val="422913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NSTPL:</a:t>
            </a:r>
            <a:r>
              <a:rPr lang="en-US" baseline="0" dirty="0" smtClean="0"/>
              <a:t> MWDR, FWDR &amp; WDR: Total links = </a:t>
            </a:r>
          </a:p>
          <a:p>
            <a:r>
              <a:rPr lang="en-US" baseline="0" dirty="0" smtClean="0"/>
              <a:t>UTL: 44 districts: Total Links: </a:t>
            </a:r>
          </a:p>
          <a:p>
            <a:r>
              <a:rPr lang="en-US" baseline="0" dirty="0" err="1" smtClean="0"/>
              <a:t>Smartel</a:t>
            </a:r>
            <a:r>
              <a:rPr lang="en-US" baseline="0" dirty="0" smtClean="0"/>
              <a:t>: CDR, EDR: Total links: </a:t>
            </a:r>
            <a:endParaRPr lang="en-US" dirty="0"/>
          </a:p>
        </p:txBody>
      </p:sp>
      <p:sp>
        <p:nvSpPr>
          <p:cNvPr id="4" name="Slide Number Placeholder 3"/>
          <p:cNvSpPr>
            <a:spLocks noGrp="1"/>
          </p:cNvSpPr>
          <p:nvPr>
            <p:ph type="sldNum" sz="quarter" idx="10"/>
          </p:nvPr>
        </p:nvSpPr>
        <p:spPr/>
        <p:txBody>
          <a:bodyPr/>
          <a:lstStyle/>
          <a:p>
            <a:fld id="{124DE0FB-A2F0-DB40-A55E-C38ADC7DBF63}" type="slidenum">
              <a:rPr lang="en-US" smtClean="0"/>
              <a:pPr/>
              <a:t>24</a:t>
            </a:fld>
            <a:endParaRPr lang="en-US"/>
          </a:p>
        </p:txBody>
      </p:sp>
    </p:spTree>
    <p:extLst>
      <p:ext uri="{BB962C8B-B14F-4D97-AF65-F5344CB8AC3E}">
        <p14:creationId xmlns:p14="http://schemas.microsoft.com/office/powerpoint/2010/main" val="422913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Core</a:t>
            </a:r>
            <a:r>
              <a:rPr lang="en-US" baseline="0" dirty="0" smtClean="0"/>
              <a:t> Fiber network : East West Highway;</a:t>
            </a:r>
          </a:p>
          <a:p>
            <a:endParaRPr lang="en-US" dirty="0"/>
          </a:p>
        </p:txBody>
      </p:sp>
      <p:sp>
        <p:nvSpPr>
          <p:cNvPr id="4" name="Slide Number Placeholder 3"/>
          <p:cNvSpPr>
            <a:spLocks noGrp="1"/>
          </p:cNvSpPr>
          <p:nvPr>
            <p:ph type="sldNum" sz="quarter" idx="10"/>
          </p:nvPr>
        </p:nvSpPr>
        <p:spPr/>
        <p:txBody>
          <a:bodyPr/>
          <a:lstStyle/>
          <a:p>
            <a:fld id="{124DE0FB-A2F0-DB40-A55E-C38ADC7DBF63}" type="slidenum">
              <a:rPr lang="en-US" smtClean="0"/>
              <a:pPr/>
              <a:t>25</a:t>
            </a:fld>
            <a:endParaRPr lang="en-US"/>
          </a:p>
        </p:txBody>
      </p:sp>
    </p:spTree>
    <p:extLst>
      <p:ext uri="{BB962C8B-B14F-4D97-AF65-F5344CB8AC3E}">
        <p14:creationId xmlns:p14="http://schemas.microsoft.com/office/powerpoint/2010/main" val="422913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DE0FB-A2F0-DB40-A55E-C38ADC7DBF63}" type="slidenum">
              <a:rPr lang="en-US" smtClean="0"/>
              <a:pPr/>
              <a:t>26</a:t>
            </a:fld>
            <a:endParaRPr lang="en-US"/>
          </a:p>
        </p:txBody>
      </p:sp>
    </p:spTree>
    <p:extLst>
      <p:ext uri="{BB962C8B-B14F-4D97-AF65-F5344CB8AC3E}">
        <p14:creationId xmlns:p14="http://schemas.microsoft.com/office/powerpoint/2010/main" val="422913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DE0FB-A2F0-DB40-A55E-C38ADC7DBF63}" type="slidenum">
              <a:rPr lang="en-US" smtClean="0"/>
              <a:pPr/>
              <a:t>27</a:t>
            </a:fld>
            <a:endParaRPr lang="en-US"/>
          </a:p>
        </p:txBody>
      </p:sp>
    </p:spTree>
    <p:extLst>
      <p:ext uri="{BB962C8B-B14F-4D97-AF65-F5344CB8AC3E}">
        <p14:creationId xmlns:p14="http://schemas.microsoft.com/office/powerpoint/2010/main" val="422913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7AE5CAF-47C7-4719-AAA1-3EFA7224F725}" type="slidenum">
              <a:rPr lang="en-US" sz="1200"/>
              <a:pPr eaLnBrk="1" hangingPunct="1"/>
              <a:t>29</a:t>
            </a:fld>
            <a:endParaRPr lang="en-US" sz="1200"/>
          </a:p>
        </p:txBody>
      </p:sp>
    </p:spTree>
    <p:extLst>
      <p:ext uri="{BB962C8B-B14F-4D97-AF65-F5344CB8AC3E}">
        <p14:creationId xmlns:p14="http://schemas.microsoft.com/office/powerpoint/2010/main" val="78225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DE0FB-A2F0-DB40-A55E-C38ADC7DBF63}" type="slidenum">
              <a:rPr lang="en-US" smtClean="0"/>
              <a:pPr/>
              <a:t>41</a:t>
            </a:fld>
            <a:endParaRPr lang="en-US"/>
          </a:p>
        </p:txBody>
      </p:sp>
    </p:spTree>
    <p:extLst>
      <p:ext uri="{BB962C8B-B14F-4D97-AF65-F5344CB8AC3E}">
        <p14:creationId xmlns:p14="http://schemas.microsoft.com/office/powerpoint/2010/main" val="422913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96B0AE2-8306-4A51-BAF1-6C22C534611C}" type="datetimeFigureOut">
              <a:rPr lang="en-US"/>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9E3B0A-BC0F-40C2-8484-B65D53D2168F}" type="slidenum">
              <a:rPr lang="en-US"/>
              <a:pPr/>
              <a:t>‹#›</a:t>
            </a:fld>
            <a:endParaRPr lang="en-US"/>
          </a:p>
        </p:txBody>
      </p:sp>
    </p:spTree>
    <p:extLst>
      <p:ext uri="{BB962C8B-B14F-4D97-AF65-F5344CB8AC3E}">
        <p14:creationId xmlns:p14="http://schemas.microsoft.com/office/powerpoint/2010/main" val="211238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3C5FA70-2386-4C42-A9E2-6E750536FEEF}" type="datetimeFigureOut">
              <a:rPr lang="en-US"/>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3FBD2E-B528-406B-851A-9D8A75F83ED6}" type="slidenum">
              <a:rPr lang="en-US"/>
              <a:pPr/>
              <a:t>‹#›</a:t>
            </a:fld>
            <a:endParaRPr lang="en-US"/>
          </a:p>
        </p:txBody>
      </p:sp>
    </p:spTree>
    <p:extLst>
      <p:ext uri="{BB962C8B-B14F-4D97-AF65-F5344CB8AC3E}">
        <p14:creationId xmlns:p14="http://schemas.microsoft.com/office/powerpoint/2010/main" val="180038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C50D4A01-18A5-4FAF-B82C-4B5490DDA4DD}" type="datetimeFigureOut">
              <a:rPr lang="en-US"/>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234489-CC76-4D55-B913-1AF1A938DF75}" type="slidenum">
              <a:rPr lang="en-US"/>
              <a:pPr/>
              <a:t>‹#›</a:t>
            </a:fld>
            <a:endParaRPr lang="en-US"/>
          </a:p>
        </p:txBody>
      </p:sp>
    </p:spTree>
    <p:extLst>
      <p:ext uri="{BB962C8B-B14F-4D97-AF65-F5344CB8AC3E}">
        <p14:creationId xmlns:p14="http://schemas.microsoft.com/office/powerpoint/2010/main" val="373703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BEBD5B7-381D-4B98-B219-2EC7B4276FAB}" type="datetimeFigureOut">
              <a:rPr lang="en-US"/>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62EBC0-B280-4E9E-980D-489233197214}" type="slidenum">
              <a:rPr lang="en-US"/>
              <a:pPr/>
              <a:t>‹#›</a:t>
            </a:fld>
            <a:endParaRPr lang="en-US"/>
          </a:p>
        </p:txBody>
      </p:sp>
    </p:spTree>
    <p:extLst>
      <p:ext uri="{BB962C8B-B14F-4D97-AF65-F5344CB8AC3E}">
        <p14:creationId xmlns:p14="http://schemas.microsoft.com/office/powerpoint/2010/main" val="173252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A514F4D7-2FFD-4843-A88C-14DFCD35A26E}" type="datetimeFigureOut">
              <a:rPr lang="en-US"/>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BFBE04-7920-40A0-A5A1-B93F72C0CF1E}" type="slidenum">
              <a:rPr lang="en-US"/>
              <a:pPr/>
              <a:t>‹#›</a:t>
            </a:fld>
            <a:endParaRPr lang="en-US"/>
          </a:p>
        </p:txBody>
      </p:sp>
    </p:spTree>
    <p:extLst>
      <p:ext uri="{BB962C8B-B14F-4D97-AF65-F5344CB8AC3E}">
        <p14:creationId xmlns:p14="http://schemas.microsoft.com/office/powerpoint/2010/main" val="305771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B1F946C9-4D73-4B77-B819-2E6B1B1A2B4F}" type="datetimeFigureOut">
              <a:rPr lang="en-US"/>
              <a:pPr/>
              <a:t>2/18/2019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3829B4-08C2-49AE-8ADA-E0EA3768EB09}" type="slidenum">
              <a:rPr lang="en-US"/>
              <a:pPr/>
              <a:t>‹#›</a:t>
            </a:fld>
            <a:endParaRPr lang="en-US"/>
          </a:p>
        </p:txBody>
      </p:sp>
    </p:spTree>
    <p:extLst>
      <p:ext uri="{BB962C8B-B14F-4D97-AF65-F5344CB8AC3E}">
        <p14:creationId xmlns:p14="http://schemas.microsoft.com/office/powerpoint/2010/main" val="294777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8DF9AF3-E37B-4348-A96A-63DBC3DE3823}" type="datetimeFigureOut">
              <a:rPr lang="en-US"/>
              <a:pPr/>
              <a:t>2/18/2019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B3CBEA1-DD99-4DE7-A5E8-2E0F7CBB7B09}" type="slidenum">
              <a:rPr lang="en-US"/>
              <a:pPr/>
              <a:t>‹#›</a:t>
            </a:fld>
            <a:endParaRPr lang="en-US"/>
          </a:p>
        </p:txBody>
      </p:sp>
    </p:spTree>
    <p:extLst>
      <p:ext uri="{BB962C8B-B14F-4D97-AF65-F5344CB8AC3E}">
        <p14:creationId xmlns:p14="http://schemas.microsoft.com/office/powerpoint/2010/main" val="358463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9AE6036-C47D-4151-B69C-669141288ED5}" type="datetimeFigureOut">
              <a:rPr lang="en-US"/>
              <a:pPr/>
              <a:t>2/18/2019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B1E24EF-33A2-4243-8DD1-AFF2F17947B8}" type="slidenum">
              <a:rPr lang="en-US"/>
              <a:pPr/>
              <a:t>‹#›</a:t>
            </a:fld>
            <a:endParaRPr lang="en-US"/>
          </a:p>
        </p:txBody>
      </p:sp>
    </p:spTree>
    <p:extLst>
      <p:ext uri="{BB962C8B-B14F-4D97-AF65-F5344CB8AC3E}">
        <p14:creationId xmlns:p14="http://schemas.microsoft.com/office/powerpoint/2010/main" val="24613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C1AA556-1991-4AD6-843A-6C1C9E4E4C01}" type="datetimeFigureOut">
              <a:rPr lang="en-US"/>
              <a:pPr/>
              <a:t>2/18/2019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43F67A6-1C2E-40CD-B9FB-7393D1DC613F}" type="slidenum">
              <a:rPr lang="en-US"/>
              <a:pPr/>
              <a:t>‹#›</a:t>
            </a:fld>
            <a:endParaRPr lang="en-US"/>
          </a:p>
        </p:txBody>
      </p:sp>
    </p:spTree>
    <p:extLst>
      <p:ext uri="{BB962C8B-B14F-4D97-AF65-F5344CB8AC3E}">
        <p14:creationId xmlns:p14="http://schemas.microsoft.com/office/powerpoint/2010/main" val="38123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256BE93E-1D3C-43B5-8D8A-C2D87D5C4AD0}" type="datetimeFigureOut">
              <a:rPr lang="en-US"/>
              <a:pPr/>
              <a:t>2/18/2019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B90BCC-0D0E-4B45-839D-6247843C64F3}" type="slidenum">
              <a:rPr lang="en-US"/>
              <a:pPr/>
              <a:t>‹#›</a:t>
            </a:fld>
            <a:endParaRPr lang="en-US"/>
          </a:p>
        </p:txBody>
      </p:sp>
    </p:spTree>
    <p:extLst>
      <p:ext uri="{BB962C8B-B14F-4D97-AF65-F5344CB8AC3E}">
        <p14:creationId xmlns:p14="http://schemas.microsoft.com/office/powerpoint/2010/main" val="417281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16170182-C7FF-49D0-8606-2A3A6ADADF88}" type="datetimeFigureOut">
              <a:rPr lang="en-US"/>
              <a:pPr/>
              <a:t>2/18/2019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0D92C7-154B-4AB7-97B1-2B6104F030F7}" type="slidenum">
              <a:rPr lang="en-US"/>
              <a:pPr/>
              <a:t>‹#›</a:t>
            </a:fld>
            <a:endParaRPr lang="en-US"/>
          </a:p>
        </p:txBody>
      </p:sp>
    </p:spTree>
    <p:extLst>
      <p:ext uri="{BB962C8B-B14F-4D97-AF65-F5344CB8AC3E}">
        <p14:creationId xmlns:p14="http://schemas.microsoft.com/office/powerpoint/2010/main" val="377236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F071F6E-73B3-4A72-91F5-C0E579A18B0C}" type="datetimeFigureOut">
              <a:rPr lang="en-US"/>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EA04B0C-19B7-4FAE-94A5-C5521E124C1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mailto:itlab@nta.gov.np"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3810001"/>
          </a:xfrm>
        </p:spPr>
        <p:txBody>
          <a:bodyPr>
            <a:noAutofit/>
          </a:bodyPr>
          <a:lstStyle/>
          <a:p>
            <a:r>
              <a:rPr lang="en-US" dirty="0" smtClean="0"/>
              <a:t>How to engage in broadband policy and regulatory processes?</a:t>
            </a:r>
            <a:r>
              <a:rPr lang="es-ES_tradnl" b="1" dirty="0" smtClean="0">
                <a:solidFill>
                  <a:srgbClr val="0070C0"/>
                </a:solidFill>
              </a:rPr>
              <a:t/>
            </a:r>
            <a:br>
              <a:rPr lang="es-ES_tradnl" b="1" dirty="0" smtClean="0">
                <a:solidFill>
                  <a:srgbClr val="0070C0"/>
                </a:solidFill>
              </a:rPr>
            </a:br>
            <a:r>
              <a:rPr lang="es-ES_tradnl" dirty="0" err="1" smtClean="0">
                <a:solidFill>
                  <a:srgbClr val="7030A0"/>
                </a:solidFill>
              </a:rPr>
              <a:t>Nepal’s</a:t>
            </a:r>
            <a:r>
              <a:rPr lang="es-ES_tradnl" dirty="0" smtClean="0">
                <a:solidFill>
                  <a:srgbClr val="7030A0"/>
                </a:solidFill>
              </a:rPr>
              <a:t> </a:t>
            </a:r>
            <a:r>
              <a:rPr lang="es-ES_tradnl" dirty="0" err="1" smtClean="0">
                <a:solidFill>
                  <a:srgbClr val="7030A0"/>
                </a:solidFill>
              </a:rPr>
              <a:t>Broadband</a:t>
            </a:r>
            <a:r>
              <a:rPr lang="es-ES_tradnl" dirty="0" smtClean="0">
                <a:solidFill>
                  <a:srgbClr val="7030A0"/>
                </a:solidFill>
              </a:rPr>
              <a:t> </a:t>
            </a:r>
            <a:r>
              <a:rPr lang="es-ES_tradnl" dirty="0" err="1" smtClean="0">
                <a:solidFill>
                  <a:srgbClr val="7030A0"/>
                </a:solidFill>
              </a:rPr>
              <a:t>Aspiration</a:t>
            </a:r>
            <a:r>
              <a:rPr lang="es-ES_tradnl" dirty="0" smtClean="0">
                <a:solidFill>
                  <a:srgbClr val="7030A0"/>
                </a:solidFill>
              </a:rPr>
              <a:t>:  </a:t>
            </a:r>
            <a:r>
              <a:rPr lang="en-US" dirty="0"/>
              <a:t>Implementation actions by the </a:t>
            </a:r>
            <a:r>
              <a:rPr lang="en-US" dirty="0" smtClean="0"/>
              <a:t>Regulator</a:t>
            </a:r>
            <a:endParaRPr lang="en-US" dirty="0">
              <a:solidFill>
                <a:srgbClr val="7030A0"/>
              </a:solidFill>
            </a:endParaRPr>
          </a:p>
        </p:txBody>
      </p:sp>
      <p:sp>
        <p:nvSpPr>
          <p:cNvPr id="3" name="Content Placeholder 2"/>
          <p:cNvSpPr>
            <a:spLocks noGrp="1"/>
          </p:cNvSpPr>
          <p:nvPr>
            <p:ph idx="1"/>
          </p:nvPr>
        </p:nvSpPr>
        <p:spPr>
          <a:xfrm>
            <a:off x="618431" y="4343401"/>
            <a:ext cx="7687369" cy="2017058"/>
          </a:xfrm>
        </p:spPr>
        <p:txBody>
          <a:bodyPr>
            <a:normAutofit fontScale="62500" lnSpcReduction="20000"/>
          </a:bodyPr>
          <a:lstStyle/>
          <a:p>
            <a:pPr marL="0" indent="0" algn="ctr">
              <a:buNone/>
            </a:pPr>
            <a:r>
              <a:rPr lang="es-ES_tradnl" b="1" dirty="0" err="1" smtClean="0">
                <a:solidFill>
                  <a:srgbClr val="0070C0"/>
                </a:solidFill>
              </a:rPr>
              <a:t>By</a:t>
            </a:r>
            <a:endParaRPr lang="es-ES_tradnl" b="1" dirty="0" smtClean="0">
              <a:solidFill>
                <a:srgbClr val="0070C0"/>
              </a:solidFill>
            </a:endParaRPr>
          </a:p>
          <a:p>
            <a:pPr marL="0" indent="0" algn="ctr">
              <a:buNone/>
            </a:pPr>
            <a:r>
              <a:rPr lang="es-ES_tradnl" b="1" dirty="0" smtClean="0">
                <a:solidFill>
                  <a:srgbClr val="0070C0"/>
                </a:solidFill>
              </a:rPr>
              <a:t>ANANDA RAJ KHANAL</a:t>
            </a:r>
          </a:p>
          <a:p>
            <a:pPr marL="0" indent="0" algn="ctr">
              <a:buNone/>
            </a:pPr>
            <a:r>
              <a:rPr lang="es-ES_tradnl" b="1" dirty="0" err="1" smtClean="0">
                <a:solidFill>
                  <a:srgbClr val="0070C0"/>
                </a:solidFill>
              </a:rPr>
              <a:t>Senior</a:t>
            </a:r>
            <a:r>
              <a:rPr lang="es-ES_tradnl" b="1" dirty="0" smtClean="0">
                <a:solidFill>
                  <a:srgbClr val="0070C0"/>
                </a:solidFill>
              </a:rPr>
              <a:t> DIRECTOR (</a:t>
            </a:r>
            <a:r>
              <a:rPr lang="es-ES_tradnl" b="1" dirty="0" err="1" smtClean="0">
                <a:solidFill>
                  <a:srgbClr val="0070C0"/>
                </a:solidFill>
              </a:rPr>
              <a:t>Curently</a:t>
            </a:r>
            <a:r>
              <a:rPr lang="es-ES_tradnl" b="1" dirty="0" smtClean="0">
                <a:solidFill>
                  <a:srgbClr val="0070C0"/>
                </a:solidFill>
              </a:rPr>
              <a:t> at </a:t>
            </a:r>
            <a:r>
              <a:rPr lang="es-ES_tradnl" b="1" dirty="0" err="1" smtClean="0">
                <a:solidFill>
                  <a:srgbClr val="0070C0"/>
                </a:solidFill>
              </a:rPr>
              <a:t>MoCIT</a:t>
            </a:r>
            <a:r>
              <a:rPr lang="es-ES_tradnl" b="1" dirty="0" smtClean="0">
                <a:solidFill>
                  <a:srgbClr val="0070C0"/>
                </a:solidFill>
              </a:rPr>
              <a:t>)</a:t>
            </a:r>
          </a:p>
          <a:p>
            <a:pPr marL="0" indent="0" algn="ctr">
              <a:buNone/>
            </a:pPr>
            <a:r>
              <a:rPr lang="es-ES_tradnl" b="1" dirty="0" smtClean="0">
                <a:solidFill>
                  <a:srgbClr val="0070C0"/>
                </a:solidFill>
              </a:rPr>
              <a:t>NEPAL TELECOMMUNICATIONS AUTHORITY</a:t>
            </a:r>
          </a:p>
          <a:p>
            <a:pPr marL="0" indent="0" algn="ctr">
              <a:buNone/>
            </a:pPr>
            <a:r>
              <a:rPr lang="es-ES_tradnl" b="1" dirty="0" smtClean="0">
                <a:solidFill>
                  <a:srgbClr val="0070C0"/>
                </a:solidFill>
              </a:rPr>
              <a:t>16-19 </a:t>
            </a:r>
            <a:r>
              <a:rPr lang="es-ES_tradnl" b="1" dirty="0" err="1" smtClean="0">
                <a:solidFill>
                  <a:srgbClr val="0070C0"/>
                </a:solidFill>
              </a:rPr>
              <a:t>February</a:t>
            </a:r>
            <a:r>
              <a:rPr lang="es-ES_tradnl" b="1" dirty="0" smtClean="0">
                <a:solidFill>
                  <a:srgbClr val="0070C0"/>
                </a:solidFill>
              </a:rPr>
              <a:t> 2019</a:t>
            </a:r>
          </a:p>
          <a:p>
            <a:pPr marL="0" indent="0" algn="ctr">
              <a:buNone/>
            </a:pPr>
            <a:r>
              <a:rPr lang="es-ES_tradnl" b="1" dirty="0" err="1" smtClean="0">
                <a:solidFill>
                  <a:srgbClr val="0070C0"/>
                </a:solidFill>
              </a:rPr>
              <a:t>Jall</a:t>
            </a:r>
            <a:r>
              <a:rPr lang="es-ES_tradnl" b="1" dirty="0" smtClean="0">
                <a:solidFill>
                  <a:srgbClr val="0070C0"/>
                </a:solidFill>
              </a:rPr>
              <a:t> </a:t>
            </a:r>
            <a:r>
              <a:rPr lang="es-ES_tradnl" b="1" dirty="0" err="1" smtClean="0">
                <a:solidFill>
                  <a:srgbClr val="0070C0"/>
                </a:solidFill>
              </a:rPr>
              <a:t>Mahal</a:t>
            </a:r>
            <a:r>
              <a:rPr lang="es-ES_tradnl" b="1" dirty="0" smtClean="0">
                <a:solidFill>
                  <a:srgbClr val="0070C0"/>
                </a:solidFill>
              </a:rPr>
              <a:t>, </a:t>
            </a:r>
            <a:r>
              <a:rPr lang="es-ES_tradnl" b="1" dirty="0" err="1" smtClean="0">
                <a:solidFill>
                  <a:srgbClr val="0070C0"/>
                </a:solidFill>
              </a:rPr>
              <a:t>Pokahara</a:t>
            </a:r>
            <a:endParaRPr lang="es-ES_tradnl" b="1" dirty="0">
              <a:solidFill>
                <a:srgbClr val="0070C0"/>
              </a:solidFill>
            </a:endParaRPr>
          </a:p>
          <a:p>
            <a:pPr marL="0" indent="0" algn="ctr">
              <a:buNone/>
            </a:pPr>
            <a:endParaRPr lang="es-ES_tradnl" b="1" dirty="0" smtClean="0">
              <a:solidFill>
                <a:srgbClr val="0070C0"/>
              </a:solidFill>
            </a:endParaRPr>
          </a:p>
          <a:p>
            <a:pPr marL="0" indent="0" algn="ctr">
              <a:buNone/>
            </a:pPr>
            <a:endParaRPr lang="en-US" b="1" dirty="0">
              <a:solidFill>
                <a:srgbClr val="0070C0"/>
              </a:solidFill>
            </a:endParaRPr>
          </a:p>
        </p:txBody>
      </p:sp>
    </p:spTree>
    <p:extLst>
      <p:ext uri="{BB962C8B-B14F-4D97-AF65-F5344CB8AC3E}">
        <p14:creationId xmlns:p14="http://schemas.microsoft.com/office/powerpoint/2010/main" val="330270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57200" y="228600"/>
            <a:ext cx="7924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ne-NP" sz="2400">
                <a:latin typeface="Mangal" pitchFamily="18" charset="0"/>
                <a:ea typeface="Calibri" pitchFamily="34" charset="0"/>
              </a:rPr>
              <a:t> </a:t>
            </a:r>
            <a:r>
              <a:rPr lang="ne-NP" sz="2400" b="1">
                <a:latin typeface="Mangal" pitchFamily="18" charset="0"/>
                <a:ea typeface="Calibri" pitchFamily="34" charset="0"/>
              </a:rPr>
              <a:t>ग्रामिण दूरसंचार विकास कोष सम्वन्धमा भएको कानूनी व्यवस्था</a:t>
            </a:r>
          </a:p>
          <a:p>
            <a:endParaRPr lang="en-US" sz="2000">
              <a:ea typeface="Calibri" pitchFamily="34" charset="0"/>
            </a:endParaRPr>
          </a:p>
        </p:txBody>
      </p:sp>
      <p:sp>
        <p:nvSpPr>
          <p:cNvPr id="5122" name="TextBox 1"/>
          <p:cNvSpPr txBox="1">
            <a:spLocks noChangeArrowheads="1"/>
          </p:cNvSpPr>
          <p:nvPr/>
        </p:nvSpPr>
        <p:spPr bwMode="auto">
          <a:xfrm>
            <a:off x="228600" y="949325"/>
            <a:ext cx="8382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a:r>
              <a:rPr lang="ne-NP" b="1" u="sng">
                <a:latin typeface="Calibri" pitchFamily="34" charset="0"/>
                <a:ea typeface="Calibri" pitchFamily="34" charset="0"/>
              </a:rPr>
              <a:t>दूरसञ्चार ऐन</a:t>
            </a:r>
            <a:r>
              <a:rPr lang="en-US" b="1" u="sng">
                <a:latin typeface="Calibri" pitchFamily="34" charset="0"/>
                <a:ea typeface="Calibri" pitchFamily="34" charset="0"/>
              </a:rPr>
              <a:t>, </a:t>
            </a:r>
            <a:r>
              <a:rPr lang="ne-NP" b="1" u="sng">
                <a:latin typeface="Calibri" pitchFamily="34" charset="0"/>
                <a:ea typeface="Calibri" pitchFamily="34" charset="0"/>
              </a:rPr>
              <a:t>२०५३ को दफा </a:t>
            </a:r>
            <a:r>
              <a:rPr lang="ne-NP">
                <a:latin typeface="Calibri" pitchFamily="34" charset="0"/>
                <a:ea typeface="Calibri" pitchFamily="34" charset="0"/>
              </a:rPr>
              <a:t>३०. निर्देशित क्षेत्रमा दूरसंचार सेवा विकास</a:t>
            </a:r>
            <a:r>
              <a:rPr lang="en-US">
                <a:latin typeface="Calibri" pitchFamily="34" charset="0"/>
                <a:ea typeface="Calibri" pitchFamily="34" charset="0"/>
              </a:rPr>
              <a:t>, </a:t>
            </a:r>
            <a:r>
              <a:rPr lang="ne-NP">
                <a:latin typeface="Calibri" pitchFamily="34" charset="0"/>
                <a:ea typeface="Calibri" pitchFamily="34" charset="0"/>
              </a:rPr>
              <a:t>विस्तार र संचालन गर्नु  पर्नेः (१)</a:t>
            </a:r>
          </a:p>
          <a:p>
            <a:pPr algn="just"/>
            <a:endParaRPr lang="ne-NP">
              <a:latin typeface="Calibri" pitchFamily="34" charset="0"/>
              <a:ea typeface="Calibri" pitchFamily="34" charset="0"/>
            </a:endParaRPr>
          </a:p>
          <a:p>
            <a:r>
              <a:rPr lang="en-US">
                <a:latin typeface="Calibri" pitchFamily="34" charset="0"/>
                <a:ea typeface="Calibri" pitchFamily="34" charset="0"/>
              </a:rPr>
              <a:t>(</a:t>
            </a:r>
            <a:r>
              <a:rPr lang="ne-NP">
                <a:latin typeface="Calibri" pitchFamily="34" charset="0"/>
                <a:ea typeface="Calibri" pitchFamily="34" charset="0"/>
              </a:rPr>
              <a:t>४) ग्रामीण क्षेत्रमा दूरसंचार सेवाको विकास</a:t>
            </a:r>
            <a:r>
              <a:rPr lang="en-US">
                <a:latin typeface="Calibri" pitchFamily="34" charset="0"/>
                <a:ea typeface="Calibri" pitchFamily="34" charset="0"/>
              </a:rPr>
              <a:t>, </a:t>
            </a:r>
            <a:r>
              <a:rPr lang="ne-NP">
                <a:latin typeface="Calibri" pitchFamily="34" charset="0"/>
                <a:ea typeface="Calibri" pitchFamily="34" charset="0"/>
              </a:rPr>
              <a:t>विस्तार र संचालनका लागि प्राधिकरणले एक कोष खडा गर्नेछ।</a:t>
            </a:r>
          </a:p>
          <a:p>
            <a:pPr algn="just"/>
            <a:endParaRPr lang="en-US"/>
          </a:p>
          <a:p>
            <a:pPr algn="just"/>
            <a:r>
              <a:rPr lang="en-US">
                <a:latin typeface="Calibri" pitchFamily="34" charset="0"/>
              </a:rPr>
              <a:t>(</a:t>
            </a:r>
            <a:r>
              <a:rPr lang="ne-NP">
                <a:latin typeface="Calibri" pitchFamily="34" charset="0"/>
              </a:rPr>
              <a:t>५) उपदफा (४) बमोजिमको कोषमा जम्मा भएको रकम </a:t>
            </a:r>
            <a:r>
              <a:rPr lang="ne-NP" b="1" u="sng">
                <a:latin typeface="Calibri" pitchFamily="34" charset="0"/>
              </a:rPr>
              <a:t>प्राधिकरणले नेपाल सरकारको दूरसंचार सम्बन्धी नीतिको</a:t>
            </a:r>
            <a:r>
              <a:rPr lang="ne-NP" b="1">
                <a:latin typeface="Calibri" pitchFamily="34" charset="0"/>
              </a:rPr>
              <a:t> अधीनमा रही ग्रामीण क्षेत्रमा दूरसंचार सेवाको विकास</a:t>
            </a:r>
            <a:r>
              <a:rPr lang="en-US" b="1">
                <a:latin typeface="Calibri" pitchFamily="34" charset="0"/>
              </a:rPr>
              <a:t>, </a:t>
            </a:r>
            <a:r>
              <a:rPr lang="ne-NP" b="1">
                <a:latin typeface="Calibri" pitchFamily="34" charset="0"/>
              </a:rPr>
              <a:t>विस्तार र संचालनका लागि प्रयोग गर्नु पर्नेछ</a:t>
            </a:r>
            <a:r>
              <a:rPr lang="ne-NP">
                <a:latin typeface="Calibri" pitchFamily="34" charset="0"/>
              </a:rPr>
              <a:t> ।</a:t>
            </a:r>
          </a:p>
          <a:p>
            <a:pPr algn="just"/>
            <a:endParaRPr lang="ne-NP"/>
          </a:p>
          <a:p>
            <a:pPr algn="just"/>
            <a:r>
              <a:rPr lang="en-US">
                <a:latin typeface="Calibri" pitchFamily="34" charset="0"/>
              </a:rPr>
              <a:t>(</a:t>
            </a:r>
            <a:r>
              <a:rPr lang="ne-NP">
                <a:latin typeface="Calibri" pitchFamily="34" charset="0"/>
              </a:rPr>
              <a:t>६) उपदफा (५) बमोजिम दूरसंचार सेवाको विकास</a:t>
            </a:r>
            <a:r>
              <a:rPr lang="en-US">
                <a:latin typeface="Calibri" pitchFamily="34" charset="0"/>
              </a:rPr>
              <a:t>, </a:t>
            </a:r>
            <a:r>
              <a:rPr lang="ne-NP">
                <a:latin typeface="Calibri" pitchFamily="34" charset="0"/>
              </a:rPr>
              <a:t>विस्तार र संचालन गर्नको लागि </a:t>
            </a:r>
            <a:r>
              <a:rPr lang="ne-NP" b="1">
                <a:latin typeface="Calibri" pitchFamily="34" charset="0"/>
              </a:rPr>
              <a:t>प्राधिकरणले कुनै अनुमतिपत्र प्राप्त व्यक्तिलाई</a:t>
            </a:r>
            <a:r>
              <a:rPr lang="ne-NP">
                <a:latin typeface="Calibri" pitchFamily="34" charset="0"/>
              </a:rPr>
              <a:t>।</a:t>
            </a:r>
            <a:endParaRPr lang="ne-NP"/>
          </a:p>
          <a:p>
            <a:pPr eaLnBrk="1" hangingPunct="1"/>
            <a:endParaRPr 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600200" y="466725"/>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ne-NP" sz="2400" b="1">
                <a:latin typeface="Calibri" pitchFamily="34" charset="0"/>
              </a:rPr>
              <a:t>दूरसञ्चार नियमावली</a:t>
            </a:r>
            <a:r>
              <a:rPr lang="en-US" sz="2400" b="1">
                <a:latin typeface="Calibri" pitchFamily="34" charset="0"/>
              </a:rPr>
              <a:t>, </a:t>
            </a:r>
            <a:r>
              <a:rPr lang="ne-NP" sz="2400" b="1">
                <a:latin typeface="Calibri" pitchFamily="34" charset="0"/>
              </a:rPr>
              <a:t>२०५४</a:t>
            </a:r>
          </a:p>
          <a:p>
            <a:pPr algn="just"/>
            <a:endParaRPr lang="en-US" sz="400">
              <a:latin typeface="Calibri" pitchFamily="34" charset="0"/>
            </a:endParaRPr>
          </a:p>
        </p:txBody>
      </p:sp>
      <p:sp>
        <p:nvSpPr>
          <p:cNvPr id="6146" name="TextBox 1"/>
          <p:cNvSpPr txBox="1">
            <a:spLocks noChangeArrowheads="1"/>
          </p:cNvSpPr>
          <p:nvPr/>
        </p:nvSpPr>
        <p:spPr bwMode="auto">
          <a:xfrm>
            <a:off x="609600" y="1219200"/>
            <a:ext cx="78486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eaLnBrk="1" hangingPunct="1"/>
            <a:r>
              <a:rPr lang="ne-NP" sz="2000" u="sng">
                <a:latin typeface="Calibri" pitchFamily="34" charset="0"/>
              </a:rPr>
              <a:t>२५. ग्रामीण क्षेत्रमा दूरसंचार सेवा संचालन गर्नु पर्नेः </a:t>
            </a:r>
            <a:r>
              <a:rPr lang="ne-NP" sz="2000">
                <a:latin typeface="Calibri" pitchFamily="34" charset="0"/>
              </a:rPr>
              <a:t>नियम १० को उपनियम (१) र (२)बमोजिम अनुमतिपत्र प्राप्त व्यक्तिले आफ्नो लगानीको पन्ध्र प्रतिशत ग्रामीण क्षेत्रमा</a:t>
            </a:r>
            <a:r>
              <a:rPr lang="en-US" sz="2000">
                <a:latin typeface="Calibri" pitchFamily="34" charset="0"/>
              </a:rPr>
              <a:t> </a:t>
            </a:r>
            <a:r>
              <a:rPr lang="ne-NP" sz="2000">
                <a:latin typeface="Calibri" pitchFamily="34" charset="0"/>
              </a:rPr>
              <a:t>दूरसंचार सेवाको विकास</a:t>
            </a:r>
            <a:r>
              <a:rPr lang="en-US" sz="2000">
                <a:latin typeface="Calibri" pitchFamily="34" charset="0"/>
              </a:rPr>
              <a:t>, </a:t>
            </a:r>
            <a:r>
              <a:rPr lang="ne-NP" sz="2000">
                <a:latin typeface="Calibri" pitchFamily="34" charset="0"/>
              </a:rPr>
              <a:t>विस्तार र संचालनमा लगाउनु पर्नेछ ।</a:t>
            </a:r>
          </a:p>
          <a:p>
            <a:pPr algn="just" eaLnBrk="1" hangingPunct="1"/>
            <a:endParaRPr lang="en-US" sz="1000">
              <a:latin typeface="Calibri" pitchFamily="34" charset="0"/>
            </a:endParaRPr>
          </a:p>
          <a:p>
            <a:pPr algn="just" eaLnBrk="1" hangingPunct="1"/>
            <a:r>
              <a:rPr lang="ne-NP" sz="2000" b="1">
                <a:latin typeface="Calibri" pitchFamily="34" charset="0"/>
              </a:rPr>
              <a:t>३. दूरसञ्चार नीति </a:t>
            </a:r>
            <a:r>
              <a:rPr lang="en-US" sz="2000" b="1">
                <a:latin typeface="Calibri" pitchFamily="34" charset="0"/>
              </a:rPr>
              <a:t>, </a:t>
            </a:r>
            <a:r>
              <a:rPr lang="ne-NP" sz="2000" b="1">
                <a:latin typeface="Calibri" pitchFamily="34" charset="0"/>
              </a:rPr>
              <a:t>२०६०</a:t>
            </a:r>
            <a:endParaRPr lang="en-US" sz="2000" b="1">
              <a:latin typeface="Calibri" pitchFamily="34" charset="0"/>
            </a:endParaRPr>
          </a:p>
          <a:p>
            <a:pPr algn="just" eaLnBrk="1" hangingPunct="1"/>
            <a:endParaRPr lang="ne-NP" sz="1400">
              <a:latin typeface="Calibri" pitchFamily="34" charset="0"/>
            </a:endParaRPr>
          </a:p>
          <a:p>
            <a:pPr algn="just" eaLnBrk="1" hangingPunct="1"/>
            <a:r>
              <a:rPr lang="ne-NP" sz="2000">
                <a:latin typeface="Calibri" pitchFamily="34" charset="0"/>
              </a:rPr>
              <a:t>५</a:t>
            </a:r>
            <a:r>
              <a:rPr lang="en-US" sz="2000">
                <a:latin typeface="Calibri" pitchFamily="34" charset="0"/>
              </a:rPr>
              <a:t>–</a:t>
            </a:r>
            <a:r>
              <a:rPr lang="ne-NP" sz="2000">
                <a:latin typeface="Calibri" pitchFamily="34" charset="0"/>
              </a:rPr>
              <a:t>१</a:t>
            </a:r>
            <a:r>
              <a:rPr lang="en-US" sz="2000">
                <a:latin typeface="Calibri" pitchFamily="34" charset="0"/>
              </a:rPr>
              <a:t>–</a:t>
            </a:r>
            <a:r>
              <a:rPr lang="ne-NP" sz="2000">
                <a:latin typeface="Calibri" pitchFamily="34" charset="0"/>
              </a:rPr>
              <a:t>५ ग्रामीण दूरसञ्चार विकासको लागि ग्रामीण दूरसञ्चार कोषको स्थापना गरिनेछ। </a:t>
            </a:r>
          </a:p>
          <a:p>
            <a:pPr algn="just" eaLnBrk="1" hangingPunct="1"/>
            <a:r>
              <a:rPr lang="ne-NP" sz="2000">
                <a:latin typeface="Calibri" pitchFamily="34" charset="0"/>
              </a:rPr>
              <a:t> </a:t>
            </a:r>
            <a:endParaRPr lang="en-US" sz="2000">
              <a:latin typeface="Calibri" pitchFamily="34" charset="0"/>
            </a:endParaRPr>
          </a:p>
          <a:p>
            <a:pPr algn="just" eaLnBrk="1" hangingPunct="1"/>
            <a:r>
              <a:rPr lang="ne-NP" sz="2000">
                <a:latin typeface="Calibri" pitchFamily="34" charset="0"/>
              </a:rPr>
              <a:t>५</a:t>
            </a:r>
            <a:r>
              <a:rPr lang="en-US" sz="2000">
                <a:latin typeface="Calibri" pitchFamily="34" charset="0"/>
              </a:rPr>
              <a:t>–</a:t>
            </a:r>
            <a:r>
              <a:rPr lang="ne-NP" sz="2000">
                <a:latin typeface="Calibri" pitchFamily="34" charset="0"/>
              </a:rPr>
              <a:t>१</a:t>
            </a:r>
            <a:r>
              <a:rPr lang="en-US" sz="2000">
                <a:latin typeface="Calibri" pitchFamily="34" charset="0"/>
              </a:rPr>
              <a:t>–</a:t>
            </a:r>
            <a:r>
              <a:rPr lang="ne-NP" sz="2000">
                <a:latin typeface="Calibri" pitchFamily="34" charset="0"/>
              </a:rPr>
              <a:t>६ नेपाल दूरसञ्चार प्राधिकरणले आ.व. २०६१</a:t>
            </a:r>
            <a:r>
              <a:rPr lang="en-US" sz="2000">
                <a:latin typeface="Calibri" pitchFamily="34" charset="0"/>
              </a:rPr>
              <a:t>÷</a:t>
            </a:r>
            <a:r>
              <a:rPr lang="ne-NP" sz="2000">
                <a:latin typeface="Calibri" pitchFamily="34" charset="0"/>
              </a:rPr>
              <a:t>६२ सम्म ग्रामीण दूरसञ्चार कोष सञ्चालनको सिद्धान्त र कार्यविधिहरु तयार पार्नेछ । </a:t>
            </a:r>
            <a:endParaRPr lang="en-US" sz="2000">
              <a:latin typeface="Calibri" pitchFamily="34" charset="0"/>
            </a:endParaRPr>
          </a:p>
          <a:p>
            <a:pPr algn="just" eaLnBrk="1" hangingPunct="1"/>
            <a:r>
              <a:rPr lang="ne-NP" sz="2000">
                <a:latin typeface="Calibri" pitchFamily="34" charset="0"/>
              </a:rPr>
              <a:t>कोषको मुख्य उद्देश्य हासिल भएपछि कोष बन्द गर्न सकिनेछ । </a:t>
            </a:r>
          </a:p>
          <a:p>
            <a:pPr algn="just" eaLnBrk="1" hangingPunct="1"/>
            <a:endParaRPr lang="en-US" sz="2000">
              <a:latin typeface="Calibri" pitchFamily="34" charset="0"/>
            </a:endParaRPr>
          </a:p>
          <a:p>
            <a:pPr algn="just" eaLnBrk="1" hangingPunct="1"/>
            <a:r>
              <a:rPr lang="ne-NP" sz="2000">
                <a:latin typeface="Calibri" pitchFamily="34" charset="0"/>
              </a:rPr>
              <a:t>५</a:t>
            </a:r>
            <a:r>
              <a:rPr lang="en-US" sz="2000">
                <a:latin typeface="Calibri" pitchFamily="34" charset="0"/>
              </a:rPr>
              <a:t>–</a:t>
            </a:r>
            <a:r>
              <a:rPr lang="ne-NP" sz="2000">
                <a:latin typeface="Calibri" pitchFamily="34" charset="0"/>
              </a:rPr>
              <a:t>१</a:t>
            </a:r>
            <a:r>
              <a:rPr lang="en-US" sz="2000">
                <a:latin typeface="Calibri" pitchFamily="34" charset="0"/>
              </a:rPr>
              <a:t>–</a:t>
            </a:r>
            <a:r>
              <a:rPr lang="ne-NP" sz="2000">
                <a:latin typeface="Calibri" pitchFamily="34" charset="0"/>
              </a:rPr>
              <a:t>१</a:t>
            </a:r>
            <a:r>
              <a:rPr lang="en-US" sz="2000">
                <a:latin typeface="Calibri" pitchFamily="34" charset="0"/>
              </a:rPr>
              <a:t>–</a:t>
            </a:r>
            <a:r>
              <a:rPr lang="ne-NP" sz="2000">
                <a:latin typeface="Calibri" pitchFamily="34" charset="0"/>
              </a:rPr>
              <a:t>४  उपर्युक्त उपायबाट सेवा नपुगेका बाँकी क्षेत्रमा ग्रामीण दूरसञ्चार विकासको लागि ग्रामीण दूरसञ्चार कोषबाट रकम व्यहोर्ने गरी न्यूनतम अनुदानको आधारमा बोलपत्रद्वारा छनौट भएका सेवा प्रदायकबाट सेवा पुर्याइनेछ ।</a:t>
            </a:r>
          </a:p>
          <a:p>
            <a:pPr eaLnBrk="1" hangingPunct="1"/>
            <a:endParaRPr 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81000" y="228600"/>
            <a:ext cx="838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en-US" sz="2000">
              <a:latin typeface="Mangal" pitchFamily="18" charset="0"/>
              <a:ea typeface="Calibri" pitchFamily="34" charset="0"/>
            </a:endParaRPr>
          </a:p>
          <a:p>
            <a:pPr algn="ctr"/>
            <a:r>
              <a:rPr lang="ne-NP" sz="2000">
                <a:latin typeface="Mangal" pitchFamily="18" charset="0"/>
                <a:ea typeface="Calibri" pitchFamily="34" charset="0"/>
              </a:rPr>
              <a:t> </a:t>
            </a:r>
            <a:r>
              <a:rPr lang="ne-NP" sz="2000" b="1">
                <a:latin typeface="Calibri" pitchFamily="34" charset="0"/>
                <a:ea typeface="Calibri" pitchFamily="34" charset="0"/>
              </a:rPr>
              <a:t>नेपाल दूरसञ्चार प्राधिकरण (ग्रामीण दूरसञ्चार विकास कोष) विनियमावली २०६८ </a:t>
            </a:r>
            <a:endParaRPr lang="en-US" sz="2000" b="1">
              <a:latin typeface="Calibri" pitchFamily="34" charset="0"/>
              <a:ea typeface="Calibri" pitchFamily="34" charset="0"/>
            </a:endParaRPr>
          </a:p>
          <a:p>
            <a:pPr algn="just"/>
            <a:endParaRPr lang="en-US" sz="700" b="1">
              <a:latin typeface="Calibri" pitchFamily="34" charset="0"/>
              <a:ea typeface="Calibri" pitchFamily="34" charset="0"/>
            </a:endParaRPr>
          </a:p>
        </p:txBody>
      </p:sp>
      <p:sp>
        <p:nvSpPr>
          <p:cNvPr id="2" name="TextBox 1"/>
          <p:cNvSpPr txBox="1"/>
          <p:nvPr/>
        </p:nvSpPr>
        <p:spPr>
          <a:xfrm>
            <a:off x="533400" y="1447800"/>
            <a:ext cx="8229600" cy="4800600"/>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eaLnBrk="1" hangingPunct="1"/>
            <a:r>
              <a:rPr lang="ne-NP" sz="2000" b="1">
                <a:latin typeface="Calibri" pitchFamily="34" charset="0"/>
                <a:ea typeface="Calibri" pitchFamily="34" charset="0"/>
              </a:rPr>
              <a:t>१३.प्रतिस्पर्धाका आधारमा सेवा प्रदायक छनौट गर्नेः </a:t>
            </a:r>
            <a:r>
              <a:rPr lang="ne-NP" sz="2000">
                <a:latin typeface="Calibri" pitchFamily="34" charset="0"/>
                <a:ea typeface="Calibri" pitchFamily="34" charset="0"/>
              </a:rPr>
              <a:t>(१) ग्रामीण दूरसञ्चार सेवा विस्तार</a:t>
            </a:r>
            <a:r>
              <a:rPr lang="en-US" sz="2000">
                <a:latin typeface="Calibri" pitchFamily="34" charset="0"/>
                <a:ea typeface="Calibri" pitchFamily="34" charset="0"/>
              </a:rPr>
              <a:t>, </a:t>
            </a:r>
            <a:r>
              <a:rPr lang="ne-NP" sz="2000">
                <a:latin typeface="Calibri" pitchFamily="34" charset="0"/>
                <a:ea typeface="Calibri" pitchFamily="34" charset="0"/>
              </a:rPr>
              <a:t>विकास र सञ्चालनका लागि प्राधिकरणले अनुमतिपत्र प्राप्त व्यक्तिहरुबाट प्रस्ताव माग गर्नेछः ।</a:t>
            </a:r>
            <a:endParaRPr lang="en-US" sz="1000">
              <a:latin typeface="Calibri" pitchFamily="34" charset="0"/>
              <a:ea typeface="Calibri" pitchFamily="34" charset="0"/>
            </a:endParaRPr>
          </a:p>
          <a:p>
            <a:pPr algn="just" eaLnBrk="1" hangingPunct="1"/>
            <a:r>
              <a:rPr lang="en-US" sz="2000">
                <a:latin typeface="Calibri" pitchFamily="34" charset="0"/>
                <a:ea typeface="Calibri" pitchFamily="34" charset="0"/>
              </a:rPr>
              <a:t>  (</a:t>
            </a:r>
            <a:r>
              <a:rPr lang="ne-NP" sz="2000">
                <a:latin typeface="Calibri" pitchFamily="34" charset="0"/>
                <a:ea typeface="Calibri" pitchFamily="34" charset="0"/>
              </a:rPr>
              <a:t>२) प्राधिकरणले सार्वजनिक सूचना प्रकाशन गरी प्राविधिक र आर्थिक प्रस्ताव माग गर्नेछ । </a:t>
            </a:r>
            <a:endParaRPr lang="en-GB" sz="2000">
              <a:latin typeface="Calibri" pitchFamily="34" charset="0"/>
              <a:ea typeface="Calibri" pitchFamily="34" charset="0"/>
            </a:endParaRPr>
          </a:p>
          <a:p>
            <a:pPr algn="just" eaLnBrk="1" hangingPunct="1"/>
            <a:endParaRPr lang="en-US" sz="2000">
              <a:latin typeface="Calibri" pitchFamily="34" charset="0"/>
              <a:ea typeface="Calibri" pitchFamily="34" charset="0"/>
            </a:endParaRPr>
          </a:p>
          <a:p>
            <a:pPr algn="just" eaLnBrk="1" hangingPunct="1"/>
            <a:endParaRPr lang="ne-NP" sz="200">
              <a:latin typeface="Calibri" pitchFamily="34" charset="0"/>
              <a:ea typeface="Calibri" pitchFamily="34" charset="0"/>
            </a:endParaRPr>
          </a:p>
          <a:p>
            <a:pPr algn="just" eaLnBrk="1" hangingPunct="1"/>
            <a:r>
              <a:rPr lang="en-US" sz="2000">
                <a:latin typeface="Calibri" pitchFamily="34" charset="0"/>
                <a:ea typeface="Calibri" pitchFamily="34" charset="0"/>
              </a:rPr>
              <a:t>(</a:t>
            </a:r>
            <a:r>
              <a:rPr lang="ne-NP" sz="2000">
                <a:latin typeface="Calibri" pitchFamily="34" charset="0"/>
                <a:ea typeface="Calibri" pitchFamily="34" charset="0"/>
              </a:rPr>
              <a:t>४) उपविनियम (३) बमोजिमका खर्च विवरण खुलाउदा अनुदान स्वरुप वा ऋणको रुपमा वा प्राधिकरणबाट तोके बमोजिमको अन्य किसिमबाट दिने हो सोको विवरण उल्लेख गर्नु पर्नेछ । </a:t>
            </a:r>
            <a:endParaRPr lang="en-US" sz="2000">
              <a:latin typeface="Calibri" pitchFamily="34" charset="0"/>
              <a:ea typeface="Calibri" pitchFamily="34" charset="0"/>
            </a:endParaRPr>
          </a:p>
          <a:p>
            <a:pPr algn="just" eaLnBrk="1" hangingPunct="1"/>
            <a:endParaRPr lang="en-US" sz="1400">
              <a:latin typeface="Calibri" pitchFamily="34" charset="0"/>
              <a:ea typeface="Calibri" pitchFamily="34" charset="0"/>
            </a:endParaRPr>
          </a:p>
          <a:p>
            <a:pPr algn="just" eaLnBrk="1" hangingPunct="1"/>
            <a:r>
              <a:rPr lang="en-US" sz="2000">
                <a:latin typeface="Calibri" pitchFamily="34" charset="0"/>
                <a:ea typeface="Calibri" pitchFamily="34" charset="0"/>
              </a:rPr>
              <a:t>(</a:t>
            </a:r>
            <a:r>
              <a:rPr lang="ne-NP" sz="2000">
                <a:latin typeface="Calibri" pitchFamily="34" charset="0"/>
                <a:ea typeface="Calibri" pitchFamily="34" charset="0"/>
              </a:rPr>
              <a:t>५) उपविनियम (२) बमोजिमको अवधिभित्र प्राप्त प्राविधिक र आर्थिक प्रस्ताव विशेषज्ञ टोलीले प्राधिकरणबाट निर्धारित मापदण्डको आधारमा मूल्यांकन गर्नेछ । </a:t>
            </a:r>
            <a:endParaRPr lang="en-US" sz="2000">
              <a:latin typeface="Calibri" pitchFamily="34" charset="0"/>
              <a:ea typeface="Calibri" pitchFamily="34" charset="0"/>
            </a:endParaRPr>
          </a:p>
          <a:p>
            <a:pPr algn="just" eaLnBrk="1" hangingPunct="1"/>
            <a:endParaRPr lang="en-US" sz="1200">
              <a:latin typeface="Calibri" pitchFamily="34" charset="0"/>
              <a:ea typeface="Calibri" pitchFamily="34" charset="0"/>
            </a:endParaRPr>
          </a:p>
          <a:p>
            <a:pPr algn="just" eaLnBrk="1" hangingPunct="1"/>
            <a:r>
              <a:rPr lang="en-US" sz="2000">
                <a:latin typeface="Calibri" pitchFamily="34" charset="0"/>
                <a:ea typeface="Calibri" pitchFamily="34" charset="0"/>
              </a:rPr>
              <a:t>(</a:t>
            </a:r>
            <a:r>
              <a:rPr lang="ne-NP" sz="2000">
                <a:latin typeface="Calibri" pitchFamily="34" charset="0"/>
                <a:ea typeface="Calibri" pitchFamily="34" charset="0"/>
              </a:rPr>
              <a:t>६) उपविनियम (५) बमोजिम मूल्यांकन भएपछि सबभन्दा बढी आकर्षक प्रस्ताव पेश गर्ने अनुमतिपत्र प्राप्त व्यक्तिलाई सेवा प्रदायकको रुपमा छनौट गर्नेछ ।</a:t>
            </a:r>
            <a:endParaRPr lang="en-US" sz="1800">
              <a:solidFill>
                <a:srgbClr val="00B0F0"/>
              </a:solidFill>
              <a:latin typeface="Calibri" pitchFamily="34" charset="0"/>
              <a:ea typeface="Calibri" pitchFamily="34" charset="0"/>
            </a:endParaRPr>
          </a:p>
          <a:p>
            <a:pPr eaLnBrk="1" hangingPunct="1"/>
            <a:endParaRPr lang="en-US"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57200" y="457200"/>
            <a:ext cx="830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ne-NP" sz="2400">
                <a:latin typeface="Mangal" pitchFamily="18" charset="0"/>
                <a:ea typeface="Calibri" pitchFamily="34" charset="0"/>
              </a:rPr>
              <a:t> </a:t>
            </a:r>
            <a:r>
              <a:rPr lang="ne-NP" sz="2400" b="1">
                <a:latin typeface="Calibri" pitchFamily="34" charset="0"/>
                <a:ea typeface="Calibri" pitchFamily="34" charset="0"/>
              </a:rPr>
              <a:t>दूरसञ्चार नीति </a:t>
            </a:r>
            <a:r>
              <a:rPr lang="en-US" sz="2400" b="1">
                <a:latin typeface="Calibri" pitchFamily="34" charset="0"/>
                <a:ea typeface="Calibri" pitchFamily="34" charset="0"/>
              </a:rPr>
              <a:t>, </a:t>
            </a:r>
            <a:r>
              <a:rPr lang="ne-NP" sz="2400" b="1">
                <a:latin typeface="Calibri" pitchFamily="34" charset="0"/>
                <a:ea typeface="Calibri" pitchFamily="34" charset="0"/>
              </a:rPr>
              <a:t>२०६० (शंसोधन २०६९सहित) क्रमश:</a:t>
            </a:r>
            <a:endParaRPr lang="en-US" sz="2400" b="1">
              <a:latin typeface="Calibri" pitchFamily="34" charset="0"/>
              <a:ea typeface="Calibri" pitchFamily="34" charset="0"/>
            </a:endParaRPr>
          </a:p>
          <a:p>
            <a:pPr algn="just"/>
            <a:endParaRPr lang="ne-NP" sz="300">
              <a:latin typeface="Calibri" pitchFamily="34" charset="0"/>
              <a:ea typeface="Calibri" pitchFamily="34" charset="0"/>
            </a:endParaRPr>
          </a:p>
        </p:txBody>
      </p:sp>
      <p:sp>
        <p:nvSpPr>
          <p:cNvPr id="8194" name="TextBox 1"/>
          <p:cNvSpPr txBox="1">
            <a:spLocks noChangeArrowheads="1"/>
          </p:cNvSpPr>
          <p:nvPr/>
        </p:nvSpPr>
        <p:spPr bwMode="auto">
          <a:xfrm>
            <a:off x="533400" y="1219200"/>
            <a:ext cx="8229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eaLnBrk="1" hangingPunct="1"/>
            <a:r>
              <a:rPr lang="ne-NP" sz="1800" b="1" dirty="0">
                <a:latin typeface="Calibri" pitchFamily="34" charset="0"/>
                <a:ea typeface="Calibri" pitchFamily="34" charset="0"/>
              </a:rPr>
              <a:t>५</a:t>
            </a:r>
            <a:r>
              <a:rPr lang="en-US" sz="1800" b="1" dirty="0">
                <a:latin typeface="Calibri" pitchFamily="34" charset="0"/>
                <a:ea typeface="Calibri" pitchFamily="34" charset="0"/>
              </a:rPr>
              <a:t>–</a:t>
            </a:r>
            <a:r>
              <a:rPr lang="ne-NP" sz="1800" b="1" dirty="0">
                <a:latin typeface="Calibri" pitchFamily="34" charset="0"/>
                <a:ea typeface="Calibri" pitchFamily="34" charset="0"/>
              </a:rPr>
              <a:t>१३  दूरसञ्चार विकास कोष</a:t>
            </a:r>
          </a:p>
          <a:p>
            <a:pPr algn="just" eaLnBrk="1" hangingPunct="1"/>
            <a:r>
              <a:rPr lang="ne-NP" sz="1800" u="sng" dirty="0">
                <a:solidFill>
                  <a:srgbClr val="000000"/>
                </a:solidFill>
                <a:latin typeface="Times New Roman" pitchFamily="18" charset="0"/>
                <a:ea typeface="Calibri" pitchFamily="34" charset="0"/>
              </a:rPr>
              <a:t>नेपाल सरकारले २०६९साल अशोजमा </a:t>
            </a:r>
            <a:r>
              <a:rPr lang="nl-NL" sz="1800" dirty="0">
                <a:solidFill>
                  <a:srgbClr val="000000"/>
                </a:solidFill>
                <a:latin typeface="Preeti" pitchFamily="2" charset="0"/>
                <a:cs typeface="Arial" pitchFamily="34" charset="0"/>
              </a:rPr>
              <a:t>b"/;~rf/ gLlt, @)^) sf] a'Fbf g+= %=$ df pNn]lvt b"/;~rf/ If]qsf] pbfl/s/0f zLif{s cGtu{t b]xfosf] aF'bf yk </a:t>
            </a:r>
            <a:r>
              <a:rPr lang="ne-NP" sz="1800" dirty="0">
                <a:solidFill>
                  <a:srgbClr val="000000"/>
                </a:solidFill>
                <a:latin typeface="Times New Roman" pitchFamily="18" charset="0"/>
                <a:cs typeface="Calibri" pitchFamily="34" charset="0"/>
              </a:rPr>
              <a:t>गरिएको </a:t>
            </a:r>
            <a:r>
              <a:rPr lang="ne-NP" sz="1800" dirty="0">
                <a:solidFill>
                  <a:srgbClr val="000000"/>
                </a:solidFill>
                <a:latin typeface="Calibri" pitchFamily="34" charset="0"/>
                <a:cs typeface="Calibri" pitchFamily="34" charset="0"/>
              </a:rPr>
              <a:t>।</a:t>
            </a:r>
            <a:endParaRPr lang="ne-NP" sz="1800" dirty="0">
              <a:solidFill>
                <a:srgbClr val="000000"/>
              </a:solidFill>
              <a:latin typeface="Times New Roman" pitchFamily="18" charset="0"/>
              <a:cs typeface="Calibri" pitchFamily="34" charset="0"/>
            </a:endParaRPr>
          </a:p>
          <a:p>
            <a:pPr eaLnBrk="1" hangingPunct="1"/>
            <a:r>
              <a:rPr lang="nl-NL" sz="1800" dirty="0">
                <a:solidFill>
                  <a:srgbClr val="000000"/>
                </a:solidFill>
                <a:latin typeface="Preeti" pitchFamily="2" charset="0"/>
              </a:rPr>
              <a:t>%=$=( b"/;~rf/sf] k"jf{wf/sf] :yfkgf u/L o;sf] ;xk|of]u ug]{ .</a:t>
            </a:r>
            <a:endParaRPr lang="en-US" sz="1800" dirty="0">
              <a:solidFill>
                <a:srgbClr val="000000"/>
              </a:solidFill>
              <a:latin typeface="Preeti" pitchFamily="2" charset="0"/>
            </a:endParaRPr>
          </a:p>
          <a:p>
            <a:pPr eaLnBrk="1" hangingPunct="1"/>
            <a:endParaRPr lang="ne-NP" sz="1800" dirty="0">
              <a:solidFill>
                <a:srgbClr val="000000"/>
              </a:solidFill>
              <a:latin typeface="Times New Roman" pitchFamily="18" charset="0"/>
            </a:endParaRPr>
          </a:p>
          <a:p>
            <a:pPr eaLnBrk="1" hangingPunct="1"/>
            <a:r>
              <a:rPr lang="ne-NP" sz="1800" dirty="0">
                <a:solidFill>
                  <a:srgbClr val="000000"/>
                </a:solidFill>
                <a:latin typeface="Calibri" pitchFamily="34" charset="0"/>
              </a:rPr>
              <a:t>५.१३.१. दूरसञ्चार सेवा नपुगेका वा अपर्याप्त भएका ग्रामीण क्षेत्रमा टेलिफोन तथा इन्टरनेट सेवा पुर्याउनका लागि आवश्यक टावर</a:t>
            </a:r>
            <a:r>
              <a:rPr lang="en-US" sz="1800" dirty="0">
                <a:solidFill>
                  <a:srgbClr val="000000"/>
                </a:solidFill>
                <a:latin typeface="Calibri" pitchFamily="34" charset="0"/>
              </a:rPr>
              <a:t>, </a:t>
            </a:r>
            <a:r>
              <a:rPr lang="ne-NP" sz="1800" dirty="0">
                <a:solidFill>
                  <a:srgbClr val="000000"/>
                </a:solidFill>
                <a:latin typeface="Calibri" pitchFamily="34" charset="0"/>
              </a:rPr>
              <a:t>अप्टिकल फाइबर</a:t>
            </a:r>
            <a:r>
              <a:rPr lang="en-US" sz="1800" dirty="0">
                <a:solidFill>
                  <a:srgbClr val="000000"/>
                </a:solidFill>
                <a:latin typeface="Calibri" pitchFamily="34" charset="0"/>
              </a:rPr>
              <a:t>, </a:t>
            </a:r>
            <a:r>
              <a:rPr lang="ne-NP" sz="1800" dirty="0">
                <a:solidFill>
                  <a:srgbClr val="000000"/>
                </a:solidFill>
                <a:latin typeface="Calibri" pitchFamily="34" charset="0"/>
              </a:rPr>
              <a:t>ब्रोडव्याण्ड नेटवर्क</a:t>
            </a:r>
            <a:r>
              <a:rPr lang="en-US" sz="1800" dirty="0">
                <a:solidFill>
                  <a:srgbClr val="000000"/>
                </a:solidFill>
                <a:latin typeface="Calibri" pitchFamily="34" charset="0"/>
              </a:rPr>
              <a:t>, </a:t>
            </a:r>
            <a:r>
              <a:rPr lang="ne-NP" sz="1800" dirty="0">
                <a:solidFill>
                  <a:srgbClr val="000000"/>
                </a:solidFill>
                <a:latin typeface="Calibri" pitchFamily="34" charset="0"/>
              </a:rPr>
              <a:t>पूर्वाधारको सहप्रयोग</a:t>
            </a:r>
            <a:r>
              <a:rPr lang="en-US" sz="1800" dirty="0">
                <a:solidFill>
                  <a:srgbClr val="000000"/>
                </a:solidFill>
                <a:latin typeface="Calibri" pitchFamily="34" charset="0"/>
              </a:rPr>
              <a:t>, Connect a School, Connect a Community </a:t>
            </a:r>
            <a:r>
              <a:rPr lang="ne-NP" sz="1800" dirty="0">
                <a:solidFill>
                  <a:srgbClr val="000000"/>
                </a:solidFill>
                <a:latin typeface="Calibri" pitchFamily="34" charset="0"/>
              </a:rPr>
              <a:t>जस्ता पूर्वाधारको निर्माण तथा विस्तार गर्ने कार्यमा ग्रामीण दूरसञ्चार विकास कोषको प्रयोग गरिने व्यवस्था थप भएको छ। </a:t>
            </a:r>
          </a:p>
          <a:p>
            <a:pPr eaLnBrk="1" hangingPunct="1"/>
            <a:r>
              <a:rPr lang="nl-NL" sz="1800" dirty="0">
                <a:solidFill>
                  <a:srgbClr val="000000"/>
                </a:solidFill>
                <a:latin typeface="Preeti" pitchFamily="2" charset="0"/>
              </a:rPr>
              <a:t>%=!#=@=sf]ifsf] /sd k|of]u, cfof]hgf 5gf}6, k|fyldstf lgwf{/0f tyf cg'udgsf nflu b]xfoadf]lhdsf] Pp6f ;+oGqsf] Joj:yf x'g]5 . </a:t>
            </a:r>
            <a:endParaRPr lang="ne-NP" sz="1800" dirty="0">
              <a:solidFill>
                <a:srgbClr val="000000"/>
              </a:solidFill>
              <a:latin typeface="Preeti" pitchFamily="2" charset="0"/>
            </a:endParaRPr>
          </a:p>
          <a:p>
            <a:pPr eaLnBrk="1" hangingPunct="1"/>
            <a:r>
              <a:rPr lang="nl-NL" sz="1800" dirty="0">
                <a:solidFill>
                  <a:srgbClr val="000000"/>
                </a:solidFill>
                <a:latin typeface="Preeti" pitchFamily="2" charset="0"/>
              </a:rPr>
              <a:t>!= cWoIf, g]kfn b"/;~rf/ k|flws/0f        			;+of]hs</a:t>
            </a:r>
            <a:endParaRPr lang="en-US" sz="1800" dirty="0">
              <a:solidFill>
                <a:srgbClr val="000000"/>
              </a:solidFill>
              <a:latin typeface="Preeti" pitchFamily="2" charset="0"/>
            </a:endParaRPr>
          </a:p>
          <a:p>
            <a:pPr eaLnBrk="1" hangingPunct="1"/>
            <a:r>
              <a:rPr lang="nl-NL" sz="1800" dirty="0">
                <a:solidFill>
                  <a:srgbClr val="000000"/>
                </a:solidFill>
                <a:latin typeface="Preeti" pitchFamily="2" charset="0"/>
              </a:rPr>
              <a:t>@= k|ltlglw, ;x;lrj, ;"rgf tyf ;~rf/ dGqfno 	</a:t>
            </a:r>
            <a:r>
              <a:rPr lang="ne-NP" sz="1800" dirty="0">
                <a:solidFill>
                  <a:srgbClr val="000000"/>
                </a:solidFill>
                <a:latin typeface="Preeti" pitchFamily="2" charset="0"/>
              </a:rPr>
              <a:t>          </a:t>
            </a:r>
            <a:r>
              <a:rPr lang="en-US" sz="1800" dirty="0" smtClean="0">
                <a:solidFill>
                  <a:srgbClr val="000000"/>
                </a:solidFill>
                <a:latin typeface="Preeti" pitchFamily="2" charset="0"/>
              </a:rPr>
              <a:t>	</a:t>
            </a:r>
            <a:r>
              <a:rPr lang="nl-NL" sz="1800" dirty="0" smtClean="0">
                <a:solidFill>
                  <a:srgbClr val="000000"/>
                </a:solidFill>
                <a:latin typeface="Preeti" pitchFamily="2" charset="0"/>
              </a:rPr>
              <a:t>;</a:t>
            </a:r>
            <a:r>
              <a:rPr lang="nl-NL" sz="1800" dirty="0">
                <a:solidFill>
                  <a:srgbClr val="000000"/>
                </a:solidFill>
                <a:latin typeface="Preeti" pitchFamily="2" charset="0"/>
              </a:rPr>
              <a:t>b:o</a:t>
            </a:r>
            <a:endParaRPr lang="en-US" sz="1800" dirty="0">
              <a:solidFill>
                <a:srgbClr val="000000"/>
              </a:solidFill>
              <a:latin typeface="Preeti" pitchFamily="2" charset="0"/>
            </a:endParaRPr>
          </a:p>
          <a:p>
            <a:pPr eaLnBrk="1" hangingPunct="1"/>
            <a:r>
              <a:rPr lang="nl-NL" sz="1800" dirty="0">
                <a:solidFill>
                  <a:srgbClr val="000000"/>
                </a:solidFill>
                <a:latin typeface="Preeti" pitchFamily="2" charset="0"/>
              </a:rPr>
              <a:t>#= k|ltlglw, ;x;lrj, cy{ dGqfno				;b:o</a:t>
            </a:r>
            <a:endParaRPr lang="en-US" sz="1800" dirty="0">
              <a:solidFill>
                <a:srgbClr val="000000"/>
              </a:solidFill>
              <a:latin typeface="Preeti" pitchFamily="2" charset="0"/>
            </a:endParaRPr>
          </a:p>
          <a:p>
            <a:pPr eaLnBrk="1" hangingPunct="1"/>
            <a:r>
              <a:rPr lang="nl-NL" sz="1800" dirty="0">
                <a:solidFill>
                  <a:srgbClr val="000000"/>
                </a:solidFill>
                <a:latin typeface="Preeti" pitchFamily="2" charset="0"/>
              </a:rPr>
              <a:t>$= k|ltlglw, ;x;lrj, /fli6«o of]hgf cfof]u			;b:o</a:t>
            </a:r>
            <a:endParaRPr lang="ne-NP" sz="1800" dirty="0">
              <a:solidFill>
                <a:srgbClr val="000000"/>
              </a:solidFill>
              <a:latin typeface="Preeti" pitchFamily="2" charset="0"/>
            </a:endParaRPr>
          </a:p>
          <a:p>
            <a:pPr eaLnBrk="1" hangingPunct="1"/>
            <a:r>
              <a:rPr lang="nl-NL" sz="1800" dirty="0">
                <a:solidFill>
                  <a:srgbClr val="000000"/>
                </a:solidFill>
                <a:latin typeface="Preeti" pitchFamily="2" charset="0"/>
              </a:rPr>
              <a:t>%=!#=@=sf]ifsf] /sd k|of]u ul/g] cfof]hgf jf sfo{qmd 5gf}6 ubf{ g]kfn ;/sf/sf] ;DjlGwt gLltnfO{ cfwf/ lng'kg]{5 . </a:t>
            </a:r>
            <a:endParaRPr lang="en-US" sz="1800" dirty="0">
              <a:solidFill>
                <a:srgbClr val="000000"/>
              </a:solidFill>
              <a:latin typeface="Preeti"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Broadband Policy </a:t>
            </a:r>
            <a:r>
              <a:rPr lang="en-US" sz="4000" dirty="0" smtClean="0"/>
              <a:t>2015:</a:t>
            </a:r>
            <a:r>
              <a:rPr lang="ne-NP" sz="4000" dirty="0" smtClean="0"/>
              <a:t> </a:t>
            </a:r>
            <a:r>
              <a:rPr lang="hi-IN" sz="4000" b="1" dirty="0"/>
              <a:t>लक्ष्य</a:t>
            </a:r>
            <a:r>
              <a:rPr lang="en-US" sz="4000" dirty="0"/>
              <a:t>:</a:t>
            </a:r>
            <a:br>
              <a:rPr lang="en-US" sz="4000" dirty="0"/>
            </a:br>
            <a:endParaRPr lang="en-US" sz="4000" dirty="0"/>
          </a:p>
        </p:txBody>
      </p:sp>
      <p:sp>
        <p:nvSpPr>
          <p:cNvPr id="3" name="Content Placeholder 2"/>
          <p:cNvSpPr>
            <a:spLocks noGrp="1"/>
          </p:cNvSpPr>
          <p:nvPr>
            <p:ph idx="1"/>
          </p:nvPr>
        </p:nvSpPr>
        <p:spPr>
          <a:xfrm>
            <a:off x="762001" y="1066800"/>
            <a:ext cx="7604760" cy="4802294"/>
          </a:xfrm>
        </p:spPr>
        <p:txBody>
          <a:bodyPr>
            <a:noAutofit/>
          </a:bodyPr>
          <a:lstStyle/>
          <a:p>
            <a:r>
              <a:rPr lang="ne-NP" sz="1800" dirty="0" smtClean="0"/>
              <a:t>८</a:t>
            </a:r>
            <a:r>
              <a:rPr lang="hi-IN" sz="1800" dirty="0"/>
              <a:t>.१. </a:t>
            </a:r>
            <a:r>
              <a:rPr lang="ne-NP" sz="1800" dirty="0"/>
              <a:t>सामान्यतया </a:t>
            </a:r>
            <a:r>
              <a:rPr lang="hi-IN" sz="1800" dirty="0"/>
              <a:t>कम्त</a:t>
            </a:r>
            <a:r>
              <a:rPr lang="ne-NP" sz="1800" dirty="0"/>
              <a:t>ि</a:t>
            </a:r>
            <a:r>
              <a:rPr lang="hi-IN" sz="1800" dirty="0"/>
              <a:t>मा पनि ५१२ </a:t>
            </a:r>
            <a:r>
              <a:rPr lang="en-US" sz="1800" dirty="0"/>
              <a:t>kbps</a:t>
            </a:r>
            <a:r>
              <a:rPr lang="hi-IN" sz="1800" dirty="0"/>
              <a:t> डाउनलोडको गति भएको तथा विशेषत</a:t>
            </a:r>
            <a:r>
              <a:rPr lang="en-US" sz="1800" dirty="0"/>
              <a:t>:</a:t>
            </a:r>
            <a:r>
              <a:rPr lang="hi-IN" sz="1800" dirty="0"/>
              <a:t> शहरी क्षेत्रमा माग भएमा १० </a:t>
            </a:r>
            <a:r>
              <a:rPr lang="en-US" sz="1800" dirty="0"/>
              <a:t>Mbps</a:t>
            </a:r>
            <a:r>
              <a:rPr lang="hi-IN" sz="1800" dirty="0"/>
              <a:t> सम्म गति भएको ब्रोडव्याण्ड सेवाको उपलव्धता विस्तार गर्ने। </a:t>
            </a:r>
            <a:endParaRPr lang="en-US" sz="1800" dirty="0"/>
          </a:p>
          <a:p>
            <a:r>
              <a:rPr lang="ne-NP" sz="1800" dirty="0"/>
              <a:t>८</a:t>
            </a:r>
            <a:r>
              <a:rPr lang="hi-IN" sz="1800" dirty="0"/>
              <a:t>.२ सन् २०१८ सम्ममा नेपालको ४५% घरधूरीमा</a:t>
            </a:r>
            <a:r>
              <a:rPr lang="ne-NP" sz="1800" dirty="0"/>
              <a:t> ब्रोडव्याण्ड</a:t>
            </a:r>
            <a:r>
              <a:rPr lang="hi-IN" sz="1800" dirty="0"/>
              <a:t>को पहुँच  </a:t>
            </a:r>
            <a:r>
              <a:rPr lang="ne-NP" sz="1800" dirty="0"/>
              <a:t>( </a:t>
            </a:r>
            <a:r>
              <a:rPr lang="en-US" sz="1800" dirty="0"/>
              <a:t>access and coverage)</a:t>
            </a:r>
            <a:r>
              <a:rPr lang="hi-IN" sz="1800" dirty="0"/>
              <a:t> सुनिश्चित गर्ने ।</a:t>
            </a:r>
            <a:endParaRPr lang="en-US" sz="1800" dirty="0"/>
          </a:p>
          <a:p>
            <a:r>
              <a:rPr lang="ne-NP" sz="1800" dirty="0"/>
              <a:t>८</a:t>
            </a:r>
            <a:r>
              <a:rPr lang="hi-IN" sz="1800" dirty="0"/>
              <a:t>.३ सन् २०१८ सम्ममा शहरी ब्रोडव्याण्ड उप</a:t>
            </a:r>
            <a:r>
              <a:rPr lang="ne-NP" sz="1800" dirty="0"/>
              <a:t>भो</a:t>
            </a:r>
            <a:r>
              <a:rPr lang="hi-IN" sz="1800" dirty="0"/>
              <a:t>क्तालाई </a:t>
            </a:r>
            <a:r>
              <a:rPr lang="ne-NP" sz="1800" dirty="0"/>
              <a:t>बहु</a:t>
            </a:r>
            <a:r>
              <a:rPr lang="hi-IN" sz="1800" dirty="0"/>
              <a:t> सेवा</a:t>
            </a:r>
            <a:r>
              <a:rPr lang="ne-NP" sz="1800" dirty="0"/>
              <a:t>प्रदायक</a:t>
            </a:r>
            <a:r>
              <a:rPr lang="hi-IN" sz="1800" dirty="0"/>
              <a:t>हरु </a:t>
            </a:r>
            <a:r>
              <a:rPr lang="ne-NP" sz="1800" dirty="0"/>
              <a:t>मार्फत </a:t>
            </a:r>
            <a:r>
              <a:rPr lang="hi-IN" sz="1800" dirty="0"/>
              <a:t>छनौट</a:t>
            </a:r>
            <a:r>
              <a:rPr lang="ne-NP" sz="1800" dirty="0"/>
              <a:t>को</a:t>
            </a:r>
            <a:r>
              <a:rPr lang="hi-IN" sz="1800" dirty="0"/>
              <a:t> अवसर सुनिश्चित गर्ने ।</a:t>
            </a:r>
            <a:endParaRPr lang="en-US" sz="1800" dirty="0"/>
          </a:p>
          <a:p>
            <a:r>
              <a:rPr lang="ne-NP" sz="1800" dirty="0"/>
              <a:t>८</a:t>
            </a:r>
            <a:r>
              <a:rPr lang="hi-IN" sz="1800" dirty="0"/>
              <a:t>.४ सन् २०१८ सम्ममा सम्पूर्ण जिल्ला सदरमुकामहरुमा अप्टीकल फाईवर संजाल </a:t>
            </a:r>
            <a:r>
              <a:rPr lang="ne-NP" sz="1800" dirty="0"/>
              <a:t>बिस्तार गर्ने</a:t>
            </a:r>
            <a:r>
              <a:rPr lang="hi-IN" sz="1800" dirty="0"/>
              <a:t>।</a:t>
            </a:r>
            <a:endParaRPr lang="en-US" sz="1800" dirty="0"/>
          </a:p>
          <a:p>
            <a:r>
              <a:rPr lang="ne-NP" sz="1800" dirty="0"/>
              <a:t>८</a:t>
            </a:r>
            <a:r>
              <a:rPr lang="hi-IN" sz="1800" dirty="0"/>
              <a:t>.</a:t>
            </a:r>
            <a:r>
              <a:rPr lang="ne-NP" sz="1800" dirty="0"/>
              <a:t>५ सन्</a:t>
            </a:r>
            <a:r>
              <a:rPr lang="hi-IN" sz="1800" dirty="0"/>
              <a:t> २०१८ सम्ममा १५००  गाउँ विकास समिति</a:t>
            </a:r>
            <a:r>
              <a:rPr lang="ne-NP" sz="1800" dirty="0"/>
              <a:t>हरु</a:t>
            </a:r>
            <a:r>
              <a:rPr lang="hi-IN" sz="1800" dirty="0"/>
              <a:t>लाई ब्रोडव्याण्ड </a:t>
            </a:r>
            <a:r>
              <a:rPr lang="ne-NP" sz="1800" dirty="0"/>
              <a:t>पूर्वाधार र सेवा</a:t>
            </a:r>
            <a:r>
              <a:rPr lang="hi-IN" sz="1800" dirty="0"/>
              <a:t>युक्त </a:t>
            </a:r>
            <a:r>
              <a:rPr lang="ne-NP" sz="1800" dirty="0"/>
              <a:t>विद्दुतीय गाउँ विकास समिति (</a:t>
            </a:r>
            <a:r>
              <a:rPr lang="hi-IN" sz="1800" dirty="0"/>
              <a:t>गा.वि.स.</a:t>
            </a:r>
            <a:r>
              <a:rPr lang="ne-NP" sz="1800" dirty="0"/>
              <a:t>) (</a:t>
            </a:r>
            <a:r>
              <a:rPr lang="en-US" sz="1800" dirty="0"/>
              <a:t>e-VDC</a:t>
            </a:r>
            <a:r>
              <a:rPr lang="ne-NP" sz="1800" dirty="0"/>
              <a:t>)</a:t>
            </a:r>
            <a:r>
              <a:rPr lang="hi-IN" sz="1800" dirty="0"/>
              <a:t> को रुपमा विकास गर्ने । </a:t>
            </a:r>
            <a:endParaRPr lang="en-US" sz="1800" dirty="0"/>
          </a:p>
          <a:p>
            <a:r>
              <a:rPr lang="ne-NP" sz="1800" dirty="0"/>
              <a:t>८</a:t>
            </a:r>
            <a:r>
              <a:rPr lang="hi-IN" sz="1800" dirty="0"/>
              <a:t>.</a:t>
            </a:r>
            <a:r>
              <a:rPr lang="ne-NP" sz="1800" dirty="0"/>
              <a:t>६</a:t>
            </a:r>
            <a:r>
              <a:rPr lang="hi-IN" sz="1800" dirty="0"/>
              <a:t> सन् २०२० सम्ममा तारमा आधारित (</a:t>
            </a:r>
            <a:r>
              <a:rPr lang="en-US" sz="1800" dirty="0"/>
              <a:t>wired</a:t>
            </a:r>
            <a:r>
              <a:rPr lang="hi-IN" sz="1800" dirty="0"/>
              <a:t>) </a:t>
            </a:r>
            <a:r>
              <a:rPr lang="ne-NP" sz="1800" dirty="0"/>
              <a:t>वा</a:t>
            </a:r>
            <a:r>
              <a:rPr lang="hi-IN" sz="1800" dirty="0"/>
              <a:t> विनातारको (</a:t>
            </a:r>
            <a:r>
              <a:rPr lang="en-US" sz="1800" dirty="0"/>
              <a:t>wireless</a:t>
            </a:r>
            <a:r>
              <a:rPr lang="hi-IN" sz="1800" dirty="0"/>
              <a:t>) ब्रोडव्याण्डको पहुँच  </a:t>
            </a:r>
            <a:r>
              <a:rPr lang="ne-NP" sz="1800" dirty="0"/>
              <a:t>सबै</a:t>
            </a:r>
            <a:r>
              <a:rPr lang="hi-IN" sz="1800" dirty="0"/>
              <a:t> गा.वि.स. हरुमा पु</a:t>
            </a:r>
            <a:r>
              <a:rPr lang="ne-NP" sz="1800" dirty="0"/>
              <a:t>र्</a:t>
            </a:r>
            <a:r>
              <a:rPr lang="hi-IN" sz="1800" dirty="0"/>
              <a:t>याउने ।</a:t>
            </a:r>
            <a:endParaRPr lang="en-US" sz="1800" dirty="0"/>
          </a:p>
          <a:p>
            <a:endParaRPr lang="en-US" sz="1800" dirty="0"/>
          </a:p>
          <a:p>
            <a:endParaRPr lang="en-US" sz="1800" dirty="0"/>
          </a:p>
        </p:txBody>
      </p:sp>
    </p:spTree>
    <p:extLst>
      <p:ext uri="{BB962C8B-B14F-4D97-AF65-F5344CB8AC3E}">
        <p14:creationId xmlns:p14="http://schemas.microsoft.com/office/powerpoint/2010/main" val="113563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Broadband Policy 2015:</a:t>
            </a:r>
            <a:r>
              <a:rPr lang="ne-NP" dirty="0"/>
              <a:t> </a:t>
            </a:r>
            <a:r>
              <a:rPr lang="hi-IN" b="1" dirty="0" smtClean="0"/>
              <a:t>लक्ष्य</a:t>
            </a:r>
            <a:r>
              <a:rPr lang="en-US" b="1" dirty="0" smtClean="0"/>
              <a:t>..</a:t>
            </a:r>
            <a:r>
              <a:rPr lang="en-US" dirty="0"/>
              <a:t/>
            </a:r>
            <a:br>
              <a:rPr lang="en-US" dirty="0"/>
            </a:br>
            <a:endParaRPr lang="en-US" dirty="0"/>
          </a:p>
        </p:txBody>
      </p:sp>
      <p:sp>
        <p:nvSpPr>
          <p:cNvPr id="3" name="Content Placeholder 2"/>
          <p:cNvSpPr>
            <a:spLocks noGrp="1"/>
          </p:cNvSpPr>
          <p:nvPr>
            <p:ph idx="1"/>
          </p:nvPr>
        </p:nvSpPr>
        <p:spPr/>
        <p:txBody>
          <a:bodyPr/>
          <a:lstStyle/>
          <a:p>
            <a:r>
              <a:rPr lang="ne-NP" sz="1800" dirty="0"/>
              <a:t>८</a:t>
            </a:r>
            <a:r>
              <a:rPr lang="hi-IN" sz="1800" dirty="0"/>
              <a:t>.</a:t>
            </a:r>
            <a:r>
              <a:rPr lang="ne-NP" sz="1800" dirty="0"/>
              <a:t>७</a:t>
            </a:r>
            <a:r>
              <a:rPr lang="hi-IN" sz="1800" dirty="0"/>
              <a:t> व्यापारिक प्रयोजनक</a:t>
            </a:r>
            <a:r>
              <a:rPr lang="ne-NP" sz="1800" dirty="0"/>
              <a:t>ा</a:t>
            </a:r>
            <a:r>
              <a:rPr lang="hi-IN" sz="1800" dirty="0"/>
              <a:t> लागि विस्तार </a:t>
            </a:r>
            <a:r>
              <a:rPr lang="ne-NP" sz="1800" dirty="0"/>
              <a:t>गरिने</a:t>
            </a:r>
            <a:r>
              <a:rPr lang="hi-IN" sz="1800" dirty="0"/>
              <a:t> ब्रोडव्याण्ड सेवा</a:t>
            </a:r>
            <a:r>
              <a:rPr lang="ne-NP" sz="1800" dirty="0"/>
              <a:t>बा</a:t>
            </a:r>
            <a:r>
              <a:rPr lang="hi-IN" sz="1800" dirty="0"/>
              <a:t>ट </a:t>
            </a:r>
            <a:r>
              <a:rPr lang="ne-NP" sz="1800" dirty="0"/>
              <a:t>बा</a:t>
            </a:r>
            <a:r>
              <a:rPr lang="hi-IN" sz="1800" dirty="0"/>
              <a:t>हिर पर्ने ग्रामीण क्षेत्रहरुका साथै साम</a:t>
            </a:r>
            <a:r>
              <a:rPr lang="ne-NP" sz="1800" dirty="0"/>
              <a:t>ु</a:t>
            </a:r>
            <a:r>
              <a:rPr lang="hi-IN" sz="1800" dirty="0"/>
              <a:t>दायिक विद्यालय</a:t>
            </a:r>
            <a:r>
              <a:rPr lang="en-US" sz="1800" dirty="0"/>
              <a:t>, </a:t>
            </a:r>
            <a:r>
              <a:rPr lang="hi-IN" sz="1800" dirty="0"/>
              <a:t>सामाजिक संघ संस्था तथा ग्राम</a:t>
            </a:r>
            <a:r>
              <a:rPr lang="ne-NP" sz="1800" dirty="0"/>
              <a:t>ी</a:t>
            </a:r>
            <a:r>
              <a:rPr lang="hi-IN" sz="1800" dirty="0"/>
              <a:t>ण स्वास्थ्य </a:t>
            </a:r>
            <a:r>
              <a:rPr lang="ne-NP" sz="1800" dirty="0"/>
              <a:t>संस्था</a:t>
            </a:r>
            <a:r>
              <a:rPr lang="hi-IN" sz="1800" dirty="0"/>
              <a:t>हरुमा सन् २०</a:t>
            </a:r>
            <a:r>
              <a:rPr lang="ne-NP" sz="1800" dirty="0"/>
              <a:t>२०</a:t>
            </a:r>
            <a:r>
              <a:rPr lang="hi-IN" sz="1800" dirty="0"/>
              <a:t> सम्ममा ब्रोडव्याण्ड सेवा पहुँच  सुनिश्चित गर्न</a:t>
            </a:r>
            <a:r>
              <a:rPr lang="ne-NP" sz="1800" dirty="0"/>
              <a:t>े । </a:t>
            </a:r>
            <a:endParaRPr lang="en-US" sz="1800" dirty="0"/>
          </a:p>
          <a:p>
            <a:r>
              <a:rPr lang="ne-NP" sz="1800" dirty="0"/>
              <a:t>८</a:t>
            </a:r>
            <a:r>
              <a:rPr lang="hi-IN" sz="1800" dirty="0"/>
              <a:t>.८ सन् २०१८ सम्ममा </a:t>
            </a:r>
            <a:r>
              <a:rPr lang="en-US" sz="1800" dirty="0"/>
              <a:t>World </a:t>
            </a:r>
            <a:r>
              <a:rPr lang="en-US" sz="1800" dirty="0" err="1"/>
              <a:t>Radiocommunication</a:t>
            </a:r>
            <a:r>
              <a:rPr lang="en-US" sz="1800" dirty="0"/>
              <a:t> Conferences (WRCs) </a:t>
            </a:r>
            <a:r>
              <a:rPr lang="ne-NP" sz="1800" dirty="0"/>
              <a:t>द्वारा </a:t>
            </a:r>
            <a:r>
              <a:rPr lang="en-US" sz="1800" dirty="0"/>
              <a:t>IMT </a:t>
            </a:r>
            <a:r>
              <a:rPr lang="ne-NP" sz="1800" dirty="0"/>
              <a:t>तथा </a:t>
            </a:r>
            <a:r>
              <a:rPr lang="en-US" sz="1800" dirty="0"/>
              <a:t>IMT Advanced</a:t>
            </a:r>
            <a:r>
              <a:rPr lang="hi-IN" sz="1800" dirty="0"/>
              <a:t> प्रविध</a:t>
            </a:r>
            <a:r>
              <a:rPr lang="ne-NP" sz="1800" dirty="0"/>
              <a:t>ि</a:t>
            </a:r>
            <a:r>
              <a:rPr lang="hi-IN" sz="1800" dirty="0"/>
              <a:t> प्रयोजनका लागि पहिचान गरिएका </a:t>
            </a:r>
            <a:r>
              <a:rPr lang="en-US" sz="1800" dirty="0"/>
              <a:t>spectrum bands</a:t>
            </a:r>
            <a:r>
              <a:rPr lang="hi-IN" sz="1800" dirty="0"/>
              <a:t> ताररहित सेवा प्राथमिकता</a:t>
            </a:r>
            <a:r>
              <a:rPr lang="ne-NP" sz="1800" dirty="0"/>
              <a:t>का साथ</a:t>
            </a:r>
            <a:r>
              <a:rPr lang="hi-IN" sz="1800" dirty="0"/>
              <a:t> उपलब्ध गरा</a:t>
            </a:r>
            <a:r>
              <a:rPr lang="ne-NP" sz="1800" dirty="0"/>
              <a:t>उ</a:t>
            </a:r>
            <a:r>
              <a:rPr lang="hi-IN" sz="1800" dirty="0"/>
              <a:t>ने ।</a:t>
            </a:r>
            <a:endParaRPr lang="en-US" sz="1800" dirty="0"/>
          </a:p>
          <a:p>
            <a:r>
              <a:rPr lang="ne-NP" sz="1800" dirty="0"/>
              <a:t>८</a:t>
            </a:r>
            <a:r>
              <a:rPr lang="hi-IN" sz="1800" dirty="0"/>
              <a:t>.९ सर्वसाधारण उपभोक्ताहरुक</a:t>
            </a:r>
            <a:r>
              <a:rPr lang="ne-NP" sz="1800" dirty="0"/>
              <a:t>ा</a:t>
            </a:r>
            <a:r>
              <a:rPr lang="hi-IN" sz="1800" dirty="0"/>
              <a:t> लागि प्रारम्भ</a:t>
            </a:r>
            <a:r>
              <a:rPr lang="ne-NP" sz="1800" dirty="0"/>
              <a:t>ि</a:t>
            </a:r>
            <a:r>
              <a:rPr lang="hi-IN" sz="1800" dirty="0"/>
              <a:t>क ब्रोडव्याण्ड सेवा दस्तुर सन् २०१८ सम्ममा नेपालको प्रतिव्यक्ति आयको ५ प्रतिशतमा ल्याउने।</a:t>
            </a:r>
            <a:endParaRPr lang="en-US" sz="1800" dirty="0"/>
          </a:p>
          <a:p>
            <a:r>
              <a:rPr lang="ne-NP" sz="1800" dirty="0"/>
              <a:t>८</a:t>
            </a:r>
            <a:r>
              <a:rPr lang="hi-IN" sz="1800" dirty="0"/>
              <a:t>.१० सन् २०</a:t>
            </a:r>
            <a:r>
              <a:rPr lang="ne-NP" sz="1800" dirty="0"/>
              <a:t>२० सम्ममा नेपालका सबै गा.वि.स. हरूमा सामुदायिक सूचना केन्द्रहरू </a:t>
            </a:r>
            <a:r>
              <a:rPr lang="en-US" sz="1800" dirty="0"/>
              <a:t>(e- centers) </a:t>
            </a:r>
            <a:r>
              <a:rPr lang="ne-NP" sz="1800" dirty="0"/>
              <a:t>स्थापना </a:t>
            </a:r>
            <a:r>
              <a:rPr lang="hi-IN" sz="1800" dirty="0"/>
              <a:t>गर्न</a:t>
            </a:r>
            <a:r>
              <a:rPr lang="ne-NP" sz="1800" dirty="0"/>
              <a:t>े ।</a:t>
            </a:r>
            <a:endParaRPr lang="en-US" sz="1800" dirty="0"/>
          </a:p>
          <a:p>
            <a:r>
              <a:rPr lang="ne-NP" sz="1800" dirty="0"/>
              <a:t>८</a:t>
            </a:r>
            <a:r>
              <a:rPr lang="hi-IN" sz="1800" dirty="0"/>
              <a:t>.१</a:t>
            </a:r>
            <a:r>
              <a:rPr lang="ne-NP" sz="1800" dirty="0"/>
              <a:t>१</a:t>
            </a:r>
            <a:r>
              <a:rPr lang="hi-IN" sz="1800" dirty="0"/>
              <a:t> सम्पूर्ण सरकारी अस्पताल तथा कम्तीमा </a:t>
            </a:r>
            <a:r>
              <a:rPr lang="ne-NP" sz="1800" dirty="0"/>
              <a:t>८०</a:t>
            </a:r>
            <a:r>
              <a:rPr lang="hi-IN" sz="1800" dirty="0"/>
              <a:t> प्रतिशत स्वास्थ्य चौकीहरुमा सन् २०२० सम्ममा ब्रोडव्याण्ड सेवा </a:t>
            </a:r>
            <a:r>
              <a:rPr lang="ne-NP" sz="1800" dirty="0"/>
              <a:t>उपलब्ध गराउने </a:t>
            </a:r>
            <a:r>
              <a:rPr lang="hi-IN" sz="1800" dirty="0"/>
              <a:t>।</a:t>
            </a:r>
            <a:endParaRPr lang="en-US" sz="1800" dirty="0"/>
          </a:p>
          <a:p>
            <a:r>
              <a:rPr lang="ne-NP" sz="1800" dirty="0"/>
              <a:t>८</a:t>
            </a:r>
            <a:r>
              <a:rPr lang="hi-IN" sz="1800" dirty="0"/>
              <a:t>.१२ सन् २०२० सम्ममा जिल्लामा अवस्थ</a:t>
            </a:r>
            <a:r>
              <a:rPr lang="ne-NP" sz="1800" dirty="0"/>
              <a:t>ि</a:t>
            </a:r>
            <a:r>
              <a:rPr lang="hi-IN" sz="1800" dirty="0"/>
              <a:t>त सम्पूर्ण सरकारी निकायहरुमा ब्रोडव्याण्ड सेवा </a:t>
            </a:r>
            <a:r>
              <a:rPr lang="ne-NP" sz="1800" dirty="0"/>
              <a:t>उपलब्ध गराउनु</a:t>
            </a:r>
            <a:r>
              <a:rPr lang="hi-IN" sz="1800" dirty="0"/>
              <a:t>का साथै उक्त निकायहरुको सूचनामूलक वेवसाईट निर्माण गरी फाराम डाउनलोड लगायतका सुविधा सहितको उपयोग प्रवर्द्धन गर्ने ।</a:t>
            </a:r>
            <a:endParaRPr lang="en-US" sz="1800" dirty="0"/>
          </a:p>
          <a:p>
            <a:endParaRPr lang="en-US" sz="1800" dirty="0"/>
          </a:p>
        </p:txBody>
      </p:sp>
    </p:spTree>
    <p:extLst>
      <p:ext uri="{BB962C8B-B14F-4D97-AF65-F5344CB8AC3E}">
        <p14:creationId xmlns:p14="http://schemas.microsoft.com/office/powerpoint/2010/main" val="40405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09600" y="2362200"/>
          <a:ext cx="7848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099" name="TextBox 1"/>
          <p:cNvSpPr txBox="1">
            <a:spLocks noChangeArrowheads="1"/>
          </p:cNvSpPr>
          <p:nvPr/>
        </p:nvSpPr>
        <p:spPr bwMode="auto">
          <a:xfrm>
            <a:off x="1295400" y="381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b="1"/>
              <a:t> </a:t>
            </a:r>
            <a:r>
              <a:rPr lang="en-US" b="1" u="sng"/>
              <a:t>कोषमा हाल सम्म रहेको रकमको अवस्था :</a:t>
            </a:r>
            <a:endParaRPr lang="en-US"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1916783"/>
              </p:ext>
            </p:extLst>
          </p:nvPr>
        </p:nvGraphicFramePr>
        <p:xfrm>
          <a:off x="533401" y="914400"/>
          <a:ext cx="8153400" cy="5105398"/>
        </p:xfrm>
        <a:graphic>
          <a:graphicData uri="http://schemas.openxmlformats.org/drawingml/2006/table">
            <a:tbl>
              <a:tblPr/>
              <a:tblGrid>
                <a:gridCol w="731715"/>
                <a:gridCol w="2592363"/>
                <a:gridCol w="4829322"/>
              </a:tblGrid>
              <a:tr h="422321">
                <a:tc gridSpan="3">
                  <a:txBody>
                    <a:bodyPr/>
                    <a:lstStyle/>
                    <a:p>
                      <a:pPr algn="ctr" fontAlgn="b"/>
                      <a:r>
                        <a:rPr lang="en-US" sz="1200" b="1" i="0" u="none" strike="noStrike">
                          <a:solidFill>
                            <a:srgbClr val="000000"/>
                          </a:solidFill>
                          <a:effectLst/>
                          <a:latin typeface="Times New Roman" panose="02020603050405020304" pitchFamily="18" charset="0"/>
                        </a:rPr>
                        <a:t>RTDF  Details Paid by Licensee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69011">
                <a:tc>
                  <a:txBody>
                    <a:bodyPr/>
                    <a:lstStyle/>
                    <a:p>
                      <a:pPr algn="l" fontAlgn="b"/>
                      <a:r>
                        <a:rPr lang="en-US" sz="1200" b="0" i="0" u="none" strike="noStrike">
                          <a:solidFill>
                            <a:srgbClr val="000000"/>
                          </a:solidFill>
                          <a:effectLst/>
                          <a:latin typeface="Times New Roman" panose="02020603050405020304" pitchFamily="18" charset="0"/>
                        </a:rPr>
                        <a:t>S.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Times New Roman" panose="02020603050405020304" pitchFamily="18" charset="0"/>
                        </a:rPr>
                        <a:t>Fiscal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Times New Roman" panose="02020603050405020304" pitchFamily="18" charset="0"/>
                        </a:rPr>
                        <a:t> Total RTDF Paid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011">
                <a:tc>
                  <a:txBody>
                    <a:bodyPr/>
                    <a:lstStyle/>
                    <a:p>
                      <a:pPr algn="ctr" fontAlgn="ctr"/>
                      <a:r>
                        <a:rPr lang="en-US" sz="1200" b="0" i="0" u="none" strike="noStrike">
                          <a:solidFill>
                            <a:srgbClr val="000000"/>
                          </a:solidFill>
                          <a:effectLs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70/71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1,751,943,278.10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011">
                <a:tc>
                  <a:txBody>
                    <a:bodyPr/>
                    <a:lstStyle/>
                    <a:p>
                      <a:pPr algn="ctr" fontAlgn="ctr"/>
                      <a:r>
                        <a:rPr lang="en-US" sz="1200" b="0" i="0" u="none" strike="noStrike">
                          <a:solidFill>
                            <a:srgbClr val="000000"/>
                          </a:solidFill>
                          <a:effectLs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71/72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1,992,773,244.45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011">
                <a:tc>
                  <a:txBody>
                    <a:bodyPr/>
                    <a:lstStyle/>
                    <a:p>
                      <a:pPr algn="ctr" fontAlgn="ctr"/>
                      <a:r>
                        <a:rPr lang="en-US" sz="1200" b="0" i="0" u="none" strike="noStrike">
                          <a:solidFill>
                            <a:srgbClr val="000000"/>
                          </a:solidFill>
                          <a:effectLs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72/73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2,015,928,785.47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011">
                <a:tc>
                  <a:txBody>
                    <a:bodyPr/>
                    <a:lstStyle/>
                    <a:p>
                      <a:pPr algn="ctr" fontAlgn="ctr"/>
                      <a:r>
                        <a:rPr lang="en-US" sz="1200" b="0" i="0" u="none" strike="noStrike">
                          <a:solidFill>
                            <a:srgbClr val="000000"/>
                          </a:solidFill>
                          <a:effectLst/>
                          <a:latin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73/74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2,064,000,057.40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011">
                <a:tc>
                  <a:txBody>
                    <a:bodyPr/>
                    <a:lstStyle/>
                    <a:p>
                      <a:pPr algn="ctr" fontAlgn="ctr"/>
                      <a:r>
                        <a:rPr lang="en-US" sz="1200" b="0" i="0" u="none" strike="noStrike">
                          <a:solidFill>
                            <a:srgbClr val="000000"/>
                          </a:solidFill>
                          <a:effectLst/>
                          <a:latin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74/75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2,243,817,033.50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011">
                <a:tc gridSpan="2">
                  <a:txBody>
                    <a:bodyPr/>
                    <a:lstStyle/>
                    <a:p>
                      <a:pPr algn="ctr" fontAlgn="ctr"/>
                      <a:r>
                        <a:rPr lang="en-US" sz="1200" b="1" i="0" u="none" strike="noStrike">
                          <a:solidFill>
                            <a:srgbClr val="000000"/>
                          </a:solidFill>
                          <a:effectLst/>
                          <a:latin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a:solidFill>
                            <a:srgbClr val="000000"/>
                          </a:solidFill>
                          <a:effectLst/>
                          <a:latin typeface="Times New Roman" panose="02020603050405020304" pitchFamily="18" charset="0"/>
                        </a:rPr>
                        <a:t>                         10,068,462,398.92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565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Broadband Policy 2015:</a:t>
            </a:r>
            <a:r>
              <a:rPr lang="hi-IN" b="1" dirty="0" smtClean="0"/>
              <a:t>रणनीति</a:t>
            </a:r>
            <a:r>
              <a:rPr lang="en-US" dirty="0"/>
              <a:t>:</a:t>
            </a:r>
            <a:br>
              <a:rPr lang="en-US" dirty="0"/>
            </a:br>
            <a:endParaRPr lang="en-US" dirty="0"/>
          </a:p>
        </p:txBody>
      </p:sp>
      <p:sp>
        <p:nvSpPr>
          <p:cNvPr id="3" name="Content Placeholder 2"/>
          <p:cNvSpPr>
            <a:spLocks noGrp="1"/>
          </p:cNvSpPr>
          <p:nvPr>
            <p:ph idx="1"/>
          </p:nvPr>
        </p:nvSpPr>
        <p:spPr/>
        <p:txBody>
          <a:bodyPr/>
          <a:lstStyle/>
          <a:p>
            <a:r>
              <a:rPr lang="hi-IN" b="1" dirty="0"/>
              <a:t>प्रभावकारी नियमन </a:t>
            </a:r>
            <a:r>
              <a:rPr lang="hi-IN" b="1" dirty="0" smtClean="0"/>
              <a:t>व्यवस्था</a:t>
            </a:r>
            <a:endParaRPr lang="en-US" b="1" dirty="0" smtClean="0"/>
          </a:p>
          <a:p>
            <a:r>
              <a:rPr lang="hi-IN" b="1" dirty="0"/>
              <a:t>मूख्य पूर्वाधार </a:t>
            </a:r>
            <a:r>
              <a:rPr lang="en-US" b="1" u="sng" dirty="0"/>
              <a:t>(Backbone/Backhaul and access Infrastructure)</a:t>
            </a:r>
            <a:r>
              <a:rPr lang="hi-IN" b="1" dirty="0"/>
              <a:t> मा लगानी</a:t>
            </a:r>
            <a:r>
              <a:rPr lang="en-US" b="1" dirty="0"/>
              <a:t>, </a:t>
            </a:r>
            <a:r>
              <a:rPr lang="hi-IN" b="1" dirty="0"/>
              <a:t>निर्माण तथा </a:t>
            </a:r>
            <a:r>
              <a:rPr lang="hi-IN" b="1" dirty="0" smtClean="0"/>
              <a:t>पहुँच</a:t>
            </a:r>
            <a:endParaRPr lang="en-US" b="1" dirty="0" smtClean="0"/>
          </a:p>
          <a:p>
            <a:r>
              <a:rPr lang="hi-IN" b="1" dirty="0"/>
              <a:t>जनशक्त</a:t>
            </a:r>
            <a:r>
              <a:rPr lang="ne-NP" b="1" dirty="0"/>
              <a:t>ि</a:t>
            </a:r>
            <a:r>
              <a:rPr lang="en-US" b="1" dirty="0"/>
              <a:t>, </a:t>
            </a:r>
            <a:r>
              <a:rPr lang="hi-IN" b="1" dirty="0"/>
              <a:t>विषय वस्तु विकास</a:t>
            </a:r>
            <a:r>
              <a:rPr lang="en-US" b="1" dirty="0"/>
              <a:t>, </a:t>
            </a:r>
            <a:r>
              <a:rPr lang="hi-IN" b="1" dirty="0"/>
              <a:t>एप्लीकेशन तथा अन्वेषणमा लगानी प्रवर्द्धन</a:t>
            </a:r>
            <a:r>
              <a:rPr lang="en-US" b="1" dirty="0"/>
              <a:t> :</a:t>
            </a:r>
            <a:r>
              <a:rPr lang="hi-IN" b="1" dirty="0"/>
              <a:t> </a:t>
            </a:r>
            <a:endParaRPr lang="en-US" b="1" dirty="0" smtClean="0"/>
          </a:p>
          <a:p>
            <a:r>
              <a:rPr lang="hi-IN" b="1" dirty="0"/>
              <a:t>ग्राम</a:t>
            </a:r>
            <a:r>
              <a:rPr lang="ne-NP" b="1" dirty="0"/>
              <a:t>ी</a:t>
            </a:r>
            <a:r>
              <a:rPr lang="hi-IN" b="1" dirty="0"/>
              <a:t>ण सेवाहरु</a:t>
            </a:r>
            <a:r>
              <a:rPr lang="en-US" dirty="0"/>
              <a:t> </a:t>
            </a:r>
            <a:r>
              <a:rPr lang="en-US" dirty="0" smtClean="0"/>
              <a:t>:</a:t>
            </a:r>
          </a:p>
          <a:p>
            <a:r>
              <a:rPr lang="hi-IN" b="1" dirty="0"/>
              <a:t>अन</a:t>
            </a:r>
            <a:r>
              <a:rPr lang="ne-NP" b="1" dirty="0"/>
              <a:t>्तर</a:t>
            </a:r>
            <a:r>
              <a:rPr lang="hi-IN" b="1" dirty="0"/>
              <a:t>राष्ट्रिय समन्वय</a:t>
            </a:r>
            <a:r>
              <a:rPr lang="en-US" dirty="0"/>
              <a:t>:</a:t>
            </a:r>
          </a:p>
          <a:p>
            <a:r>
              <a:rPr lang="hi-IN" b="1" dirty="0"/>
              <a:t>संस्थागत व्यवस्था</a:t>
            </a:r>
            <a:endParaRPr lang="en-US" dirty="0"/>
          </a:p>
        </p:txBody>
      </p:sp>
    </p:spTree>
    <p:extLst>
      <p:ext uri="{BB962C8B-B14F-4D97-AF65-F5344CB8AC3E}">
        <p14:creationId xmlns:p14="http://schemas.microsoft.com/office/powerpoint/2010/main" val="191944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descr="E:\d\arkhanal\Articles_Presentations\sanog\LIRNEasia\300dpi_Existing and Proposed Optical Fiber Network_NTA20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67830" y="1600200"/>
            <a:ext cx="640834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E:\d\arkhanal\Articles_Presentations\sanog\LIRNEasia\300dpi_Existing and Proposed Optical Fiber Network_NTA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52401"/>
            <a:ext cx="11978640" cy="846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1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Goal of the Program </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smtClean="0"/>
              <a:t>To </a:t>
            </a:r>
            <a:r>
              <a:rPr lang="en-US" dirty="0"/>
              <a:t>enable members of Nepal stakeholders in ICT matters </a:t>
            </a:r>
            <a:endParaRPr lang="en-US" dirty="0" smtClean="0"/>
          </a:p>
          <a:p>
            <a:pPr lvl="1"/>
            <a:r>
              <a:rPr lang="en-US" dirty="0" smtClean="0"/>
              <a:t>research </a:t>
            </a:r>
            <a:r>
              <a:rPr lang="en-US" dirty="0"/>
              <a:t>and evidence </a:t>
            </a:r>
            <a:r>
              <a:rPr lang="en-US" dirty="0" smtClean="0"/>
              <a:t>based participation in (broadband?) policy,(Legal) </a:t>
            </a:r>
            <a:r>
              <a:rPr lang="en-US" dirty="0"/>
              <a:t>and regulatory </a:t>
            </a:r>
            <a:r>
              <a:rPr lang="en-US" dirty="0" smtClean="0"/>
              <a:t>processes </a:t>
            </a:r>
          </a:p>
          <a:p>
            <a:pPr lvl="1"/>
            <a:r>
              <a:rPr lang="en-US" dirty="0" smtClean="0"/>
              <a:t>facilitating </a:t>
            </a:r>
            <a:r>
              <a:rPr lang="en-US" dirty="0"/>
              <a:t>and enriching policy discourse </a:t>
            </a:r>
            <a:endParaRPr lang="en-US" dirty="0" smtClean="0"/>
          </a:p>
          <a:p>
            <a:pPr lvl="1"/>
            <a:r>
              <a:rPr lang="en-US" dirty="0" smtClean="0"/>
              <a:t>For increased </a:t>
            </a:r>
            <a:r>
              <a:rPr lang="en-US" dirty="0"/>
              <a:t>broadband </a:t>
            </a:r>
            <a:r>
              <a:rPr lang="en-US" dirty="0" smtClean="0"/>
              <a:t>access</a:t>
            </a:r>
          </a:p>
          <a:p>
            <a:pPr lvl="2"/>
            <a:r>
              <a:rPr lang="en-US" dirty="0" smtClean="0"/>
              <a:t>by </a:t>
            </a:r>
            <a:r>
              <a:rPr lang="en-US" dirty="0"/>
              <a:t>the poor and persons with disabilities</a:t>
            </a:r>
            <a:r>
              <a:rPr lang="en-US" dirty="0" smtClean="0"/>
              <a:t>.</a:t>
            </a:r>
            <a:endParaRPr lang="en-US" dirty="0"/>
          </a:p>
        </p:txBody>
      </p:sp>
    </p:spTree>
    <p:extLst>
      <p:ext uri="{BB962C8B-B14F-4D97-AF65-F5344CB8AC3E}">
        <p14:creationId xmlns:p14="http://schemas.microsoft.com/office/powerpoint/2010/main" val="354279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28600"/>
            <a:ext cx="8078788" cy="719138"/>
          </a:xfrm>
        </p:spPr>
        <p:txBody>
          <a:bodyPr/>
          <a:lstStyle/>
          <a:p>
            <a:r>
              <a:rPr lang="en-US" sz="3200" b="1" smtClean="0">
                <a:solidFill>
                  <a:srgbClr val="000000"/>
                </a:solidFill>
              </a:rPr>
              <a:t>Existing Fiber Scenario :- NDCL</a:t>
            </a:r>
          </a:p>
        </p:txBody>
      </p:sp>
      <p:pic>
        <p:nvPicPr>
          <p:cNvPr id="20482"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066800"/>
            <a:ext cx="7302500" cy="4097338"/>
          </a:xfrm>
          <a:ln>
            <a:solidFill>
              <a:schemeClr val="accent1"/>
            </a:solidFill>
            <a:miter lim="800000"/>
            <a:headEnd/>
            <a:tailEnd/>
          </a:ln>
        </p:spPr>
      </p:pic>
      <p:sp>
        <p:nvSpPr>
          <p:cNvPr id="20483" name="Rectangle 8"/>
          <p:cNvSpPr>
            <a:spLocks noChangeArrowheads="1"/>
          </p:cNvSpPr>
          <p:nvPr/>
        </p:nvSpPr>
        <p:spPr bwMode="auto">
          <a:xfrm>
            <a:off x="706438" y="5257800"/>
            <a:ext cx="7207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AU" sz="2000">
                <a:solidFill>
                  <a:srgbClr val="0070C0"/>
                </a:solidFill>
              </a:rPr>
              <a:t>Approximately 900 Km (Single Mode- 24 Core fibers) along the East West highway</a:t>
            </a:r>
            <a:endParaRPr lang="en-US" sz="2000">
              <a:solidFill>
                <a:srgbClr val="0070C0"/>
              </a:solidFill>
            </a:endParaRPr>
          </a:p>
          <a:p>
            <a:pPr>
              <a:buFont typeface="Arial" pitchFamily="34" charset="0"/>
              <a:buChar char="•"/>
            </a:pPr>
            <a:r>
              <a:rPr lang="en-AU" sz="2000">
                <a:solidFill>
                  <a:srgbClr val="0070C0"/>
                </a:solidFill>
              </a:rPr>
              <a:t>Midwest–Far West Optical Fibre Network (401 km) and </a:t>
            </a:r>
          </a:p>
          <a:p>
            <a:pPr>
              <a:buFont typeface="Arial" pitchFamily="34" charset="0"/>
              <a:buChar char="•"/>
            </a:pPr>
            <a:r>
              <a:rPr lang="en-AU" sz="2000">
                <a:solidFill>
                  <a:srgbClr val="0070C0"/>
                </a:solidFill>
              </a:rPr>
              <a:t>Arniko Highway Optical Fibre Network (115 km).</a:t>
            </a:r>
          </a:p>
        </p:txBody>
      </p:sp>
      <p:pic>
        <p:nvPicPr>
          <p:cNvPr id="2048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483225"/>
            <a:ext cx="8874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33400" y="152400"/>
            <a:ext cx="8078788" cy="885825"/>
          </a:xfrm>
        </p:spPr>
        <p:txBody>
          <a:bodyPr/>
          <a:lstStyle/>
          <a:p>
            <a:r>
              <a:rPr lang="en-US" sz="3200" b="1" smtClean="0">
                <a:solidFill>
                  <a:srgbClr val="000000"/>
                </a:solidFill>
              </a:rPr>
              <a:t>Existing Fiber Scenario :- NCELL</a:t>
            </a:r>
          </a:p>
        </p:txBody>
      </p:sp>
      <p:sp>
        <p:nvSpPr>
          <p:cNvPr id="21506" name="Rectangle 8"/>
          <p:cNvSpPr>
            <a:spLocks noChangeArrowheads="1"/>
          </p:cNvSpPr>
          <p:nvPr/>
        </p:nvSpPr>
        <p:spPr bwMode="auto">
          <a:xfrm>
            <a:off x="609600" y="5181600"/>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AU" sz="2000">
                <a:solidFill>
                  <a:srgbClr val="0070C0"/>
                </a:solidFill>
              </a:rPr>
              <a:t>East to west region of Nepal along the Mahendra highway </a:t>
            </a:r>
          </a:p>
          <a:p>
            <a:pPr>
              <a:buFont typeface="Arial" pitchFamily="34" charset="0"/>
              <a:buChar char="•"/>
            </a:pPr>
            <a:r>
              <a:rPr lang="en-AU" sz="2000">
                <a:solidFill>
                  <a:srgbClr val="0070C0"/>
                </a:solidFill>
              </a:rPr>
              <a:t>Arniko Highway Optical Fibre Network (115 km).</a:t>
            </a:r>
          </a:p>
          <a:p>
            <a:pPr>
              <a:buFont typeface="Arial" pitchFamily="34" charset="0"/>
              <a:buChar char="•"/>
            </a:pPr>
            <a:r>
              <a:rPr lang="en-AU" sz="2000">
                <a:solidFill>
                  <a:srgbClr val="0070C0"/>
                </a:solidFill>
              </a:rPr>
              <a:t>Major cities (Kathmandu valley, Pokhara, cities of Terai region)</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064500" cy="41544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481638"/>
            <a:ext cx="8874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9878" y="152399"/>
            <a:ext cx="7296403" cy="990601"/>
          </a:xfrm>
        </p:spPr>
        <p:txBody>
          <a:bodyPr>
            <a:normAutofit fontScale="90000"/>
          </a:bodyPr>
          <a:lstStyle/>
          <a:p>
            <a:pPr algn="l"/>
            <a:r>
              <a:rPr lang="en-US" sz="3600" b="1" dirty="0" smtClean="0">
                <a:solidFill>
                  <a:srgbClr val="000090"/>
                </a:solidFill>
              </a:rPr>
              <a:t>Existing MW Scenario :- NDCL</a:t>
            </a:r>
            <a:br>
              <a:rPr lang="en-US" sz="3600" b="1" dirty="0" smtClean="0">
                <a:solidFill>
                  <a:srgbClr val="000090"/>
                </a:solidFill>
              </a:rPr>
            </a:br>
            <a:endParaRPr lang="en-US" sz="3600" b="1" u="sng" dirty="0">
              <a:solidFill>
                <a:srgbClr val="000090"/>
              </a:solidFill>
            </a:endParaRPr>
          </a:p>
        </p:txBody>
      </p:sp>
      <p:pic>
        <p:nvPicPr>
          <p:cNvPr id="61441" name="Picture 1"/>
          <p:cNvPicPr>
            <a:picLocks noChangeAspect="1" noChangeArrowheads="1"/>
          </p:cNvPicPr>
          <p:nvPr/>
        </p:nvPicPr>
        <p:blipFill>
          <a:blip r:embed="rId3"/>
          <a:srcRect/>
          <a:stretch>
            <a:fillRect/>
          </a:stretch>
        </p:blipFill>
        <p:spPr bwMode="auto">
          <a:xfrm>
            <a:off x="8356282" y="6131256"/>
            <a:ext cx="685800" cy="685800"/>
          </a:xfrm>
          <a:prstGeom prst="rect">
            <a:avLst/>
          </a:prstGeom>
          <a:noFill/>
          <a:ln w="9525">
            <a:noFill/>
            <a:miter lim="800000"/>
            <a:headEnd/>
            <a:tailEnd/>
          </a:ln>
        </p:spPr>
      </p:pic>
      <p:sp>
        <p:nvSpPr>
          <p:cNvPr id="6" name="Subtitle 5"/>
          <p:cNvSpPr>
            <a:spLocks noGrp="1"/>
          </p:cNvSpPr>
          <p:nvPr>
            <p:ph type="subTitle" idx="1"/>
          </p:nvPr>
        </p:nvSpPr>
        <p:spPr/>
        <p:txBody>
          <a:bodyPr/>
          <a:lstStyle/>
          <a:p>
            <a:endParaRPr lang="en-US"/>
          </a:p>
        </p:txBody>
      </p:sp>
      <p:pic>
        <p:nvPicPr>
          <p:cNvPr id="7" name="Picture 6"/>
          <p:cNvPicPr/>
          <p:nvPr/>
        </p:nvPicPr>
        <p:blipFill>
          <a:blip r:embed="rId4" cstate="print"/>
          <a:srcRect/>
          <a:stretch>
            <a:fillRect/>
          </a:stretch>
        </p:blipFill>
        <p:spPr bwMode="auto">
          <a:xfrm>
            <a:off x="1059879" y="1340022"/>
            <a:ext cx="7296403" cy="4746882"/>
          </a:xfrm>
          <a:prstGeom prst="rect">
            <a:avLst/>
          </a:prstGeom>
          <a:noFill/>
          <a:ln w="9525">
            <a:noFill/>
            <a:miter lim="800000"/>
            <a:headEnd/>
            <a:tailEnd/>
          </a:ln>
        </p:spPr>
      </p:pic>
      <p:sp>
        <p:nvSpPr>
          <p:cNvPr id="8" name="Subtitle 5"/>
          <p:cNvSpPr txBox="1">
            <a:spLocks/>
          </p:cNvSpPr>
          <p:nvPr/>
        </p:nvSpPr>
        <p:spPr>
          <a:xfrm>
            <a:off x="1059879" y="6086904"/>
            <a:ext cx="7296403" cy="428196"/>
          </a:xfrm>
          <a:prstGeom prst="rect">
            <a:avLst/>
          </a:prstGeom>
        </p:spPr>
        <p:txBody>
          <a:bodyPr vert="horz" lIns="91440" tIns="45720" rIns="91440" bIns="45720" rtlCol="0">
            <a:normAutofit fontScale="70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noProof="0" dirty="0" smtClean="0">
                <a:solidFill>
                  <a:srgbClr val="000090"/>
                </a:solidFill>
              </a:rPr>
              <a:t>Total link show in figure 990 which mean remaining sites of NDCL have optical link.</a:t>
            </a: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40910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4032" y="228600"/>
            <a:ext cx="7056968" cy="986051"/>
          </a:xfrm>
        </p:spPr>
        <p:txBody>
          <a:bodyPr>
            <a:normAutofit/>
          </a:bodyPr>
          <a:lstStyle/>
          <a:p>
            <a:pPr algn="l"/>
            <a:r>
              <a:rPr lang="en-US" sz="3600" b="1" dirty="0" smtClean="0">
                <a:solidFill>
                  <a:srgbClr val="000090"/>
                </a:solidFill>
              </a:rPr>
              <a:t>Existing MW Scenario :- </a:t>
            </a:r>
            <a:r>
              <a:rPr lang="en-US" sz="3600" b="1" dirty="0" err="1" smtClean="0">
                <a:solidFill>
                  <a:srgbClr val="000090"/>
                </a:solidFill>
              </a:rPr>
              <a:t>Ncell</a:t>
            </a:r>
            <a:endParaRPr lang="en-US" sz="3600" b="1" u="sng" dirty="0">
              <a:solidFill>
                <a:srgbClr val="000090"/>
              </a:solidFill>
            </a:endParaRPr>
          </a:p>
        </p:txBody>
      </p:sp>
      <p:pic>
        <p:nvPicPr>
          <p:cNvPr id="61441" name="Picture 1"/>
          <p:cNvPicPr>
            <a:picLocks noChangeAspect="1" noChangeArrowheads="1"/>
          </p:cNvPicPr>
          <p:nvPr/>
        </p:nvPicPr>
        <p:blipFill>
          <a:blip r:embed="rId3"/>
          <a:srcRect/>
          <a:stretch>
            <a:fillRect/>
          </a:stretch>
        </p:blipFill>
        <p:spPr bwMode="auto">
          <a:xfrm>
            <a:off x="8356282" y="6131256"/>
            <a:ext cx="685800" cy="685800"/>
          </a:xfrm>
          <a:prstGeom prst="rect">
            <a:avLst/>
          </a:prstGeom>
          <a:noFill/>
          <a:ln w="9525">
            <a:noFill/>
            <a:miter lim="800000"/>
            <a:headEnd/>
            <a:tailEnd/>
          </a:ln>
        </p:spPr>
      </p:pic>
      <p:sp>
        <p:nvSpPr>
          <p:cNvPr id="6" name="Subtitle 5"/>
          <p:cNvSpPr>
            <a:spLocks noGrp="1"/>
          </p:cNvSpPr>
          <p:nvPr>
            <p:ph type="subTitle" idx="1"/>
          </p:nvPr>
        </p:nvSpPr>
        <p:spPr/>
        <p:txBody>
          <a:bodyPr/>
          <a:lstStyle/>
          <a:p>
            <a:endParaRPr lang="en-US"/>
          </a:p>
        </p:txBody>
      </p:sp>
      <p:pic>
        <p:nvPicPr>
          <p:cNvPr id="8" name="Picture 7"/>
          <p:cNvPicPr/>
          <p:nvPr/>
        </p:nvPicPr>
        <p:blipFill>
          <a:blip r:embed="rId4" cstate="print"/>
          <a:srcRect/>
          <a:stretch>
            <a:fillRect/>
          </a:stretch>
        </p:blipFill>
        <p:spPr bwMode="auto">
          <a:xfrm>
            <a:off x="1059879" y="1214651"/>
            <a:ext cx="7296403" cy="4916605"/>
          </a:xfrm>
          <a:prstGeom prst="rect">
            <a:avLst/>
          </a:prstGeom>
          <a:noFill/>
          <a:ln w="9525">
            <a:noFill/>
            <a:miter lim="800000"/>
            <a:headEnd/>
            <a:tailEnd/>
          </a:ln>
        </p:spPr>
      </p:pic>
      <p:sp>
        <p:nvSpPr>
          <p:cNvPr id="9" name="Subtitle 5"/>
          <p:cNvSpPr txBox="1">
            <a:spLocks/>
          </p:cNvSpPr>
          <p:nvPr/>
        </p:nvSpPr>
        <p:spPr>
          <a:xfrm>
            <a:off x="1059879" y="6086904"/>
            <a:ext cx="7296403" cy="428196"/>
          </a:xfrm>
          <a:prstGeom prst="rect">
            <a:avLst/>
          </a:prstGeom>
        </p:spPr>
        <p:txBody>
          <a:bodyPr vert="horz" lIns="91440" tIns="45720" rIns="91440" bIns="45720" rtlCol="0">
            <a:normAutofit fontScale="85000" lnSpcReduction="10000"/>
          </a:bodyPr>
          <a:lstStyle/>
          <a:p>
            <a:pPr marL="0" marR="0" lvl="0" indent="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noProof="0" dirty="0" smtClean="0">
                <a:solidFill>
                  <a:srgbClr val="000090"/>
                </a:solidFill>
              </a:rPr>
              <a:t>Total links show in figure 3085 which mean most of sites have </a:t>
            </a:r>
            <a:r>
              <a:rPr lang="en-US" sz="2000" dirty="0" smtClean="0">
                <a:solidFill>
                  <a:srgbClr val="000090"/>
                </a:solidFill>
              </a:rPr>
              <a:t>MW </a:t>
            </a:r>
            <a:r>
              <a:rPr lang="en-US" sz="2000" noProof="0" dirty="0" smtClean="0">
                <a:solidFill>
                  <a:srgbClr val="000090"/>
                </a:solidFill>
              </a:rPr>
              <a:t>link.</a:t>
            </a: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19141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1069"/>
            <a:ext cx="7972568" cy="1017538"/>
          </a:xfrm>
        </p:spPr>
        <p:txBody>
          <a:bodyPr>
            <a:normAutofit/>
          </a:bodyPr>
          <a:lstStyle/>
          <a:p>
            <a:pPr algn="l"/>
            <a:r>
              <a:rPr lang="en-US" sz="3600" b="1" dirty="0" smtClean="0">
                <a:solidFill>
                  <a:srgbClr val="000090"/>
                </a:solidFill>
              </a:rPr>
              <a:t>Existing MW Scenario :</a:t>
            </a:r>
            <a:endParaRPr lang="en-US" sz="3600" b="1" u="sng" dirty="0">
              <a:solidFill>
                <a:srgbClr val="000090"/>
              </a:solidFill>
            </a:endParaRPr>
          </a:p>
        </p:txBody>
      </p:sp>
      <p:pic>
        <p:nvPicPr>
          <p:cNvPr id="61441" name="Picture 1"/>
          <p:cNvPicPr>
            <a:picLocks noChangeAspect="1" noChangeArrowheads="1"/>
          </p:cNvPicPr>
          <p:nvPr/>
        </p:nvPicPr>
        <p:blipFill>
          <a:blip r:embed="rId3"/>
          <a:srcRect/>
          <a:stretch>
            <a:fillRect/>
          </a:stretch>
        </p:blipFill>
        <p:spPr bwMode="auto">
          <a:xfrm>
            <a:off x="8356282" y="6131256"/>
            <a:ext cx="685800" cy="685800"/>
          </a:xfrm>
          <a:prstGeom prst="rect">
            <a:avLst/>
          </a:prstGeom>
          <a:noFill/>
          <a:ln w="9525">
            <a:noFill/>
            <a:miter lim="800000"/>
            <a:headEnd/>
            <a:tailEnd/>
          </a:ln>
        </p:spPr>
      </p:pic>
      <p:sp>
        <p:nvSpPr>
          <p:cNvPr id="6" name="Subtitle 5"/>
          <p:cNvSpPr>
            <a:spLocks noGrp="1"/>
          </p:cNvSpPr>
          <p:nvPr>
            <p:ph type="subTitle" idx="1"/>
          </p:nvPr>
        </p:nvSpPr>
        <p:spPr>
          <a:xfrm>
            <a:off x="5104261" y="4014276"/>
            <a:ext cx="3630306" cy="1752600"/>
          </a:xfrm>
        </p:spPr>
        <p:txBody>
          <a:bodyPr/>
          <a:lstStyle/>
          <a:p>
            <a:pPr algn="l">
              <a:buFont typeface="Arial" pitchFamily="34" charset="0"/>
              <a:buChar char="•"/>
            </a:pPr>
            <a:r>
              <a:rPr lang="en-US" sz="2000" dirty="0" smtClean="0">
                <a:solidFill>
                  <a:srgbClr val="000090"/>
                </a:solidFill>
              </a:rPr>
              <a:t>Most of the sites of </a:t>
            </a:r>
            <a:r>
              <a:rPr lang="en-US" sz="2000" u="sng" dirty="0" smtClean="0">
                <a:solidFill>
                  <a:srgbClr val="000090"/>
                </a:solidFill>
              </a:rPr>
              <a:t>Small Operators </a:t>
            </a:r>
            <a:r>
              <a:rPr lang="en-US" sz="2000" dirty="0" smtClean="0">
                <a:solidFill>
                  <a:srgbClr val="000090"/>
                </a:solidFill>
              </a:rPr>
              <a:t>are </a:t>
            </a:r>
            <a:r>
              <a:rPr lang="en-US" sz="2000" b="1" u="sng" dirty="0" smtClean="0">
                <a:solidFill>
                  <a:srgbClr val="000090"/>
                </a:solidFill>
              </a:rPr>
              <a:t>overlapped</a:t>
            </a:r>
            <a:r>
              <a:rPr lang="en-US" sz="2000" dirty="0" smtClean="0">
                <a:solidFill>
                  <a:srgbClr val="000090"/>
                </a:solidFill>
              </a:rPr>
              <a:t> with </a:t>
            </a:r>
            <a:r>
              <a:rPr lang="en-US" sz="2000" u="sng" dirty="0" smtClean="0">
                <a:solidFill>
                  <a:srgbClr val="000090"/>
                </a:solidFill>
              </a:rPr>
              <a:t>Big Operators</a:t>
            </a:r>
            <a:r>
              <a:rPr lang="en-US" sz="2000" dirty="0" smtClean="0">
                <a:solidFill>
                  <a:srgbClr val="000090"/>
                </a:solidFill>
              </a:rPr>
              <a:t>.</a:t>
            </a:r>
          </a:p>
          <a:p>
            <a:pPr algn="l">
              <a:buFont typeface="Arial" pitchFamily="34" charset="0"/>
              <a:buChar char="•"/>
            </a:pPr>
            <a:endParaRPr lang="en-US" sz="2000" dirty="0" smtClean="0">
              <a:solidFill>
                <a:srgbClr val="000090"/>
              </a:solidFill>
            </a:endParaRPr>
          </a:p>
          <a:p>
            <a:pPr algn="l"/>
            <a:endParaRPr lang="en-US" dirty="0"/>
          </a:p>
        </p:txBody>
      </p:sp>
      <p:pic>
        <p:nvPicPr>
          <p:cNvPr id="7" name="Picture 6"/>
          <p:cNvPicPr/>
          <p:nvPr/>
        </p:nvPicPr>
        <p:blipFill>
          <a:blip r:embed="rId4" cstate="print"/>
          <a:srcRect/>
          <a:stretch>
            <a:fillRect/>
          </a:stretch>
        </p:blipFill>
        <p:spPr bwMode="auto">
          <a:xfrm>
            <a:off x="750626" y="1235902"/>
            <a:ext cx="4121623" cy="2710134"/>
          </a:xfrm>
          <a:prstGeom prst="rect">
            <a:avLst/>
          </a:prstGeom>
          <a:noFill/>
          <a:ln w="9525">
            <a:noFill/>
            <a:miter lim="800000"/>
            <a:headEnd/>
            <a:tailEnd/>
          </a:ln>
        </p:spPr>
      </p:pic>
      <p:pic>
        <p:nvPicPr>
          <p:cNvPr id="80898" name="Picture 2"/>
          <p:cNvPicPr>
            <a:picLocks noChangeAspect="1" noChangeArrowheads="1"/>
          </p:cNvPicPr>
          <p:nvPr/>
        </p:nvPicPr>
        <p:blipFill>
          <a:blip r:embed="rId5"/>
          <a:srcRect/>
          <a:stretch>
            <a:fillRect/>
          </a:stretch>
        </p:blipFill>
        <p:spPr bwMode="auto">
          <a:xfrm>
            <a:off x="4926840" y="1249549"/>
            <a:ext cx="4094328" cy="2764727"/>
          </a:xfrm>
          <a:prstGeom prst="rect">
            <a:avLst/>
          </a:prstGeom>
          <a:noFill/>
          <a:ln w="9525">
            <a:noFill/>
            <a:miter lim="800000"/>
            <a:headEnd/>
            <a:tailEnd/>
          </a:ln>
        </p:spPr>
      </p:pic>
      <p:sp>
        <p:nvSpPr>
          <p:cNvPr id="9" name="Subtitle 5"/>
          <p:cNvSpPr txBox="1">
            <a:spLocks/>
          </p:cNvSpPr>
          <p:nvPr/>
        </p:nvSpPr>
        <p:spPr>
          <a:xfrm>
            <a:off x="1646734" y="1467917"/>
            <a:ext cx="7087834" cy="70955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0090"/>
                </a:solidFill>
                <a:effectLst/>
                <a:uLnTx/>
                <a:uFillTx/>
                <a:latin typeface="+mn-lt"/>
                <a:ea typeface="+mn-ea"/>
                <a:cs typeface="+mn-cs"/>
              </a:rPr>
              <a:t>			NSTPL								</a:t>
            </a:r>
            <a:r>
              <a:rPr kumimoji="0" lang="en-US" sz="2000" b="0" i="0" u="none" strike="noStrike" kern="1200" cap="none" spc="0" normalizeH="0" baseline="0" noProof="0" dirty="0" err="1" smtClean="0">
                <a:ln>
                  <a:noFill/>
                </a:ln>
                <a:solidFill>
                  <a:srgbClr val="000090"/>
                </a:solidFill>
                <a:effectLst/>
                <a:uLnTx/>
                <a:uFillTx/>
                <a:latin typeface="+mn-lt"/>
                <a:ea typeface="+mn-ea"/>
                <a:cs typeface="+mn-cs"/>
              </a:rPr>
              <a:t>Smarttel</a:t>
            </a: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0899" name="Picture 3"/>
          <p:cNvPicPr>
            <a:picLocks noChangeAspect="1" noChangeArrowheads="1"/>
          </p:cNvPicPr>
          <p:nvPr/>
        </p:nvPicPr>
        <p:blipFill>
          <a:blip r:embed="rId6"/>
          <a:srcRect b="2675"/>
          <a:stretch>
            <a:fillRect/>
          </a:stretch>
        </p:blipFill>
        <p:spPr bwMode="auto">
          <a:xfrm>
            <a:off x="764274" y="3820071"/>
            <a:ext cx="4121623" cy="2695029"/>
          </a:xfrm>
          <a:prstGeom prst="rect">
            <a:avLst/>
          </a:prstGeom>
          <a:noFill/>
          <a:ln w="9525">
            <a:noFill/>
            <a:miter lim="800000"/>
            <a:headEnd/>
            <a:tailEnd/>
          </a:ln>
        </p:spPr>
      </p:pic>
      <p:sp>
        <p:nvSpPr>
          <p:cNvPr id="11" name="Subtitle 5"/>
          <p:cNvSpPr txBox="1">
            <a:spLocks/>
          </p:cNvSpPr>
          <p:nvPr/>
        </p:nvSpPr>
        <p:spPr>
          <a:xfrm>
            <a:off x="1799134" y="4014276"/>
            <a:ext cx="7087834" cy="70955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0090"/>
                </a:solidFill>
                <a:effectLst/>
                <a:uLnTx/>
                <a:uFillTx/>
                <a:latin typeface="+mn-lt"/>
                <a:ea typeface="+mn-ea"/>
                <a:cs typeface="+mn-cs"/>
              </a:rPr>
              <a:t>			UTL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Subtitle 5"/>
          <p:cNvSpPr txBox="1">
            <a:spLocks/>
          </p:cNvSpPr>
          <p:nvPr/>
        </p:nvSpPr>
        <p:spPr>
          <a:xfrm>
            <a:off x="5791201" y="191069"/>
            <a:ext cx="2285999" cy="1017538"/>
          </a:xfrm>
          <a:prstGeom prst="rect">
            <a:avLst/>
          </a:prstGeom>
        </p:spPr>
        <p:txBody>
          <a:bodyPr vert="horz" lIns="91440" tIns="45720" rIns="91440" bIns="45720" rtlCol="0">
            <a:normAutofit fontScale="92500" lnSpcReduction="10000"/>
          </a:bodyPr>
          <a:lstStyle/>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000090"/>
                </a:solidFill>
                <a:effectLst/>
                <a:uLnTx/>
                <a:uFillTx/>
                <a:latin typeface="+mn-lt"/>
                <a:ea typeface="+mn-ea"/>
                <a:cs typeface="+mn-cs"/>
              </a:rPr>
              <a:t>NSTPL</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lang="en-US" sz="2000" dirty="0" smtClean="0">
                <a:solidFill>
                  <a:srgbClr val="000090"/>
                </a:solidFill>
              </a:rPr>
              <a:t>SMARTTEL</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lang="en-US" sz="2000" dirty="0" smtClean="0">
                <a:solidFill>
                  <a:srgbClr val="000090"/>
                </a:solidFill>
              </a:rPr>
              <a:t>UTL</a:t>
            </a: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912768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391400" cy="838200"/>
          </a:xfrm>
        </p:spPr>
        <p:txBody>
          <a:bodyPr>
            <a:normAutofit/>
          </a:bodyPr>
          <a:lstStyle/>
          <a:p>
            <a:pPr algn="l"/>
            <a:r>
              <a:rPr lang="en-US" sz="3600" b="1" dirty="0" smtClean="0">
                <a:solidFill>
                  <a:srgbClr val="000090"/>
                </a:solidFill>
              </a:rPr>
              <a:t>Existing Fiber Scenario :- NDCL</a:t>
            </a:r>
            <a:endParaRPr lang="en-US" sz="3600" b="1" u="sng" dirty="0">
              <a:solidFill>
                <a:srgbClr val="000090"/>
              </a:solidFill>
            </a:endParaRPr>
          </a:p>
        </p:txBody>
      </p:sp>
      <p:pic>
        <p:nvPicPr>
          <p:cNvPr id="61441" name="Picture 1"/>
          <p:cNvPicPr>
            <a:picLocks noChangeAspect="1" noChangeArrowheads="1"/>
          </p:cNvPicPr>
          <p:nvPr/>
        </p:nvPicPr>
        <p:blipFill>
          <a:blip r:embed="rId3"/>
          <a:srcRect/>
          <a:stretch>
            <a:fillRect/>
          </a:stretch>
        </p:blipFill>
        <p:spPr bwMode="auto">
          <a:xfrm>
            <a:off x="8356282" y="6131256"/>
            <a:ext cx="685800" cy="685800"/>
          </a:xfrm>
          <a:prstGeom prst="rect">
            <a:avLst/>
          </a:prstGeom>
          <a:noFill/>
          <a:ln w="9525">
            <a:noFill/>
            <a:miter lim="800000"/>
            <a:headEnd/>
            <a:tailEnd/>
          </a:ln>
        </p:spPr>
      </p:pic>
      <p:sp>
        <p:nvSpPr>
          <p:cNvPr id="6" name="Subtitle 5"/>
          <p:cNvSpPr>
            <a:spLocks noGrp="1"/>
          </p:cNvSpPr>
          <p:nvPr>
            <p:ph type="subTitle" idx="1"/>
          </p:nvPr>
        </p:nvSpPr>
        <p:spPr>
          <a:xfrm>
            <a:off x="964343" y="6250680"/>
            <a:ext cx="7497267" cy="591972"/>
          </a:xfrm>
        </p:spPr>
        <p:txBody>
          <a:bodyPr>
            <a:normAutofit/>
          </a:bodyPr>
          <a:lstStyle/>
          <a:p>
            <a:pPr algn="l">
              <a:buFont typeface="Arial" pitchFamily="34" charset="0"/>
              <a:buChar char="•"/>
            </a:pPr>
            <a:r>
              <a:rPr lang="en-US" sz="2000" dirty="0" smtClean="0">
                <a:solidFill>
                  <a:srgbClr val="000090"/>
                </a:solidFill>
              </a:rPr>
              <a:t>Highways :- East west highway, </a:t>
            </a:r>
            <a:r>
              <a:rPr lang="en-US" sz="2000" dirty="0" err="1" smtClean="0">
                <a:solidFill>
                  <a:srgbClr val="000090"/>
                </a:solidFill>
              </a:rPr>
              <a:t>Arniko</a:t>
            </a:r>
            <a:r>
              <a:rPr lang="en-US" sz="2000" dirty="0" smtClean="0">
                <a:solidFill>
                  <a:srgbClr val="000090"/>
                </a:solidFill>
              </a:rPr>
              <a:t> highway, </a:t>
            </a:r>
            <a:r>
              <a:rPr lang="en-US" sz="2000" dirty="0" err="1" smtClean="0">
                <a:solidFill>
                  <a:srgbClr val="000090"/>
                </a:solidFill>
              </a:rPr>
              <a:t>Prithivi</a:t>
            </a:r>
            <a:r>
              <a:rPr lang="en-US" sz="2000" dirty="0" smtClean="0">
                <a:solidFill>
                  <a:srgbClr val="000090"/>
                </a:solidFill>
              </a:rPr>
              <a:t> Highway</a:t>
            </a:r>
          </a:p>
          <a:p>
            <a:pPr algn="l">
              <a:buFont typeface="Arial" pitchFamily="34" charset="0"/>
              <a:buChar char="•"/>
            </a:pPr>
            <a:endParaRPr lang="en-US" sz="2000" dirty="0" smtClean="0">
              <a:solidFill>
                <a:srgbClr val="000090"/>
              </a:solidFill>
            </a:endParaRPr>
          </a:p>
          <a:p>
            <a:pPr algn="l"/>
            <a:endParaRPr lang="en-US" dirty="0"/>
          </a:p>
        </p:txBody>
      </p:sp>
      <p:pic>
        <p:nvPicPr>
          <p:cNvPr id="10" name="Picture 9"/>
          <p:cNvPicPr/>
          <p:nvPr/>
        </p:nvPicPr>
        <p:blipFill>
          <a:blip r:embed="rId4" cstate="print"/>
          <a:srcRect/>
          <a:stretch>
            <a:fillRect/>
          </a:stretch>
        </p:blipFill>
        <p:spPr bwMode="auto">
          <a:xfrm>
            <a:off x="614150" y="1265830"/>
            <a:ext cx="7970292" cy="498825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923039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4032" y="152401"/>
            <a:ext cx="7412249" cy="914400"/>
          </a:xfrm>
        </p:spPr>
        <p:txBody>
          <a:bodyPr>
            <a:normAutofit/>
          </a:bodyPr>
          <a:lstStyle/>
          <a:p>
            <a:pPr algn="l"/>
            <a:r>
              <a:rPr lang="en-US" sz="3600" b="1" dirty="0" smtClean="0">
                <a:solidFill>
                  <a:srgbClr val="000090"/>
                </a:solidFill>
              </a:rPr>
              <a:t>Existing Fiber Scenario :- </a:t>
            </a:r>
            <a:r>
              <a:rPr lang="en-US" sz="3600" b="1" dirty="0" err="1" smtClean="0">
                <a:solidFill>
                  <a:srgbClr val="000090"/>
                </a:solidFill>
              </a:rPr>
              <a:t>Ncell</a:t>
            </a:r>
            <a:endParaRPr lang="en-US" sz="3600" b="1" u="sng" dirty="0">
              <a:solidFill>
                <a:srgbClr val="000090"/>
              </a:solidFill>
            </a:endParaRPr>
          </a:p>
        </p:txBody>
      </p:sp>
      <p:pic>
        <p:nvPicPr>
          <p:cNvPr id="61441" name="Picture 1"/>
          <p:cNvPicPr>
            <a:picLocks noChangeAspect="1" noChangeArrowheads="1"/>
          </p:cNvPicPr>
          <p:nvPr/>
        </p:nvPicPr>
        <p:blipFill>
          <a:blip r:embed="rId3"/>
          <a:srcRect/>
          <a:stretch>
            <a:fillRect/>
          </a:stretch>
        </p:blipFill>
        <p:spPr bwMode="auto">
          <a:xfrm>
            <a:off x="8356282" y="6131256"/>
            <a:ext cx="685800" cy="685800"/>
          </a:xfrm>
          <a:prstGeom prst="rect">
            <a:avLst/>
          </a:prstGeom>
          <a:noFill/>
          <a:ln w="9525">
            <a:noFill/>
            <a:miter lim="800000"/>
            <a:headEnd/>
            <a:tailEnd/>
          </a:ln>
        </p:spPr>
      </p:pic>
      <p:sp>
        <p:nvSpPr>
          <p:cNvPr id="6" name="Subtitle 5"/>
          <p:cNvSpPr>
            <a:spLocks noGrp="1"/>
          </p:cNvSpPr>
          <p:nvPr>
            <p:ph type="subTitle" idx="1"/>
          </p:nvPr>
        </p:nvSpPr>
        <p:spPr>
          <a:xfrm>
            <a:off x="964343" y="6250680"/>
            <a:ext cx="7497267" cy="591972"/>
          </a:xfrm>
        </p:spPr>
        <p:txBody>
          <a:bodyPr>
            <a:normAutofit/>
          </a:bodyPr>
          <a:lstStyle/>
          <a:p>
            <a:pPr algn="l">
              <a:buFont typeface="Arial" pitchFamily="34" charset="0"/>
              <a:buChar char="•"/>
            </a:pPr>
            <a:r>
              <a:rPr lang="en-US" sz="2000" dirty="0" smtClean="0">
                <a:solidFill>
                  <a:srgbClr val="000090"/>
                </a:solidFill>
              </a:rPr>
              <a:t>Highways :- </a:t>
            </a:r>
          </a:p>
          <a:p>
            <a:pPr algn="l">
              <a:buFont typeface="Arial" pitchFamily="34" charset="0"/>
              <a:buChar char="•"/>
            </a:pPr>
            <a:endParaRPr lang="en-US" sz="2000" dirty="0" smtClean="0">
              <a:solidFill>
                <a:srgbClr val="000090"/>
              </a:solidFill>
            </a:endParaRPr>
          </a:p>
          <a:p>
            <a:pPr algn="l"/>
            <a:endParaRPr lang="en-US" dirty="0"/>
          </a:p>
        </p:txBody>
      </p:sp>
      <p:pic>
        <p:nvPicPr>
          <p:cNvPr id="7" name="Picture 6"/>
          <p:cNvPicPr/>
          <p:nvPr/>
        </p:nvPicPr>
        <p:blipFill>
          <a:blip r:embed="rId4" cstate="print"/>
          <a:srcRect/>
          <a:stretch>
            <a:fillRect/>
          </a:stretch>
        </p:blipFill>
        <p:spPr bwMode="auto">
          <a:xfrm>
            <a:off x="1059878" y="1274565"/>
            <a:ext cx="7296403" cy="4883987"/>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173543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srcRect/>
          <a:stretch>
            <a:fillRect/>
          </a:stretch>
        </p:blipFill>
        <p:spPr bwMode="auto">
          <a:xfrm>
            <a:off x="8356282" y="6131256"/>
            <a:ext cx="685800" cy="685800"/>
          </a:xfrm>
          <a:prstGeom prst="rect">
            <a:avLst/>
          </a:prstGeom>
          <a:noFill/>
          <a:ln w="9525">
            <a:noFill/>
            <a:miter lim="800000"/>
            <a:headEnd/>
            <a:tailEnd/>
          </a:ln>
        </p:spPr>
      </p:pic>
      <p:pic>
        <p:nvPicPr>
          <p:cNvPr id="99331" name="Picture 3"/>
          <p:cNvPicPr>
            <a:picLocks noChangeAspect="1" noChangeArrowheads="1"/>
          </p:cNvPicPr>
          <p:nvPr/>
        </p:nvPicPr>
        <p:blipFill>
          <a:blip r:embed="rId4"/>
          <a:srcRect/>
          <a:stretch>
            <a:fillRect/>
          </a:stretch>
        </p:blipFill>
        <p:spPr bwMode="auto">
          <a:xfrm>
            <a:off x="1059879" y="1290496"/>
            <a:ext cx="7434370" cy="5016270"/>
          </a:xfrm>
          <a:prstGeom prst="rect">
            <a:avLst/>
          </a:prstGeom>
          <a:noFill/>
          <a:ln w="9525">
            <a:noFill/>
            <a:miter lim="800000"/>
            <a:headEnd/>
            <a:tailEnd/>
          </a:ln>
        </p:spPr>
      </p:pic>
      <p:pic>
        <p:nvPicPr>
          <p:cNvPr id="99336" name="Picture 8"/>
          <p:cNvPicPr>
            <a:picLocks noChangeAspect="1" noChangeArrowheads="1"/>
          </p:cNvPicPr>
          <p:nvPr/>
        </p:nvPicPr>
        <p:blipFill>
          <a:blip r:embed="rId5"/>
          <a:srcRect/>
          <a:stretch>
            <a:fillRect/>
          </a:stretch>
        </p:blipFill>
        <p:spPr bwMode="auto">
          <a:xfrm>
            <a:off x="5306279" y="1716134"/>
            <a:ext cx="2705100" cy="1409700"/>
          </a:xfrm>
          <a:prstGeom prst="rect">
            <a:avLst/>
          </a:prstGeom>
          <a:noFill/>
          <a:ln w="9525">
            <a:noFill/>
            <a:miter lim="800000"/>
            <a:headEnd/>
            <a:tailEnd/>
          </a:ln>
        </p:spPr>
      </p:pic>
      <p:sp>
        <p:nvSpPr>
          <p:cNvPr id="7" name="Title 1"/>
          <p:cNvSpPr txBox="1">
            <a:spLocks/>
          </p:cNvSpPr>
          <p:nvPr/>
        </p:nvSpPr>
        <p:spPr>
          <a:xfrm>
            <a:off x="1096432" y="150292"/>
            <a:ext cx="7412250" cy="1470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90"/>
                </a:solidFill>
                <a:effectLst/>
                <a:uLnTx/>
                <a:uFillTx/>
                <a:latin typeface="+mj-lt"/>
                <a:ea typeface="+mj-ea"/>
                <a:cs typeface="+mj-cs"/>
              </a:rPr>
              <a:t>Existing VSAT</a:t>
            </a:r>
            <a:r>
              <a:rPr kumimoji="0" lang="en-US" sz="3600" b="1" i="0" u="none" strike="noStrike" kern="1200" cap="none" spc="0" normalizeH="0" noProof="0" dirty="0" smtClean="0">
                <a:ln>
                  <a:noFill/>
                </a:ln>
                <a:solidFill>
                  <a:srgbClr val="000090"/>
                </a:solidFill>
                <a:effectLst/>
                <a:uLnTx/>
                <a:uFillTx/>
                <a:latin typeface="+mj-lt"/>
                <a:ea typeface="+mj-ea"/>
                <a:cs typeface="+mj-cs"/>
              </a:rPr>
              <a:t> </a:t>
            </a:r>
            <a:r>
              <a:rPr kumimoji="0" lang="en-US" sz="3600" b="1" i="0" u="none" strike="noStrike" kern="1200" cap="none" spc="0" normalizeH="0" baseline="0" noProof="0" dirty="0" smtClean="0">
                <a:ln>
                  <a:noFill/>
                </a:ln>
                <a:solidFill>
                  <a:srgbClr val="000090"/>
                </a:solidFill>
                <a:effectLst/>
                <a:uLnTx/>
                <a:uFillTx/>
                <a:latin typeface="+mj-lt"/>
                <a:ea typeface="+mj-ea"/>
                <a:cs typeface="+mj-cs"/>
              </a:rPr>
              <a:t>Scenario</a:t>
            </a:r>
            <a:endParaRPr kumimoji="0" lang="en-US" sz="3600" b="1" i="0" u="sng" strike="noStrike" kern="1200" cap="none" spc="0" normalizeH="0" baseline="0" noProof="0" dirty="0">
              <a:ln>
                <a:noFill/>
              </a:ln>
              <a:solidFill>
                <a:srgbClr val="000090"/>
              </a:solidFill>
              <a:effectLst/>
              <a:uLnTx/>
              <a:uFillTx/>
              <a:latin typeface="+mj-lt"/>
              <a:ea typeface="+mj-ea"/>
              <a:cs typeface="+mj-cs"/>
            </a:endParaRPr>
          </a:p>
        </p:txBody>
      </p:sp>
    </p:spTree>
    <p:extLst>
      <p:ext uri="{BB962C8B-B14F-4D97-AF65-F5344CB8AC3E}">
        <p14:creationId xmlns:p14="http://schemas.microsoft.com/office/powerpoint/2010/main" val="3955493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pPr lvl="0"/>
            <a:r>
              <a:rPr lang="en-US" dirty="0" smtClean="0"/>
              <a:t>Related to Assignment 1</a:t>
            </a:r>
            <a:br>
              <a:rPr lang="en-US" dirty="0" smtClean="0"/>
            </a:br>
            <a:r>
              <a:rPr lang="en-US" dirty="0"/>
              <a:t>Affordable broadband of adequate quality throughout Nepal</a:t>
            </a:r>
            <a:br>
              <a:rPr lang="en-US" dirty="0"/>
            </a:br>
            <a:endParaRPr lang="en-US" dirty="0"/>
          </a:p>
        </p:txBody>
      </p:sp>
      <p:sp>
        <p:nvSpPr>
          <p:cNvPr id="3" name="Content Placeholder 2"/>
          <p:cNvSpPr>
            <a:spLocks noGrp="1"/>
          </p:cNvSpPr>
          <p:nvPr>
            <p:ph idx="1"/>
          </p:nvPr>
        </p:nvSpPr>
        <p:spPr>
          <a:xfrm>
            <a:off x="457200" y="3276600"/>
            <a:ext cx="8153400" cy="2849563"/>
          </a:xfrm>
        </p:spPr>
        <p:txBody>
          <a:bodyPr/>
          <a:lstStyle/>
          <a:p>
            <a:pPr marL="0" indent="0">
              <a:buNone/>
            </a:pPr>
            <a:r>
              <a:rPr lang="en-US" dirty="0" smtClean="0"/>
              <a:t>NTA’s plans and actions</a:t>
            </a:r>
            <a:endParaRPr lang="en-US" dirty="0"/>
          </a:p>
        </p:txBody>
      </p:sp>
    </p:spTree>
    <p:extLst>
      <p:ext uri="{BB962C8B-B14F-4D97-AF65-F5344CB8AC3E}">
        <p14:creationId xmlns:p14="http://schemas.microsoft.com/office/powerpoint/2010/main" val="2967280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944563" y="228600"/>
            <a:ext cx="7412037" cy="762000"/>
          </a:xfrm>
        </p:spPr>
        <p:txBody>
          <a:bodyPr/>
          <a:lstStyle/>
          <a:p>
            <a:pPr algn="l"/>
            <a:r>
              <a:rPr lang="en-US" sz="2800" b="1" smtClean="0">
                <a:solidFill>
                  <a:srgbClr val="000000"/>
                </a:solidFill>
              </a:rPr>
              <a:t> NTA</a:t>
            </a:r>
            <a:r>
              <a:rPr lang="en-US" altLang="en-US" sz="2800" b="1" smtClean="0">
                <a:solidFill>
                  <a:srgbClr val="000000"/>
                </a:solidFill>
              </a:rPr>
              <a:t>’</a:t>
            </a:r>
            <a:r>
              <a:rPr lang="en-US" sz="2800" b="1" smtClean="0">
                <a:solidFill>
                  <a:srgbClr val="000000"/>
                </a:solidFill>
              </a:rPr>
              <a:t>s Proposed RTDF Funded optical fiber Plan</a:t>
            </a:r>
            <a:endParaRPr lang="en-US" sz="2800" b="1" u="sng" smtClean="0">
              <a:solidFill>
                <a:srgbClr val="000000"/>
              </a:solidFill>
            </a:endParaRPr>
          </a:p>
        </p:txBody>
      </p:sp>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600" y="6130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1252538"/>
            <a:ext cx="70818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0"/>
          <p:cNvSpPr>
            <a:spLocks noChangeArrowheads="1"/>
          </p:cNvSpPr>
          <p:nvPr/>
        </p:nvSpPr>
        <p:spPr bwMode="auto">
          <a:xfrm>
            <a:off x="1060450" y="5962650"/>
            <a:ext cx="7081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AU"/>
              <a:t>All  Districts headquarters are planned to be connected to the nearest Fiber points of Midhill highway.</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Outcomes</a:t>
            </a:r>
            <a:br>
              <a:rPr lang="en-US" b="1" dirty="0"/>
            </a:br>
            <a:endParaRPr lang="en-US" dirty="0"/>
          </a:p>
        </p:txBody>
      </p:sp>
      <p:sp>
        <p:nvSpPr>
          <p:cNvPr id="3" name="Content Placeholder 2"/>
          <p:cNvSpPr>
            <a:spLocks noGrp="1"/>
          </p:cNvSpPr>
          <p:nvPr>
            <p:ph idx="1"/>
          </p:nvPr>
        </p:nvSpPr>
        <p:spPr/>
        <p:txBody>
          <a:bodyPr/>
          <a:lstStyle/>
          <a:p>
            <a:r>
              <a:rPr lang="en-US" sz="2400" dirty="0" smtClean="0"/>
              <a:t>to </a:t>
            </a:r>
            <a:r>
              <a:rPr lang="en-US" sz="2400" dirty="0"/>
              <a:t>produce discerning and knowledgeable consumers of research who are </a:t>
            </a:r>
            <a:endParaRPr lang="en-US" sz="2400" dirty="0" smtClean="0"/>
          </a:p>
          <a:p>
            <a:pPr lvl="1"/>
            <a:r>
              <a:rPr lang="en-US" sz="2000" dirty="0" smtClean="0"/>
              <a:t>able </a:t>
            </a:r>
            <a:r>
              <a:rPr lang="en-US" sz="2000" dirty="0"/>
              <a:t>to engage </a:t>
            </a:r>
            <a:r>
              <a:rPr lang="en-US" sz="2000" dirty="0" smtClean="0"/>
              <a:t>in( broadband) policy,(legal) </a:t>
            </a:r>
            <a:r>
              <a:rPr lang="en-US" sz="2000" dirty="0"/>
              <a:t>and regulatory </a:t>
            </a:r>
            <a:r>
              <a:rPr lang="en-US" sz="2000" dirty="0" smtClean="0"/>
              <a:t>processes ( in ICT sector)</a:t>
            </a:r>
            <a:endParaRPr lang="en-US" sz="2000" dirty="0"/>
          </a:p>
          <a:p>
            <a:pPr lvl="0"/>
            <a:r>
              <a:rPr lang="en-US" sz="2400" dirty="0" smtClean="0"/>
              <a:t>Be </a:t>
            </a:r>
            <a:r>
              <a:rPr lang="en-US" sz="2400" dirty="0"/>
              <a:t>able to find and assess relevant research and evidence</a:t>
            </a:r>
          </a:p>
          <a:p>
            <a:pPr lvl="0"/>
            <a:r>
              <a:rPr lang="en-US" sz="2400" dirty="0"/>
              <a:t>Be able to summarize the research in a coherent and comprehensive manner</a:t>
            </a:r>
          </a:p>
          <a:p>
            <a:pPr lvl="0"/>
            <a:r>
              <a:rPr lang="en-US" sz="2400" dirty="0"/>
              <a:t>Be able to make an effective policy or regulatory intervention</a:t>
            </a:r>
          </a:p>
          <a:p>
            <a:pPr lvl="0"/>
            <a:r>
              <a:rPr lang="en-US" sz="2400" dirty="0"/>
              <a:t>Have an understanding of </a:t>
            </a:r>
            <a:r>
              <a:rPr lang="en-US" sz="2400" dirty="0" smtClean="0"/>
              <a:t>(broadband ?)policy (legal)and </a:t>
            </a:r>
            <a:r>
              <a:rPr lang="en-US" sz="2400" dirty="0"/>
              <a:t>regulatory processes in Nepal</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278725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590550" y="342900"/>
            <a:ext cx="7410450" cy="1219200"/>
          </a:xfrm>
        </p:spPr>
        <p:txBody>
          <a:bodyPr/>
          <a:lstStyle/>
          <a:p>
            <a:r>
              <a:rPr lang="en-US" sz="2800" b="1" smtClean="0">
                <a:solidFill>
                  <a:srgbClr val="000000"/>
                </a:solidFill>
              </a:rPr>
              <a:t/>
            </a:r>
            <a:br>
              <a:rPr lang="en-US" sz="2800" b="1" smtClean="0">
                <a:solidFill>
                  <a:srgbClr val="000000"/>
                </a:solidFill>
              </a:rPr>
            </a:br>
            <a:r>
              <a:rPr lang="en-US" sz="2800" b="1" smtClean="0">
                <a:solidFill>
                  <a:srgbClr val="000000"/>
                </a:solidFill>
              </a:rPr>
              <a:t/>
            </a:r>
            <a:br>
              <a:rPr lang="en-US" sz="2800" b="1" smtClean="0">
                <a:solidFill>
                  <a:srgbClr val="000000"/>
                </a:solidFill>
              </a:rPr>
            </a:br>
            <a:r>
              <a:rPr lang="en-US" sz="2800" b="1" smtClean="0">
                <a:solidFill>
                  <a:srgbClr val="000000"/>
                </a:solidFill>
              </a:rPr>
              <a:t>Proposed RTDF Funded Optical Fiber Network in </a:t>
            </a:r>
            <a:br>
              <a:rPr lang="en-US" sz="2800" b="1" smtClean="0">
                <a:solidFill>
                  <a:srgbClr val="000000"/>
                </a:solidFill>
              </a:rPr>
            </a:br>
            <a:r>
              <a:rPr lang="en-US" sz="2800" b="1" smtClean="0">
                <a:solidFill>
                  <a:srgbClr val="000000"/>
                </a:solidFill>
              </a:rPr>
              <a:t>Mid-Hill Highway</a:t>
            </a:r>
            <a:br>
              <a:rPr lang="en-US" sz="2800" b="1" smtClean="0">
                <a:solidFill>
                  <a:srgbClr val="000000"/>
                </a:solidFill>
              </a:rPr>
            </a:br>
            <a:r>
              <a:rPr lang="en-US" sz="2800" b="1" smtClean="0">
                <a:solidFill>
                  <a:srgbClr val="000000"/>
                </a:solidFill>
              </a:rPr>
              <a:t/>
            </a:r>
            <a:br>
              <a:rPr lang="en-US" sz="2800" b="1" smtClean="0">
                <a:solidFill>
                  <a:srgbClr val="000000"/>
                </a:solidFill>
              </a:rPr>
            </a:br>
            <a:r>
              <a:rPr lang="en-US" sz="2800" b="1" smtClean="0">
                <a:solidFill>
                  <a:srgbClr val="000000"/>
                </a:solidFill>
              </a:rPr>
              <a:t/>
            </a:r>
            <a:br>
              <a:rPr lang="en-US" sz="2800" b="1" smtClean="0">
                <a:solidFill>
                  <a:srgbClr val="000000"/>
                </a:solidFill>
              </a:rPr>
            </a:br>
            <a:endParaRPr lang="en-US" sz="2800" smtClean="0">
              <a:solidFill>
                <a:srgbClr val="000000"/>
              </a:solidFill>
            </a:endParaRPr>
          </a:p>
        </p:txBody>
      </p:sp>
      <p:sp>
        <p:nvSpPr>
          <p:cNvPr id="24578" name="Subtitle 2"/>
          <p:cNvSpPr>
            <a:spLocks noGrp="1"/>
          </p:cNvSpPr>
          <p:nvPr>
            <p:ph type="subTitle" idx="1"/>
          </p:nvPr>
        </p:nvSpPr>
        <p:spPr>
          <a:xfrm>
            <a:off x="609600" y="1371600"/>
            <a:ext cx="7696200" cy="5105400"/>
          </a:xfrm>
        </p:spPr>
        <p:txBody>
          <a:bodyPr/>
          <a:lstStyle/>
          <a:p>
            <a:pPr algn="just"/>
            <a:r>
              <a:rPr lang="en-AU" dirty="0" smtClean="0">
                <a:solidFill>
                  <a:srgbClr val="000000"/>
                </a:solidFill>
              </a:rPr>
              <a:t>Proposed Optical </a:t>
            </a:r>
            <a:r>
              <a:rPr lang="en-AU" dirty="0" err="1" smtClean="0">
                <a:solidFill>
                  <a:srgbClr val="000000"/>
                </a:solidFill>
              </a:rPr>
              <a:t>Fiber</a:t>
            </a:r>
            <a:r>
              <a:rPr lang="en-AU" dirty="0" smtClean="0">
                <a:solidFill>
                  <a:srgbClr val="000000"/>
                </a:solidFill>
              </a:rPr>
              <a:t> Network:</a:t>
            </a:r>
          </a:p>
          <a:p>
            <a:pPr algn="just"/>
            <a:r>
              <a:rPr lang="en-AU" dirty="0" smtClean="0">
                <a:solidFill>
                  <a:srgbClr val="000000"/>
                </a:solidFill>
              </a:rPr>
              <a:t>96-core in </a:t>
            </a:r>
            <a:r>
              <a:rPr lang="en-AU" dirty="0">
                <a:solidFill>
                  <a:srgbClr val="000000"/>
                </a:solidFill>
              </a:rPr>
              <a:t>Mid-hill </a:t>
            </a:r>
            <a:r>
              <a:rPr lang="en-AU" dirty="0" smtClean="0">
                <a:solidFill>
                  <a:srgbClr val="000000"/>
                </a:solidFill>
              </a:rPr>
              <a:t>Highway</a:t>
            </a:r>
          </a:p>
          <a:p>
            <a:pPr algn="just"/>
            <a:r>
              <a:rPr lang="en-AU" dirty="0" smtClean="0">
                <a:solidFill>
                  <a:srgbClr val="000000"/>
                </a:solidFill>
              </a:rPr>
              <a:t>48 Cores-along high ways connecting E-W highway and Mid-Hill Highway</a:t>
            </a:r>
          </a:p>
          <a:p>
            <a:pPr algn="just"/>
            <a:r>
              <a:rPr lang="en-AU" dirty="0" smtClean="0">
                <a:solidFill>
                  <a:srgbClr val="000000"/>
                </a:solidFill>
              </a:rPr>
              <a:t>48 core- Districts HQ </a:t>
            </a:r>
          </a:p>
          <a:p>
            <a:pPr algn="just"/>
            <a:r>
              <a:rPr lang="en-AU" dirty="0" smtClean="0">
                <a:solidFill>
                  <a:srgbClr val="000000"/>
                </a:solidFill>
              </a:rPr>
              <a:t>24 core- Municipalities </a:t>
            </a:r>
          </a:p>
          <a:p>
            <a:pPr algn="just">
              <a:buFont typeface="Arial" pitchFamily="34" charset="0"/>
              <a:buChar char="•"/>
            </a:pPr>
            <a:r>
              <a:rPr lang="en-AU" dirty="0" smtClean="0">
                <a:solidFill>
                  <a:srgbClr val="000000"/>
                </a:solidFill>
              </a:rPr>
              <a:t>Province 1, 2 and 3 :- </a:t>
            </a:r>
            <a:r>
              <a:rPr lang="en-AU" dirty="0" err="1" smtClean="0">
                <a:solidFill>
                  <a:srgbClr val="000000"/>
                </a:solidFill>
              </a:rPr>
              <a:t>Approx</a:t>
            </a:r>
            <a:r>
              <a:rPr lang="en-AU" dirty="0" smtClean="0">
                <a:solidFill>
                  <a:srgbClr val="000000"/>
                </a:solidFill>
              </a:rPr>
              <a:t> 2376km </a:t>
            </a:r>
          </a:p>
          <a:p>
            <a:pPr algn="just">
              <a:buFont typeface="Arial" pitchFamily="34" charset="0"/>
              <a:buChar char="•"/>
            </a:pPr>
            <a:r>
              <a:rPr lang="en-AU" dirty="0" smtClean="0">
                <a:solidFill>
                  <a:srgbClr val="000000"/>
                </a:solidFill>
              </a:rPr>
              <a:t>Province 4 and 5 :- </a:t>
            </a:r>
            <a:r>
              <a:rPr lang="en-AU" dirty="0" err="1" smtClean="0">
                <a:solidFill>
                  <a:srgbClr val="000000"/>
                </a:solidFill>
              </a:rPr>
              <a:t>Approx</a:t>
            </a:r>
            <a:r>
              <a:rPr lang="en-AU" dirty="0" smtClean="0">
                <a:solidFill>
                  <a:srgbClr val="000000"/>
                </a:solidFill>
              </a:rPr>
              <a:t> 2117km </a:t>
            </a:r>
          </a:p>
          <a:p>
            <a:pPr algn="just">
              <a:buFont typeface="Arial" pitchFamily="34" charset="0"/>
              <a:buChar char="•"/>
            </a:pPr>
            <a:r>
              <a:rPr lang="en-AU" dirty="0" smtClean="0">
                <a:solidFill>
                  <a:srgbClr val="000000"/>
                </a:solidFill>
              </a:rPr>
              <a:t>Province 6 and 7 :- </a:t>
            </a:r>
            <a:r>
              <a:rPr lang="en-AU" dirty="0" err="1" smtClean="0">
                <a:solidFill>
                  <a:srgbClr val="000000"/>
                </a:solidFill>
              </a:rPr>
              <a:t>Approx</a:t>
            </a:r>
            <a:r>
              <a:rPr lang="en-AU" dirty="0" smtClean="0">
                <a:solidFill>
                  <a:srgbClr val="000000"/>
                </a:solidFill>
              </a:rPr>
              <a:t> 2512km </a:t>
            </a:r>
            <a:endParaRPr lang="en-US" dirty="0" smtClean="0">
              <a:solidFill>
                <a:srgbClr val="000000"/>
              </a:solidFill>
            </a:endParaRPr>
          </a:p>
          <a:p>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590550" y="342900"/>
            <a:ext cx="7410450" cy="1219200"/>
          </a:xfrm>
        </p:spPr>
        <p:txBody>
          <a:bodyPr/>
          <a:lstStyle/>
          <a:p>
            <a:r>
              <a:rPr lang="en-US" sz="4000" b="1" smtClean="0">
                <a:solidFill>
                  <a:srgbClr val="000000"/>
                </a:solidFill>
              </a:rPr>
              <a:t>Province 1, 2 &amp; 3</a:t>
            </a:r>
            <a:endParaRPr lang="en-US" sz="4000" smtClean="0">
              <a:solidFill>
                <a:srgbClr val="000000"/>
              </a:solidFill>
            </a:endParaRPr>
          </a:p>
        </p:txBody>
      </p:sp>
      <p:sp>
        <p:nvSpPr>
          <p:cNvPr id="3" name="Subtitle 2"/>
          <p:cNvSpPr>
            <a:spLocks noGrp="1"/>
          </p:cNvSpPr>
          <p:nvPr>
            <p:ph type="subTitle" idx="1"/>
          </p:nvPr>
        </p:nvSpPr>
        <p:spPr>
          <a:xfrm>
            <a:off x="590550" y="1968500"/>
            <a:ext cx="8281988" cy="4406900"/>
          </a:xfrm>
        </p:spPr>
        <p:txBody>
          <a:bodyPr rtlCol="0">
            <a:normAutofit/>
          </a:bodyPr>
          <a:lstStyle/>
          <a:p>
            <a:pPr fontAlgn="auto">
              <a:spcAft>
                <a:spcPts val="0"/>
              </a:spcAft>
              <a:buFont typeface="Arial"/>
              <a:buNone/>
              <a:defRPr/>
            </a:pPr>
            <a:endParaRPr lang="en-US" dirty="0">
              <a:ea typeface="+mn-ea"/>
            </a:endParaRPr>
          </a:p>
        </p:txBody>
      </p:sp>
      <p:graphicFrame>
        <p:nvGraphicFramePr>
          <p:cNvPr id="4" name="Table 3"/>
          <p:cNvGraphicFramePr>
            <a:graphicFrameLocks noGrp="1"/>
          </p:cNvGraphicFramePr>
          <p:nvPr/>
        </p:nvGraphicFramePr>
        <p:xfrm>
          <a:off x="609600" y="1600200"/>
          <a:ext cx="8281987" cy="4678370"/>
        </p:xfrm>
        <a:graphic>
          <a:graphicData uri="http://schemas.openxmlformats.org/drawingml/2006/table">
            <a:tbl>
              <a:tblPr firstRow="1" bandRow="1">
                <a:tableStyleId>{69CF1AB2-1976-4502-BF36-3FF5EA218861}</a:tableStyleId>
              </a:tblPr>
              <a:tblGrid>
                <a:gridCol w="2764376"/>
                <a:gridCol w="2152185"/>
                <a:gridCol w="1751288"/>
                <a:gridCol w="1614138"/>
              </a:tblGrid>
              <a:tr h="466723">
                <a:tc>
                  <a:txBody>
                    <a:bodyPr/>
                    <a:lstStyle/>
                    <a:p>
                      <a:r>
                        <a:rPr lang="en-US" sz="1500" b="1" kern="1200" baseline="0" dirty="0" smtClean="0">
                          <a:solidFill>
                            <a:schemeClr val="dk1"/>
                          </a:solidFill>
                          <a:latin typeface="+mn-lt"/>
                          <a:ea typeface="+mn-ea"/>
                          <a:cs typeface="+mn-cs"/>
                        </a:rPr>
                        <a:t>Contract Awarded </a:t>
                      </a:r>
                      <a:endParaRPr lang="en-US" sz="1500" b="1" kern="1200" baseline="0" dirty="0">
                        <a:solidFill>
                          <a:schemeClr val="dk1"/>
                        </a:solidFill>
                        <a:latin typeface="+mn-lt"/>
                        <a:ea typeface="+mn-ea"/>
                        <a:cs typeface="+mn-cs"/>
                      </a:endParaRPr>
                    </a:p>
                  </a:txBody>
                  <a:tcPr marL="7143" marR="7143" marT="9525" marB="0" anchor="ctr"/>
                </a:tc>
                <a:tc>
                  <a:txBody>
                    <a:bodyPr/>
                    <a:lstStyle/>
                    <a:p>
                      <a:pPr algn="ctr"/>
                      <a:r>
                        <a:rPr lang="en-US" sz="1500" b="1" kern="1200" baseline="0" dirty="0" smtClean="0">
                          <a:solidFill>
                            <a:schemeClr val="dk1"/>
                          </a:solidFill>
                          <a:latin typeface="+mn-lt"/>
                          <a:ea typeface="+mn-ea"/>
                          <a:cs typeface="+mn-cs"/>
                        </a:rPr>
                        <a:t>Nepal </a:t>
                      </a:r>
                      <a:r>
                        <a:rPr lang="en-US" sz="1500" b="1" kern="1200" baseline="0" dirty="0" err="1" smtClean="0">
                          <a:solidFill>
                            <a:schemeClr val="dk1"/>
                          </a:solidFill>
                          <a:latin typeface="+mn-lt"/>
                          <a:ea typeface="+mn-ea"/>
                          <a:cs typeface="+mn-cs"/>
                        </a:rPr>
                        <a:t>Doorsanchar</a:t>
                      </a:r>
                      <a:r>
                        <a:rPr lang="en-US" sz="1500" b="1" kern="1200" baseline="0" dirty="0" smtClean="0">
                          <a:solidFill>
                            <a:schemeClr val="dk1"/>
                          </a:solidFill>
                          <a:latin typeface="+mn-lt"/>
                          <a:ea typeface="+mn-ea"/>
                          <a:cs typeface="+mn-cs"/>
                        </a:rPr>
                        <a:t> Company Limited</a:t>
                      </a:r>
                      <a:endParaRPr lang="en-US" sz="1500" b="1" kern="1200" baseline="0" dirty="0">
                        <a:solidFill>
                          <a:schemeClr val="dk1"/>
                        </a:solidFill>
                        <a:latin typeface="+mn-lt"/>
                        <a:ea typeface="+mn-ea"/>
                        <a:cs typeface="+mn-cs"/>
                      </a:endParaRPr>
                    </a:p>
                  </a:txBody>
                  <a:tcPr marL="7143" marR="7143" marT="9525" marB="0" anchor="ctr"/>
                </a:tc>
                <a:tc>
                  <a:txBody>
                    <a:bodyPr/>
                    <a:lstStyle/>
                    <a:p>
                      <a:endParaRPr lang="en-US" sz="1800" dirty="0"/>
                    </a:p>
                  </a:txBody>
                  <a:tcPr marL="7143" marR="7143" marT="9525" marB="0" anchor="ctr"/>
                </a:tc>
                <a:tc>
                  <a:txBody>
                    <a:bodyPr/>
                    <a:lstStyle/>
                    <a:p>
                      <a:endParaRPr lang="en-US" sz="1800"/>
                    </a:p>
                  </a:txBody>
                  <a:tcPr marL="68575" marR="68575"/>
                </a:tc>
              </a:tr>
              <a:tr h="520503">
                <a:tc>
                  <a:txBody>
                    <a:bodyPr/>
                    <a:lstStyle/>
                    <a:p>
                      <a:r>
                        <a:rPr lang="en-US" sz="1500" b="1" kern="1200" baseline="0" dirty="0" smtClean="0">
                          <a:solidFill>
                            <a:schemeClr val="dk1"/>
                          </a:solidFill>
                          <a:latin typeface="+mn-lt"/>
                          <a:ea typeface="+mn-ea"/>
                          <a:cs typeface="+mn-cs"/>
                        </a:rPr>
                        <a:t>Contract Date</a:t>
                      </a:r>
                      <a:endParaRPr lang="en-US" sz="1500" b="1" kern="1200" baseline="0" dirty="0">
                        <a:solidFill>
                          <a:schemeClr val="dk1"/>
                        </a:solidFill>
                        <a:latin typeface="+mn-lt"/>
                        <a:ea typeface="+mn-ea"/>
                        <a:cs typeface="+mn-cs"/>
                      </a:endParaRPr>
                    </a:p>
                  </a:txBody>
                  <a:tcPr marL="7143" marR="7143" marT="9525" marB="0" anchor="ctr"/>
                </a:tc>
                <a:tc>
                  <a:txBody>
                    <a:bodyPr/>
                    <a:lstStyle/>
                    <a:p>
                      <a:pPr algn="ctr"/>
                      <a:r>
                        <a:rPr lang="en-US" sz="1500" b="1" kern="1200" baseline="0" dirty="0" smtClean="0">
                          <a:solidFill>
                            <a:schemeClr val="dk1"/>
                          </a:solidFill>
                          <a:latin typeface="+mn-lt"/>
                          <a:ea typeface="+mn-ea"/>
                          <a:cs typeface="+mn-cs"/>
                        </a:rPr>
                        <a:t>28 September, 2016</a:t>
                      </a:r>
                      <a:endParaRPr lang="en-US" sz="1500" b="1" kern="1200" baseline="0" dirty="0">
                        <a:solidFill>
                          <a:schemeClr val="dk1"/>
                        </a:solidFill>
                        <a:latin typeface="+mn-lt"/>
                        <a:ea typeface="+mn-ea"/>
                        <a:cs typeface="+mn-cs"/>
                      </a:endParaRPr>
                    </a:p>
                  </a:txBody>
                  <a:tcPr marL="7143" marR="7143" marT="9525" marB="0" anchor="ctr"/>
                </a:tc>
                <a:tc>
                  <a:txBody>
                    <a:bodyPr/>
                    <a:lstStyle/>
                    <a:p>
                      <a:endParaRPr lang="en-US" sz="1800"/>
                    </a:p>
                  </a:txBody>
                  <a:tcPr marL="7143" marR="7143" marT="9525" marB="0" anchor="ctr"/>
                </a:tc>
                <a:tc>
                  <a:txBody>
                    <a:bodyPr/>
                    <a:lstStyle/>
                    <a:p>
                      <a:endParaRPr lang="en-US" sz="1800"/>
                    </a:p>
                  </a:txBody>
                  <a:tcPr marL="68575" marR="68575"/>
                </a:tc>
              </a:tr>
              <a:tr h="466723">
                <a:tc>
                  <a:txBody>
                    <a:bodyPr/>
                    <a:lstStyle/>
                    <a:p>
                      <a:r>
                        <a:rPr lang="en-US" sz="1500" b="1" kern="1200" dirty="0" smtClean="0">
                          <a:solidFill>
                            <a:schemeClr val="dk1"/>
                          </a:solidFill>
                          <a:latin typeface="+mn-lt"/>
                          <a:ea typeface="+mn-ea"/>
                          <a:cs typeface="+mn-cs"/>
                        </a:rPr>
                        <a:t>Distance</a:t>
                      </a:r>
                      <a:endParaRPr lang="en-US" sz="1500" b="1" kern="1200" dirty="0">
                        <a:solidFill>
                          <a:schemeClr val="dk1"/>
                        </a:solidFill>
                        <a:latin typeface="+mn-lt"/>
                        <a:ea typeface="+mn-ea"/>
                        <a:cs typeface="+mn-cs"/>
                      </a:endParaRPr>
                    </a:p>
                  </a:txBody>
                  <a:tcPr marL="7143" marR="7143" marT="9525" marB="0" anchor="ctr"/>
                </a:tc>
                <a:tc>
                  <a:txBody>
                    <a:bodyPr/>
                    <a:lstStyle/>
                    <a:p>
                      <a:pPr algn="ctr" fontAlgn="ctr"/>
                      <a:r>
                        <a:rPr lang="en-US" sz="1500" b="1" kern="1200" dirty="0" err="1" smtClean="0">
                          <a:solidFill>
                            <a:schemeClr val="dk1"/>
                          </a:solidFill>
                          <a:latin typeface="+mn-lt"/>
                          <a:ea typeface="+mn-ea"/>
                          <a:cs typeface="+mn-cs"/>
                        </a:rPr>
                        <a:t>Chiyo</a:t>
                      </a:r>
                      <a:r>
                        <a:rPr lang="en-US" sz="1500" b="1" kern="1200" dirty="0" smtClean="0">
                          <a:solidFill>
                            <a:schemeClr val="dk1"/>
                          </a:solidFill>
                          <a:latin typeface="+mn-lt"/>
                          <a:ea typeface="+mn-ea"/>
                          <a:cs typeface="+mn-cs"/>
                        </a:rPr>
                        <a:t> </a:t>
                      </a:r>
                      <a:r>
                        <a:rPr lang="en-US" sz="1500" b="1" kern="1200" dirty="0" err="1">
                          <a:solidFill>
                            <a:schemeClr val="dk1"/>
                          </a:solidFill>
                          <a:latin typeface="+mn-lt"/>
                          <a:ea typeface="+mn-ea"/>
                          <a:cs typeface="+mn-cs"/>
                        </a:rPr>
                        <a:t>Bhanjyang</a:t>
                      </a:r>
                      <a:r>
                        <a:rPr lang="en-US" sz="1500" b="1" kern="1200" dirty="0">
                          <a:solidFill>
                            <a:schemeClr val="dk1"/>
                          </a:solidFill>
                          <a:latin typeface="+mn-lt"/>
                          <a:ea typeface="+mn-ea"/>
                          <a:cs typeface="+mn-cs"/>
                        </a:rPr>
                        <a:t>, </a:t>
                      </a:r>
                      <a:r>
                        <a:rPr lang="en-US" sz="1500" b="1" kern="1200" dirty="0" err="1">
                          <a:solidFill>
                            <a:schemeClr val="dk1"/>
                          </a:solidFill>
                          <a:latin typeface="+mn-lt"/>
                          <a:ea typeface="+mn-ea"/>
                          <a:cs typeface="+mn-cs"/>
                        </a:rPr>
                        <a:t>Panchthar</a:t>
                      </a:r>
                      <a:endParaRPr lang="en-US" sz="1500" b="1" kern="1200" dirty="0">
                        <a:solidFill>
                          <a:schemeClr val="dk1"/>
                        </a:solidFill>
                        <a:latin typeface="+mn-lt"/>
                        <a:ea typeface="+mn-ea"/>
                        <a:cs typeface="+mn-cs"/>
                      </a:endParaRPr>
                    </a:p>
                  </a:txBody>
                  <a:tcPr marL="7143" marR="7143" marT="9525" marB="0" anchor="ctr"/>
                </a:tc>
                <a:tc>
                  <a:txBody>
                    <a:bodyPr/>
                    <a:lstStyle/>
                    <a:p>
                      <a:pPr algn="ctr" fontAlgn="ctr"/>
                      <a:r>
                        <a:rPr lang="en-US" sz="1500" b="1" kern="1200" dirty="0" err="1">
                          <a:solidFill>
                            <a:schemeClr val="dk1"/>
                          </a:solidFill>
                          <a:latin typeface="+mn-lt"/>
                          <a:ea typeface="+mn-ea"/>
                          <a:cs typeface="+mn-cs"/>
                        </a:rPr>
                        <a:t>Arughat</a:t>
                      </a:r>
                      <a:r>
                        <a:rPr lang="en-US" sz="1500" b="1" kern="1200" dirty="0">
                          <a:solidFill>
                            <a:schemeClr val="dk1"/>
                          </a:solidFill>
                          <a:latin typeface="+mn-lt"/>
                          <a:ea typeface="+mn-ea"/>
                          <a:cs typeface="+mn-cs"/>
                        </a:rPr>
                        <a:t>, </a:t>
                      </a:r>
                      <a:r>
                        <a:rPr lang="en-US" sz="1500" b="1" kern="1200" dirty="0" err="1">
                          <a:solidFill>
                            <a:schemeClr val="dk1"/>
                          </a:solidFill>
                          <a:latin typeface="+mn-lt"/>
                          <a:ea typeface="+mn-ea"/>
                          <a:cs typeface="+mn-cs"/>
                        </a:rPr>
                        <a:t>Dhading</a:t>
                      </a:r>
                      <a:endParaRPr lang="en-US" sz="1500" b="1" kern="1200" dirty="0">
                        <a:solidFill>
                          <a:schemeClr val="dk1"/>
                        </a:solidFill>
                        <a:latin typeface="+mn-lt"/>
                        <a:ea typeface="+mn-ea"/>
                        <a:cs typeface="+mn-cs"/>
                      </a:endParaRPr>
                    </a:p>
                  </a:txBody>
                  <a:tcPr marL="7143" marR="7143" marT="9525" marB="0" anchor="ctr"/>
                </a:tc>
                <a:tc>
                  <a:txBody>
                    <a:bodyPr/>
                    <a:lstStyle/>
                    <a:p>
                      <a:pPr algn="ctr"/>
                      <a:r>
                        <a:rPr lang="en-US" sz="1500" b="1" kern="1200" dirty="0" err="1" smtClean="0">
                          <a:solidFill>
                            <a:schemeClr val="dk1"/>
                          </a:solidFill>
                          <a:latin typeface="+mn-lt"/>
                          <a:ea typeface="+mn-ea"/>
                          <a:cs typeface="+mn-cs"/>
                        </a:rPr>
                        <a:t>Approx</a:t>
                      </a:r>
                      <a:r>
                        <a:rPr lang="en-US" sz="1500" b="1" kern="1200" dirty="0" smtClean="0">
                          <a:solidFill>
                            <a:schemeClr val="dk1"/>
                          </a:solidFill>
                          <a:latin typeface="+mn-lt"/>
                          <a:ea typeface="+mn-ea"/>
                          <a:cs typeface="+mn-cs"/>
                        </a:rPr>
                        <a:t> 2376 Km</a:t>
                      </a:r>
                      <a:endParaRPr lang="en-US" sz="1500" b="1" kern="1200" dirty="0">
                        <a:solidFill>
                          <a:schemeClr val="dk1"/>
                        </a:solidFill>
                        <a:latin typeface="+mn-lt"/>
                        <a:ea typeface="+mn-ea"/>
                        <a:cs typeface="+mn-cs"/>
                      </a:endParaRPr>
                    </a:p>
                  </a:txBody>
                  <a:tcPr marL="68575" marR="68575"/>
                </a:tc>
              </a:tr>
              <a:tr h="464232">
                <a:tc>
                  <a:txBody>
                    <a:bodyPr/>
                    <a:lstStyle/>
                    <a:p>
                      <a:pPr algn="l"/>
                      <a:r>
                        <a:rPr lang="en-US" sz="1500" b="1" kern="1200" dirty="0" smtClean="0">
                          <a:solidFill>
                            <a:schemeClr val="dk1"/>
                          </a:solidFill>
                          <a:latin typeface="+mn-lt"/>
                          <a:ea typeface="+mn-ea"/>
                          <a:cs typeface="+mn-cs"/>
                        </a:rPr>
                        <a:t>No. of Districts</a:t>
                      </a:r>
                      <a:endParaRPr lang="en-US" sz="1500" b="1" kern="1200" dirty="0">
                        <a:solidFill>
                          <a:schemeClr val="dk1"/>
                        </a:solidFill>
                        <a:latin typeface="+mn-lt"/>
                        <a:ea typeface="+mn-ea"/>
                        <a:cs typeface="+mn-cs"/>
                      </a:endParaRPr>
                    </a:p>
                  </a:txBody>
                  <a:tcPr marL="7143" marR="7143"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mn-lt"/>
                          <a:ea typeface="+mn-ea"/>
                          <a:cs typeface="+mn-cs"/>
                        </a:rPr>
                        <a:t>32</a:t>
                      </a:r>
                    </a:p>
                  </a:txBody>
                  <a:tcPr marL="7143" marR="7143" marT="9525" marB="0" anchor="ctr"/>
                </a:tc>
                <a:tc>
                  <a:txBody>
                    <a:bodyPr/>
                    <a:lstStyle/>
                    <a:p>
                      <a:pPr algn="ctr" fontAlgn="ctr"/>
                      <a:endParaRPr lang="en-US" sz="1500" b="1" kern="1200" dirty="0">
                        <a:solidFill>
                          <a:schemeClr val="dk1"/>
                        </a:solidFill>
                        <a:latin typeface="+mn-lt"/>
                        <a:ea typeface="+mn-ea"/>
                        <a:cs typeface="+mn-cs"/>
                      </a:endParaRPr>
                    </a:p>
                  </a:txBody>
                  <a:tcPr marL="7143" marR="7143" marT="9525" marB="0" anchor="ctr"/>
                </a:tc>
                <a:tc>
                  <a:txBody>
                    <a:bodyPr/>
                    <a:lstStyle/>
                    <a:p>
                      <a:endParaRPr lang="en-US" sz="1500" b="1" kern="1200" dirty="0">
                        <a:solidFill>
                          <a:schemeClr val="dk1"/>
                        </a:solidFill>
                        <a:latin typeface="+mn-lt"/>
                        <a:ea typeface="+mn-ea"/>
                        <a:cs typeface="+mn-cs"/>
                      </a:endParaRPr>
                    </a:p>
                  </a:txBody>
                  <a:tcPr marL="68575" marR="68575"/>
                </a:tc>
              </a:tr>
              <a:tr h="464232">
                <a:tc>
                  <a:txBody>
                    <a:bodyPr/>
                    <a:lstStyle/>
                    <a:p>
                      <a:pPr algn="l"/>
                      <a:r>
                        <a:rPr lang="en-US" sz="1500" b="1" kern="1200" dirty="0" smtClean="0">
                          <a:solidFill>
                            <a:schemeClr val="dk1"/>
                          </a:solidFill>
                          <a:latin typeface="+mn-lt"/>
                          <a:ea typeface="+mn-ea"/>
                          <a:cs typeface="+mn-cs"/>
                        </a:rPr>
                        <a:t>Budget</a:t>
                      </a:r>
                      <a:endParaRPr lang="en-US" sz="1500" b="1" kern="1200" dirty="0">
                        <a:solidFill>
                          <a:schemeClr val="dk1"/>
                        </a:solidFill>
                        <a:latin typeface="+mn-lt"/>
                        <a:ea typeface="+mn-ea"/>
                        <a:cs typeface="+mn-cs"/>
                      </a:endParaRPr>
                    </a:p>
                  </a:txBody>
                  <a:tcPr marL="7143" marR="7143" marT="9525" marB="0" anchor="ctr"/>
                </a:tc>
                <a:tc>
                  <a:txBody>
                    <a:bodyPr/>
                    <a:lstStyle/>
                    <a:p>
                      <a:pPr algn="ctr"/>
                      <a:r>
                        <a:rPr lang="en-US" sz="1500" b="1" kern="1200" dirty="0" smtClean="0">
                          <a:solidFill>
                            <a:schemeClr val="dk1"/>
                          </a:solidFill>
                          <a:latin typeface="+mn-lt"/>
                          <a:ea typeface="+mn-ea"/>
                          <a:cs typeface="+mn-cs"/>
                        </a:rPr>
                        <a:t>4.88 billion</a:t>
                      </a:r>
                      <a:endParaRPr lang="en-US" sz="1500" b="1" kern="1200" dirty="0">
                        <a:solidFill>
                          <a:schemeClr val="dk1"/>
                        </a:solidFill>
                        <a:latin typeface="+mn-lt"/>
                        <a:ea typeface="+mn-ea"/>
                        <a:cs typeface="+mn-cs"/>
                      </a:endParaRPr>
                    </a:p>
                  </a:txBody>
                  <a:tcPr marL="7143" marR="7143" marT="9525" marB="0" anchor="ctr"/>
                </a:tc>
                <a:tc>
                  <a:txBody>
                    <a:bodyPr/>
                    <a:lstStyle/>
                    <a:p>
                      <a:pPr algn="ctr" fontAlgn="ctr"/>
                      <a:endParaRPr lang="en-US" sz="1500" b="1" kern="1200" dirty="0">
                        <a:solidFill>
                          <a:schemeClr val="dk1"/>
                        </a:solidFill>
                        <a:latin typeface="+mn-lt"/>
                        <a:ea typeface="+mn-ea"/>
                        <a:cs typeface="+mn-cs"/>
                      </a:endParaRPr>
                    </a:p>
                  </a:txBody>
                  <a:tcPr marL="7143" marR="7143" marT="9525" marB="0" anchor="ctr"/>
                </a:tc>
                <a:tc>
                  <a:txBody>
                    <a:bodyPr/>
                    <a:lstStyle/>
                    <a:p>
                      <a:endParaRPr lang="en-US" sz="1500" b="1" kern="1200" dirty="0">
                        <a:solidFill>
                          <a:schemeClr val="dk1"/>
                        </a:solidFill>
                        <a:latin typeface="+mn-lt"/>
                        <a:ea typeface="+mn-ea"/>
                        <a:cs typeface="+mn-cs"/>
                      </a:endParaRPr>
                    </a:p>
                  </a:txBody>
                  <a:tcPr marL="68575" marR="68575"/>
                </a:tc>
              </a:tr>
              <a:tr h="457307">
                <a:tc>
                  <a:txBody>
                    <a:bodyPr/>
                    <a:lstStyle/>
                    <a:p>
                      <a:pPr marL="0" marR="0" algn="l">
                        <a:lnSpc>
                          <a:spcPct val="107000"/>
                        </a:lnSpc>
                        <a:spcBef>
                          <a:spcPts val="0"/>
                        </a:spcBef>
                        <a:spcAft>
                          <a:spcPts val="800"/>
                        </a:spcAft>
                      </a:pPr>
                      <a:r>
                        <a:rPr lang="en-US" sz="1500" b="1" kern="1200" dirty="0" smtClean="0">
                          <a:solidFill>
                            <a:schemeClr val="dk1"/>
                          </a:solidFill>
                          <a:latin typeface="+mn-lt"/>
                          <a:ea typeface="+mn-ea"/>
                          <a:cs typeface="+mn-cs"/>
                        </a:rPr>
                        <a:t>Awarded Operator</a:t>
                      </a:r>
                      <a:endParaRPr lang="en-US" sz="1500" b="1" kern="1200" dirty="0">
                        <a:solidFill>
                          <a:schemeClr val="dk1"/>
                        </a:solidFill>
                        <a:latin typeface="+mn-lt"/>
                        <a:ea typeface="+mn-ea"/>
                        <a:cs typeface="+mn-cs"/>
                      </a:endParaRPr>
                    </a:p>
                  </a:txBody>
                  <a:tcPr marL="7143" marR="7143" marT="9525" marB="0" anchor="ctr"/>
                </a:tc>
                <a:tc>
                  <a:txBody>
                    <a:bodyPr/>
                    <a:lstStyle/>
                    <a:p>
                      <a:pPr algn="ctr"/>
                      <a:r>
                        <a:rPr lang="en-US" sz="1500" b="1" kern="1200" dirty="0" smtClean="0">
                          <a:solidFill>
                            <a:schemeClr val="dk1"/>
                          </a:solidFill>
                          <a:latin typeface="+mn-lt"/>
                          <a:ea typeface="+mn-ea"/>
                          <a:cs typeface="+mn-cs"/>
                        </a:rPr>
                        <a:t>Nepal Telecom</a:t>
                      </a:r>
                      <a:endParaRPr lang="en-US" sz="1500" b="1" kern="1200" dirty="0">
                        <a:solidFill>
                          <a:schemeClr val="dk1"/>
                        </a:solidFill>
                        <a:latin typeface="+mn-lt"/>
                        <a:ea typeface="+mn-ea"/>
                        <a:cs typeface="+mn-cs"/>
                      </a:endParaRPr>
                    </a:p>
                  </a:txBody>
                  <a:tcPr marL="7143" marR="7143" marT="9525" marB="0" anchor="ctr"/>
                </a:tc>
                <a:tc>
                  <a:txBody>
                    <a:bodyPr/>
                    <a:lstStyle/>
                    <a:p>
                      <a:pPr algn="ctr" fontAlgn="ctr"/>
                      <a:endParaRPr lang="en-US" sz="1500" b="1" kern="1200" dirty="0">
                        <a:solidFill>
                          <a:schemeClr val="dk1"/>
                        </a:solidFill>
                        <a:latin typeface="+mn-lt"/>
                        <a:ea typeface="+mn-ea"/>
                        <a:cs typeface="+mn-cs"/>
                      </a:endParaRPr>
                    </a:p>
                  </a:txBody>
                  <a:tcPr marL="7143" marR="7143" marT="9525" marB="0" anchor="ctr"/>
                </a:tc>
                <a:tc>
                  <a:txBody>
                    <a:bodyPr/>
                    <a:lstStyle/>
                    <a:p>
                      <a:endParaRPr lang="en-US" sz="1500" b="1" kern="1200" dirty="0">
                        <a:solidFill>
                          <a:schemeClr val="dk1"/>
                        </a:solidFill>
                        <a:latin typeface="+mn-lt"/>
                        <a:ea typeface="+mn-ea"/>
                        <a:cs typeface="+mn-cs"/>
                      </a:endParaRPr>
                    </a:p>
                  </a:txBody>
                  <a:tcPr marL="68575" marR="68575"/>
                </a:tc>
              </a:tr>
              <a:tr h="457307">
                <a:tc>
                  <a:txBody>
                    <a:bodyPr/>
                    <a:lstStyle/>
                    <a:p>
                      <a:pPr algn="l" fontAlgn="ctr"/>
                      <a:r>
                        <a:rPr lang="en-US" sz="1500" b="1" kern="1200" dirty="0">
                          <a:solidFill>
                            <a:schemeClr val="dk1"/>
                          </a:solidFill>
                          <a:latin typeface="+mn-lt"/>
                          <a:ea typeface="+mn-ea"/>
                          <a:cs typeface="+mn-cs"/>
                        </a:rPr>
                        <a:t>DWDM equipment</a:t>
                      </a:r>
                    </a:p>
                  </a:txBody>
                  <a:tcPr marL="7143" marR="7143" marT="9525" marB="0" anchor="ctr"/>
                </a:tc>
                <a:tc>
                  <a:txBody>
                    <a:bodyPr/>
                    <a:lstStyle/>
                    <a:p>
                      <a:pPr algn="ctr"/>
                      <a:r>
                        <a:rPr lang="en-US" sz="1500" b="1" kern="1200" dirty="0" smtClean="0">
                          <a:solidFill>
                            <a:schemeClr val="dk1"/>
                          </a:solidFill>
                          <a:latin typeface="+mn-lt"/>
                          <a:ea typeface="+mn-ea"/>
                          <a:cs typeface="+mn-cs"/>
                        </a:rPr>
                        <a:t>32</a:t>
                      </a:r>
                      <a:endParaRPr lang="en-US" sz="1500" b="1" kern="1200" dirty="0">
                        <a:solidFill>
                          <a:schemeClr val="dk1"/>
                        </a:solidFill>
                        <a:latin typeface="+mn-lt"/>
                        <a:ea typeface="+mn-ea"/>
                        <a:cs typeface="+mn-cs"/>
                      </a:endParaRPr>
                    </a:p>
                  </a:txBody>
                  <a:tcPr marL="7143" marR="7143" marT="9525" marB="0" anchor="ctr"/>
                </a:tc>
                <a:tc>
                  <a:txBody>
                    <a:bodyPr/>
                    <a:lstStyle/>
                    <a:p>
                      <a:pPr algn="ctr" fontAlgn="ctr"/>
                      <a:endParaRPr lang="en-US" sz="1500" b="1" kern="1200" dirty="0">
                        <a:solidFill>
                          <a:schemeClr val="dk1"/>
                        </a:solidFill>
                        <a:latin typeface="+mn-lt"/>
                        <a:ea typeface="+mn-ea"/>
                        <a:cs typeface="+mn-cs"/>
                      </a:endParaRPr>
                    </a:p>
                  </a:txBody>
                  <a:tcPr marL="7143" marR="7143" marT="9525" marB="0" anchor="ctr"/>
                </a:tc>
                <a:tc>
                  <a:txBody>
                    <a:bodyPr/>
                    <a:lstStyle/>
                    <a:p>
                      <a:endParaRPr lang="en-US" sz="1500" b="1" kern="1200" dirty="0">
                        <a:solidFill>
                          <a:schemeClr val="dk1"/>
                        </a:solidFill>
                        <a:latin typeface="+mn-lt"/>
                        <a:ea typeface="+mn-ea"/>
                        <a:cs typeface="+mn-cs"/>
                      </a:endParaRPr>
                    </a:p>
                  </a:txBody>
                  <a:tcPr marL="68575" marR="68575"/>
                </a:tc>
              </a:tr>
              <a:tr h="457307">
                <a:tc>
                  <a:txBody>
                    <a:bodyPr/>
                    <a:lstStyle/>
                    <a:p>
                      <a:pPr algn="l" fontAlgn="ctr"/>
                      <a:r>
                        <a:rPr lang="en-US" sz="1500" b="1" kern="1200" dirty="0">
                          <a:solidFill>
                            <a:schemeClr val="dk1"/>
                          </a:solidFill>
                          <a:latin typeface="+mn-lt"/>
                          <a:ea typeface="+mn-ea"/>
                          <a:cs typeface="+mn-cs"/>
                        </a:rPr>
                        <a:t>Routers</a:t>
                      </a:r>
                    </a:p>
                  </a:txBody>
                  <a:tcPr marL="7143" marR="7143" marT="9525" marB="0" anchor="ctr"/>
                </a:tc>
                <a:tc>
                  <a:txBody>
                    <a:bodyPr/>
                    <a:lstStyle/>
                    <a:p>
                      <a:pPr algn="ctr"/>
                      <a:r>
                        <a:rPr lang="en-US" sz="1500" b="1" kern="1200" dirty="0" smtClean="0">
                          <a:solidFill>
                            <a:schemeClr val="dk1"/>
                          </a:solidFill>
                          <a:latin typeface="+mn-lt"/>
                          <a:ea typeface="+mn-ea"/>
                          <a:cs typeface="+mn-cs"/>
                        </a:rPr>
                        <a:t>32</a:t>
                      </a:r>
                      <a:endParaRPr lang="en-US" sz="1500" b="1" kern="1200" dirty="0">
                        <a:solidFill>
                          <a:schemeClr val="dk1"/>
                        </a:solidFill>
                        <a:latin typeface="+mn-lt"/>
                        <a:ea typeface="+mn-ea"/>
                        <a:cs typeface="+mn-cs"/>
                      </a:endParaRPr>
                    </a:p>
                  </a:txBody>
                  <a:tcPr marL="7143" marR="7143" marT="9525" marB="0" anchor="ctr"/>
                </a:tc>
                <a:tc>
                  <a:txBody>
                    <a:bodyPr/>
                    <a:lstStyle/>
                    <a:p>
                      <a:pPr algn="ctr" fontAlgn="ctr"/>
                      <a:endParaRPr lang="en-US" sz="1500" b="1" kern="1200" dirty="0">
                        <a:solidFill>
                          <a:schemeClr val="dk1"/>
                        </a:solidFill>
                        <a:latin typeface="+mn-lt"/>
                        <a:ea typeface="+mn-ea"/>
                        <a:cs typeface="+mn-cs"/>
                      </a:endParaRPr>
                    </a:p>
                  </a:txBody>
                  <a:tcPr marL="7143" marR="7143" marT="9525" marB="0" anchor="ctr"/>
                </a:tc>
                <a:tc>
                  <a:txBody>
                    <a:bodyPr/>
                    <a:lstStyle/>
                    <a:p>
                      <a:endParaRPr lang="en-US" sz="1500" b="1" kern="1200" dirty="0">
                        <a:solidFill>
                          <a:schemeClr val="dk1"/>
                        </a:solidFill>
                        <a:latin typeface="+mn-lt"/>
                        <a:ea typeface="+mn-ea"/>
                        <a:cs typeface="+mn-cs"/>
                      </a:endParaRPr>
                    </a:p>
                  </a:txBody>
                  <a:tcPr marL="68575" marR="68575"/>
                </a:tc>
              </a:tr>
              <a:tr h="457307">
                <a:tc>
                  <a:txBody>
                    <a:bodyPr/>
                    <a:lstStyle/>
                    <a:p>
                      <a:pPr algn="l" fontAlgn="ctr"/>
                      <a:r>
                        <a:rPr lang="en-US" sz="1500" b="1" kern="1200" dirty="0">
                          <a:solidFill>
                            <a:schemeClr val="dk1"/>
                          </a:solidFill>
                          <a:latin typeface="+mn-lt"/>
                          <a:ea typeface="+mn-ea"/>
                          <a:cs typeface="+mn-cs"/>
                        </a:rPr>
                        <a:t>Microwave Links</a:t>
                      </a:r>
                    </a:p>
                  </a:txBody>
                  <a:tcPr marL="7143" marR="7143" marT="9525" marB="0" anchor="ctr"/>
                </a:tc>
                <a:tc>
                  <a:txBody>
                    <a:bodyPr/>
                    <a:lstStyle/>
                    <a:p>
                      <a:pPr algn="ctr"/>
                      <a:r>
                        <a:rPr lang="en-US" sz="1500" b="1" kern="1200" dirty="0" smtClean="0">
                          <a:solidFill>
                            <a:schemeClr val="dk1"/>
                          </a:solidFill>
                          <a:latin typeface="+mn-lt"/>
                          <a:ea typeface="+mn-ea"/>
                          <a:cs typeface="+mn-cs"/>
                        </a:rPr>
                        <a:t>10</a:t>
                      </a:r>
                      <a:endParaRPr lang="en-US" sz="1500" b="1" kern="1200" dirty="0">
                        <a:solidFill>
                          <a:schemeClr val="dk1"/>
                        </a:solidFill>
                        <a:latin typeface="+mn-lt"/>
                        <a:ea typeface="+mn-ea"/>
                        <a:cs typeface="+mn-cs"/>
                      </a:endParaRPr>
                    </a:p>
                  </a:txBody>
                  <a:tcPr marL="7143" marR="7143" marT="9525" marB="0" anchor="ctr"/>
                </a:tc>
                <a:tc>
                  <a:txBody>
                    <a:bodyPr/>
                    <a:lstStyle/>
                    <a:p>
                      <a:endParaRPr lang="en-US" sz="1800"/>
                    </a:p>
                  </a:txBody>
                  <a:tcPr marL="7143" marR="7143" marT="9525" marB="0" anchor="ctr"/>
                </a:tc>
                <a:tc>
                  <a:txBody>
                    <a:bodyPr/>
                    <a:lstStyle/>
                    <a:p>
                      <a:endParaRPr lang="en-US" sz="1800" dirty="0"/>
                    </a:p>
                  </a:txBody>
                  <a:tcPr marL="68575" marR="68575"/>
                </a:tc>
              </a:tr>
              <a:tr h="466723">
                <a:tc>
                  <a:txBody>
                    <a:bodyPr/>
                    <a:lstStyle/>
                    <a:p>
                      <a:pPr marL="0" marR="0" lvl="0" indent="0" algn="just">
                        <a:lnSpc>
                          <a:spcPts val="1265"/>
                        </a:lnSpc>
                        <a:spcBef>
                          <a:spcPts val="0"/>
                        </a:spcBef>
                        <a:spcAft>
                          <a:spcPts val="0"/>
                        </a:spcAft>
                        <a:buFont typeface="+mj-lt"/>
                        <a:buNone/>
                      </a:pPr>
                      <a:endParaRPr lang="en-US" sz="1500" b="1" kern="1200" dirty="0" smtClean="0">
                        <a:solidFill>
                          <a:schemeClr val="dk1"/>
                        </a:solidFill>
                        <a:latin typeface="+mn-lt"/>
                        <a:ea typeface="+mn-ea"/>
                        <a:cs typeface="+mn-cs"/>
                      </a:endParaRPr>
                    </a:p>
                    <a:p>
                      <a:pPr marL="0" marR="0" lvl="0" indent="0" algn="just">
                        <a:lnSpc>
                          <a:spcPts val="1265"/>
                        </a:lnSpc>
                        <a:spcBef>
                          <a:spcPts val="0"/>
                        </a:spcBef>
                        <a:spcAft>
                          <a:spcPts val="0"/>
                        </a:spcAft>
                        <a:buFont typeface="+mj-lt"/>
                        <a:buNone/>
                      </a:pPr>
                      <a:r>
                        <a:rPr lang="en-US" sz="1500" b="1" kern="1200" dirty="0" smtClean="0">
                          <a:solidFill>
                            <a:schemeClr val="dk1"/>
                          </a:solidFill>
                          <a:latin typeface="+mn-lt"/>
                          <a:ea typeface="+mn-ea"/>
                          <a:cs typeface="+mn-cs"/>
                        </a:rPr>
                        <a:t>Optical </a:t>
                      </a:r>
                      <a:r>
                        <a:rPr lang="en-US" sz="1500" b="1" kern="1200" dirty="0">
                          <a:solidFill>
                            <a:schemeClr val="dk1"/>
                          </a:solidFill>
                          <a:latin typeface="+mn-lt"/>
                          <a:ea typeface="+mn-ea"/>
                          <a:cs typeface="+mn-cs"/>
                        </a:rPr>
                        <a:t>Fiber Cable </a:t>
                      </a:r>
                    </a:p>
                  </a:txBody>
                  <a:tcPr marL="51431" marR="51431" marT="0" marB="0"/>
                </a:tc>
                <a:tc>
                  <a:txBody>
                    <a:bodyPr/>
                    <a:lstStyle/>
                    <a:p>
                      <a:pPr marL="0" marR="0" algn="ctr">
                        <a:lnSpc>
                          <a:spcPts val="1265"/>
                        </a:lnSpc>
                        <a:spcBef>
                          <a:spcPts val="0"/>
                        </a:spcBef>
                        <a:spcAft>
                          <a:spcPts val="0"/>
                        </a:spcAft>
                      </a:pPr>
                      <a:endParaRPr lang="en-US" sz="1500" b="1" kern="1200" dirty="0" smtClean="0">
                        <a:solidFill>
                          <a:schemeClr val="dk1"/>
                        </a:solidFill>
                        <a:latin typeface="+mn-lt"/>
                        <a:ea typeface="+mn-ea"/>
                        <a:cs typeface="+mn-cs"/>
                      </a:endParaRPr>
                    </a:p>
                    <a:p>
                      <a:pPr marL="0" marR="0" algn="ctr">
                        <a:lnSpc>
                          <a:spcPts val="1265"/>
                        </a:lnSpc>
                        <a:spcBef>
                          <a:spcPts val="0"/>
                        </a:spcBef>
                        <a:spcAft>
                          <a:spcPts val="0"/>
                        </a:spcAft>
                      </a:pPr>
                      <a:r>
                        <a:rPr lang="en-US" sz="1500" b="1" kern="1200" dirty="0" smtClean="0">
                          <a:solidFill>
                            <a:schemeClr val="dk1"/>
                          </a:solidFill>
                          <a:latin typeface="+mn-lt"/>
                          <a:ea typeface="+mn-ea"/>
                          <a:cs typeface="+mn-cs"/>
                        </a:rPr>
                        <a:t>2376 KM</a:t>
                      </a:r>
                      <a:endParaRPr lang="en-US" sz="1500" b="1" kern="1200" dirty="0">
                        <a:solidFill>
                          <a:schemeClr val="dk1"/>
                        </a:solidFill>
                        <a:latin typeface="+mn-lt"/>
                        <a:ea typeface="+mn-ea"/>
                        <a:cs typeface="+mn-cs"/>
                      </a:endParaRPr>
                    </a:p>
                  </a:txBody>
                  <a:tcPr marL="51431" marR="51431"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mn-lt"/>
                          <a:ea typeface="+mn-ea"/>
                          <a:cs typeface="+mn-cs"/>
                        </a:rPr>
                        <a:t>Underground 1660</a:t>
                      </a:r>
                      <a:r>
                        <a:rPr lang="en-US" sz="1500" b="1" kern="1200" baseline="0" dirty="0" smtClean="0">
                          <a:solidFill>
                            <a:schemeClr val="dk1"/>
                          </a:solidFill>
                          <a:latin typeface="+mn-lt"/>
                          <a:ea typeface="+mn-ea"/>
                          <a:cs typeface="+mn-cs"/>
                        </a:rPr>
                        <a:t> KM</a:t>
                      </a:r>
                      <a:endParaRPr lang="en-US" sz="1500" b="1" kern="1200" dirty="0">
                        <a:solidFill>
                          <a:srgbClr val="0070C0"/>
                        </a:solidFill>
                        <a:latin typeface="+mn-lt"/>
                        <a:ea typeface="+mn-ea"/>
                        <a:cs typeface="+mn-cs"/>
                      </a:endParaRPr>
                    </a:p>
                  </a:txBody>
                  <a:tcPr marL="7143" marR="7143" marT="9525" marB="0" anchor="ctr"/>
                </a:tc>
                <a:tc>
                  <a:txBody>
                    <a:bodyPr/>
                    <a:lstStyle/>
                    <a:p>
                      <a:pPr algn="ctr" fontAlgn="ctr"/>
                      <a:r>
                        <a:rPr lang="en-US" sz="1500" b="1" kern="1200" dirty="0" smtClean="0">
                          <a:solidFill>
                            <a:schemeClr val="dk1"/>
                          </a:solidFill>
                          <a:latin typeface="+mn-lt"/>
                          <a:ea typeface="+mn-ea"/>
                          <a:cs typeface="+mn-cs"/>
                        </a:rPr>
                        <a:t>ADSS 716 Km</a:t>
                      </a:r>
                      <a:endParaRPr lang="en-US" sz="1500" b="1" kern="1200" dirty="0">
                        <a:solidFill>
                          <a:srgbClr val="0070C0"/>
                        </a:solidFill>
                        <a:latin typeface="+mn-lt"/>
                        <a:ea typeface="+mn-ea"/>
                        <a:cs typeface="+mn-cs"/>
                      </a:endParaRPr>
                    </a:p>
                  </a:txBody>
                  <a:tcPr marL="7143" marR="7143" marT="9525" marB="0"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725487"/>
          </a:xfrm>
        </p:spPr>
        <p:txBody>
          <a:bodyPr rtlCol="0">
            <a:normAutofit fontScale="90000"/>
          </a:bodyPr>
          <a:lstStyle/>
          <a:p>
            <a:pPr fontAlgn="auto">
              <a:spcAft>
                <a:spcPts val="0"/>
              </a:spcAft>
              <a:defRPr/>
            </a:pPr>
            <a:r>
              <a:rPr lang="en-GB" sz="3600" b="1" dirty="0" smtClean="0">
                <a:solidFill>
                  <a:srgbClr val="000000"/>
                </a:solidFill>
                <a:ea typeface="+mj-ea"/>
              </a:rPr>
              <a:t>Optical </a:t>
            </a:r>
            <a:r>
              <a:rPr lang="en-GB" sz="3600" b="1" dirty="0" err="1" smtClean="0">
                <a:solidFill>
                  <a:srgbClr val="000000"/>
                </a:solidFill>
                <a:ea typeface="+mj-ea"/>
              </a:rPr>
              <a:t>Fiber</a:t>
            </a:r>
            <a:r>
              <a:rPr lang="en-GB" sz="3600" b="1" dirty="0" smtClean="0">
                <a:solidFill>
                  <a:srgbClr val="000000"/>
                </a:solidFill>
                <a:ea typeface="+mj-ea"/>
              </a:rPr>
              <a:t> Network in Province 1,2&amp;3</a:t>
            </a:r>
            <a:endParaRPr lang="en-US" sz="3600" b="1" dirty="0">
              <a:solidFill>
                <a:srgbClr val="000000"/>
              </a:solidFill>
              <a:ea typeface="+mj-ea"/>
            </a:endParaRPr>
          </a:p>
        </p:txBody>
      </p:sp>
      <p:sp>
        <p:nvSpPr>
          <p:cNvPr id="26626" name="Content Placeholder 2"/>
          <p:cNvSpPr>
            <a:spLocks noGrp="1"/>
          </p:cNvSpPr>
          <p:nvPr>
            <p:ph idx="1"/>
          </p:nvPr>
        </p:nvSpPr>
        <p:spPr/>
        <p:txBody>
          <a:bodyPr/>
          <a:lstStyle/>
          <a:p>
            <a:pPr algn="just"/>
            <a:endParaRPr lang="en-US" smtClean="0"/>
          </a:p>
          <a:p>
            <a:endParaRPr lang="en-US" smtClean="0"/>
          </a:p>
        </p:txBody>
      </p:sp>
      <p:graphicFrame>
        <p:nvGraphicFramePr>
          <p:cNvPr id="4" name="Table 3"/>
          <p:cNvGraphicFramePr>
            <a:graphicFrameLocks noGrp="1"/>
          </p:cNvGraphicFramePr>
          <p:nvPr/>
        </p:nvGraphicFramePr>
        <p:xfrm>
          <a:off x="457200" y="4648200"/>
          <a:ext cx="8116887" cy="1492250"/>
        </p:xfrm>
        <a:graphic>
          <a:graphicData uri="http://schemas.openxmlformats.org/drawingml/2006/table">
            <a:tbl>
              <a:tblPr firstRow="1" bandRow="1">
                <a:tableStyleId>{5C22544A-7EE6-4342-B048-85BDC9FD1C3A}</a:tableStyleId>
              </a:tblPr>
              <a:tblGrid>
                <a:gridCol w="1447816"/>
                <a:gridCol w="1532868"/>
                <a:gridCol w="1749946"/>
                <a:gridCol w="1177054"/>
                <a:gridCol w="2209203"/>
              </a:tblGrid>
              <a:tr h="385068">
                <a:tc>
                  <a:txBody>
                    <a:bodyPr/>
                    <a:lstStyle/>
                    <a:p>
                      <a:pPr algn="ctr"/>
                      <a:r>
                        <a:rPr lang="en-US" sz="1800" dirty="0" smtClean="0">
                          <a:solidFill>
                            <a:srgbClr val="000000"/>
                          </a:solidFill>
                        </a:rPr>
                        <a:t>From</a:t>
                      </a:r>
                      <a:endParaRPr lang="en-US" sz="1800" dirty="0">
                        <a:solidFill>
                          <a:srgbClr val="000000"/>
                        </a:solidFill>
                      </a:endParaRPr>
                    </a:p>
                  </a:txBody>
                  <a:tcPr marL="68581" marR="68581" marT="45736" marB="45736">
                    <a:solidFill>
                      <a:schemeClr val="bg2">
                        <a:lumMod val="75000"/>
                      </a:schemeClr>
                    </a:solidFill>
                  </a:tcPr>
                </a:tc>
                <a:tc>
                  <a:txBody>
                    <a:bodyPr/>
                    <a:lstStyle/>
                    <a:p>
                      <a:pPr algn="ctr"/>
                      <a:r>
                        <a:rPr lang="en-US" sz="1800" dirty="0" smtClean="0">
                          <a:solidFill>
                            <a:srgbClr val="000000"/>
                          </a:solidFill>
                        </a:rPr>
                        <a:t>To</a:t>
                      </a:r>
                      <a:endParaRPr lang="en-US" sz="1800" dirty="0">
                        <a:solidFill>
                          <a:srgbClr val="000000"/>
                        </a:solidFill>
                      </a:endParaRPr>
                    </a:p>
                  </a:txBody>
                  <a:tcPr marL="68581" marR="68581" marT="45736" marB="45736">
                    <a:solidFill>
                      <a:schemeClr val="bg2">
                        <a:lumMod val="75000"/>
                      </a:schemeClr>
                    </a:solidFill>
                  </a:tcPr>
                </a:tc>
                <a:tc>
                  <a:txBody>
                    <a:bodyPr/>
                    <a:lstStyle/>
                    <a:p>
                      <a:pPr algn="ctr"/>
                      <a:r>
                        <a:rPr lang="en-US" sz="1800" dirty="0" smtClean="0">
                          <a:solidFill>
                            <a:srgbClr val="000000"/>
                          </a:solidFill>
                        </a:rPr>
                        <a:t>No. of Districts</a:t>
                      </a:r>
                      <a:endParaRPr lang="en-US" sz="1800" dirty="0">
                        <a:solidFill>
                          <a:srgbClr val="000000"/>
                        </a:solidFill>
                      </a:endParaRPr>
                    </a:p>
                  </a:txBody>
                  <a:tcPr marL="68581" marR="68581" marT="45736" marB="45736">
                    <a:solidFill>
                      <a:schemeClr val="bg2">
                        <a:lumMod val="75000"/>
                      </a:schemeClr>
                    </a:solidFill>
                  </a:tcPr>
                </a:tc>
                <a:tc>
                  <a:txBody>
                    <a:bodyPr/>
                    <a:lstStyle/>
                    <a:p>
                      <a:pPr algn="ctr"/>
                      <a:r>
                        <a:rPr lang="en-US" sz="1800" dirty="0" smtClean="0">
                          <a:solidFill>
                            <a:srgbClr val="000000"/>
                          </a:solidFill>
                        </a:rPr>
                        <a:t>Budget</a:t>
                      </a:r>
                      <a:endParaRPr lang="en-US" sz="1800" dirty="0">
                        <a:solidFill>
                          <a:srgbClr val="000000"/>
                        </a:solidFill>
                      </a:endParaRPr>
                    </a:p>
                  </a:txBody>
                  <a:tcPr marL="68581" marR="68581" marT="45736" marB="45736">
                    <a:solidFill>
                      <a:schemeClr val="bg2">
                        <a:lumMod val="75000"/>
                      </a:schemeClr>
                    </a:solidFill>
                  </a:tcPr>
                </a:tc>
                <a:tc>
                  <a:txBody>
                    <a:bodyPr/>
                    <a:lstStyle/>
                    <a:p>
                      <a:pPr marL="0" marR="0" algn="ctr">
                        <a:lnSpc>
                          <a:spcPct val="107000"/>
                        </a:lnSpc>
                        <a:spcBef>
                          <a:spcPts val="0"/>
                        </a:spcBef>
                        <a:spcAft>
                          <a:spcPts val="800"/>
                        </a:spcAft>
                      </a:pPr>
                      <a:r>
                        <a:rPr lang="en-US" sz="1800" b="1" kern="1200" dirty="0" smtClean="0">
                          <a:solidFill>
                            <a:srgbClr val="000000"/>
                          </a:solidFill>
                          <a:latin typeface="+mn-lt"/>
                          <a:ea typeface="+mn-ea"/>
                          <a:cs typeface="+mn-cs"/>
                        </a:rPr>
                        <a:t>Awarded Operator</a:t>
                      </a:r>
                      <a:endParaRPr lang="en-US" sz="1800" b="1" kern="1200" dirty="0">
                        <a:solidFill>
                          <a:srgbClr val="000000"/>
                        </a:solidFill>
                        <a:latin typeface="+mn-lt"/>
                        <a:ea typeface="+mn-ea"/>
                        <a:cs typeface="+mn-cs"/>
                      </a:endParaRPr>
                    </a:p>
                  </a:txBody>
                  <a:tcPr marL="68581" marR="68581" marT="45736" marB="45736">
                    <a:solidFill>
                      <a:schemeClr val="bg2">
                        <a:lumMod val="75000"/>
                      </a:schemeClr>
                    </a:solidFill>
                  </a:tcPr>
                </a:tc>
              </a:tr>
              <a:tr h="1107182">
                <a:tc>
                  <a:txBody>
                    <a:bodyPr/>
                    <a:lstStyle/>
                    <a:p>
                      <a:pPr algn="l" fontAlgn="ctr"/>
                      <a:r>
                        <a:rPr lang="en-US" sz="2400" kern="1200" baseline="0" dirty="0" err="1">
                          <a:solidFill>
                            <a:srgbClr val="000000"/>
                          </a:solidFill>
                          <a:latin typeface="+mn-lt"/>
                          <a:ea typeface="+mn-ea"/>
                          <a:cs typeface="+mn-cs"/>
                        </a:rPr>
                        <a:t>Chiwa</a:t>
                      </a:r>
                      <a:r>
                        <a:rPr lang="en-US" sz="2400" kern="1200" baseline="0" dirty="0">
                          <a:solidFill>
                            <a:srgbClr val="000000"/>
                          </a:solidFill>
                          <a:latin typeface="+mn-lt"/>
                          <a:ea typeface="+mn-ea"/>
                          <a:cs typeface="+mn-cs"/>
                        </a:rPr>
                        <a:t> </a:t>
                      </a:r>
                      <a:r>
                        <a:rPr lang="en-US" sz="2400" kern="1200" baseline="0" dirty="0" err="1">
                          <a:solidFill>
                            <a:srgbClr val="000000"/>
                          </a:solidFill>
                          <a:latin typeface="+mn-lt"/>
                          <a:ea typeface="+mn-ea"/>
                          <a:cs typeface="+mn-cs"/>
                        </a:rPr>
                        <a:t>Bhanjyang</a:t>
                      </a:r>
                      <a:r>
                        <a:rPr lang="en-US" sz="2400" kern="1200" baseline="0" dirty="0">
                          <a:solidFill>
                            <a:srgbClr val="000000"/>
                          </a:solidFill>
                          <a:latin typeface="+mn-lt"/>
                          <a:ea typeface="+mn-ea"/>
                          <a:cs typeface="+mn-cs"/>
                        </a:rPr>
                        <a:t>, </a:t>
                      </a:r>
                      <a:r>
                        <a:rPr lang="en-US" sz="2400" kern="1200" baseline="0" dirty="0" err="1">
                          <a:solidFill>
                            <a:srgbClr val="000000"/>
                          </a:solidFill>
                          <a:latin typeface="+mn-lt"/>
                          <a:ea typeface="+mn-ea"/>
                          <a:cs typeface="+mn-cs"/>
                        </a:rPr>
                        <a:t>Panchthar</a:t>
                      </a:r>
                      <a:endParaRPr lang="en-US" sz="2400" kern="1200" baseline="0" dirty="0">
                        <a:solidFill>
                          <a:srgbClr val="000000"/>
                        </a:solidFill>
                        <a:latin typeface="+mn-lt"/>
                        <a:ea typeface="+mn-ea"/>
                        <a:cs typeface="+mn-cs"/>
                      </a:endParaRPr>
                    </a:p>
                  </a:txBody>
                  <a:tcPr marL="7144" marR="7144" marT="9528" marB="0" anchor="ctr">
                    <a:solidFill>
                      <a:schemeClr val="bg1"/>
                    </a:solidFill>
                  </a:tcPr>
                </a:tc>
                <a:tc>
                  <a:txBody>
                    <a:bodyPr/>
                    <a:lstStyle/>
                    <a:p>
                      <a:pPr algn="l" fontAlgn="ctr"/>
                      <a:r>
                        <a:rPr lang="en-US" sz="2400" kern="1200" baseline="0" dirty="0" err="1">
                          <a:solidFill>
                            <a:srgbClr val="000000"/>
                          </a:solidFill>
                          <a:latin typeface="+mn-lt"/>
                          <a:ea typeface="+mn-ea"/>
                          <a:cs typeface="+mn-cs"/>
                        </a:rPr>
                        <a:t>Arughat</a:t>
                      </a:r>
                      <a:r>
                        <a:rPr lang="en-US" sz="2400" kern="1200" baseline="0" dirty="0">
                          <a:solidFill>
                            <a:srgbClr val="000000"/>
                          </a:solidFill>
                          <a:latin typeface="+mn-lt"/>
                          <a:ea typeface="+mn-ea"/>
                          <a:cs typeface="+mn-cs"/>
                        </a:rPr>
                        <a:t>, </a:t>
                      </a:r>
                      <a:r>
                        <a:rPr lang="en-US" sz="2400" kern="1200" baseline="0" dirty="0" err="1">
                          <a:solidFill>
                            <a:srgbClr val="000000"/>
                          </a:solidFill>
                          <a:latin typeface="+mn-lt"/>
                          <a:ea typeface="+mn-ea"/>
                          <a:cs typeface="+mn-cs"/>
                        </a:rPr>
                        <a:t>Dhading</a:t>
                      </a:r>
                      <a:endParaRPr lang="en-US" sz="2400" kern="1200" baseline="0" dirty="0">
                        <a:solidFill>
                          <a:srgbClr val="000000"/>
                        </a:solidFill>
                        <a:latin typeface="+mn-lt"/>
                        <a:ea typeface="+mn-ea"/>
                        <a:cs typeface="+mn-cs"/>
                      </a:endParaRPr>
                    </a:p>
                  </a:txBody>
                  <a:tcPr marL="7144" marR="7144" marT="9528" marB="0" anchor="ctr">
                    <a:solidFill>
                      <a:schemeClr val="bg1"/>
                    </a:solidFill>
                  </a:tcPr>
                </a:tc>
                <a:tc>
                  <a:txBody>
                    <a:bodyPr/>
                    <a:lstStyle/>
                    <a:p>
                      <a:pPr algn="ctr" fontAlgn="ctr"/>
                      <a:r>
                        <a:rPr lang="en-US" sz="2400" kern="1200" baseline="0" dirty="0">
                          <a:solidFill>
                            <a:srgbClr val="000000"/>
                          </a:solidFill>
                          <a:latin typeface="+mn-lt"/>
                          <a:ea typeface="+mn-ea"/>
                          <a:cs typeface="+mn-cs"/>
                        </a:rPr>
                        <a:t>32</a:t>
                      </a:r>
                    </a:p>
                  </a:txBody>
                  <a:tcPr marL="7144" marR="7144" marT="9528" marB="0" anchor="ctr">
                    <a:solidFill>
                      <a:schemeClr val="bg1"/>
                    </a:solidFill>
                  </a:tcPr>
                </a:tc>
                <a:tc>
                  <a:txBody>
                    <a:bodyPr/>
                    <a:lstStyle/>
                    <a:p>
                      <a:r>
                        <a:rPr lang="en-US" sz="2400" kern="1200" baseline="0" dirty="0" smtClean="0">
                          <a:solidFill>
                            <a:srgbClr val="000000"/>
                          </a:solidFill>
                          <a:latin typeface="+mn-lt"/>
                          <a:ea typeface="+mn-ea"/>
                          <a:cs typeface="+mn-cs"/>
                        </a:rPr>
                        <a:t>4.88 billion</a:t>
                      </a:r>
                      <a:endParaRPr lang="en-US" sz="2400" kern="1200" baseline="0" dirty="0">
                        <a:solidFill>
                          <a:srgbClr val="000000"/>
                        </a:solidFill>
                        <a:latin typeface="+mn-lt"/>
                        <a:ea typeface="+mn-ea"/>
                        <a:cs typeface="+mn-cs"/>
                      </a:endParaRPr>
                    </a:p>
                  </a:txBody>
                  <a:tcPr marL="68581" marR="68581" marT="45736" marB="45736">
                    <a:solidFill>
                      <a:schemeClr val="bg1"/>
                    </a:solidFill>
                  </a:tcPr>
                </a:tc>
                <a:tc>
                  <a:txBody>
                    <a:bodyPr/>
                    <a:lstStyle/>
                    <a:p>
                      <a:r>
                        <a:rPr lang="en-US" sz="2400" kern="1200" baseline="0" dirty="0" smtClean="0">
                          <a:solidFill>
                            <a:srgbClr val="000000"/>
                          </a:solidFill>
                          <a:latin typeface="+mn-lt"/>
                          <a:ea typeface="+mn-ea"/>
                          <a:cs typeface="+mn-cs"/>
                        </a:rPr>
                        <a:t>Nepal Telecom</a:t>
                      </a:r>
                      <a:endParaRPr lang="en-US" sz="2400" kern="1200" baseline="0" dirty="0">
                        <a:solidFill>
                          <a:srgbClr val="000000"/>
                        </a:solidFill>
                        <a:latin typeface="+mn-lt"/>
                        <a:ea typeface="+mn-ea"/>
                        <a:cs typeface="+mn-cs"/>
                      </a:endParaRPr>
                    </a:p>
                  </a:txBody>
                  <a:tcPr marL="68581" marR="68581" marT="45736" marB="45736">
                    <a:solidFill>
                      <a:schemeClr val="bg1"/>
                    </a:solidFill>
                  </a:tcPr>
                </a:tc>
              </a:tr>
            </a:tbl>
          </a:graphicData>
        </a:graphic>
      </p:graphicFrame>
      <p:pic>
        <p:nvPicPr>
          <p:cNvPr id="2664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38200"/>
            <a:ext cx="41957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3863" y="5513388"/>
            <a:ext cx="8874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342901"/>
            <a:ext cx="7410450" cy="909125"/>
          </a:xfrm>
          <a:noFill/>
          <a:ln>
            <a:noFill/>
          </a:ln>
        </p:spPr>
        <p:txBody>
          <a:bodyPr>
            <a:noAutofit/>
          </a:bodyPr>
          <a:lstStyle/>
          <a:p>
            <a:r>
              <a:rPr lang="en-US" sz="4000" b="1" dirty="0" smtClean="0">
                <a:solidFill>
                  <a:srgbClr val="7030A0"/>
                </a:solidFill>
              </a:rPr>
              <a:t>Network Diagram of province 1,2&amp;3</a:t>
            </a:r>
            <a:endParaRPr lang="en-US" sz="4000" dirty="0"/>
          </a:p>
        </p:txBody>
      </p:sp>
      <p:sp>
        <p:nvSpPr>
          <p:cNvPr id="3" name="Subtitle 2"/>
          <p:cNvSpPr>
            <a:spLocks noGrp="1"/>
          </p:cNvSpPr>
          <p:nvPr>
            <p:ph type="subTitle" idx="1"/>
          </p:nvPr>
        </p:nvSpPr>
        <p:spPr>
          <a:xfrm>
            <a:off x="590550" y="1968500"/>
            <a:ext cx="8282647" cy="4406900"/>
          </a:xfrm>
        </p:spPr>
        <p:txBody>
          <a:bodyPr>
            <a:norm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3128"/>
            <a:ext cx="9144000" cy="5617886"/>
          </a:xfrm>
          <a:prstGeom prst="rect">
            <a:avLst/>
          </a:prstGeom>
        </p:spPr>
      </p:pic>
    </p:spTree>
    <p:extLst>
      <p:ext uri="{BB962C8B-B14F-4D97-AF65-F5344CB8AC3E}">
        <p14:creationId xmlns:p14="http://schemas.microsoft.com/office/powerpoint/2010/main" val="2888719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590550" y="342900"/>
            <a:ext cx="7410450" cy="1219200"/>
          </a:xfrm>
        </p:spPr>
        <p:txBody>
          <a:bodyPr/>
          <a:lstStyle/>
          <a:p>
            <a:r>
              <a:rPr lang="en-US" sz="4000" b="1" smtClean="0">
                <a:solidFill>
                  <a:srgbClr val="000000"/>
                </a:solidFill>
              </a:rPr>
              <a:t>Province 4 &amp; 5</a:t>
            </a:r>
            <a:endParaRPr lang="en-US" sz="4000" smtClean="0">
              <a:solidFill>
                <a:srgbClr val="000000"/>
              </a:solidFill>
            </a:endParaRPr>
          </a:p>
        </p:txBody>
      </p:sp>
      <p:sp>
        <p:nvSpPr>
          <p:cNvPr id="3" name="Subtitle 2"/>
          <p:cNvSpPr>
            <a:spLocks noGrp="1"/>
          </p:cNvSpPr>
          <p:nvPr>
            <p:ph type="subTitle" idx="1"/>
          </p:nvPr>
        </p:nvSpPr>
        <p:spPr>
          <a:xfrm>
            <a:off x="590550" y="1968500"/>
            <a:ext cx="8281988" cy="4406900"/>
          </a:xfrm>
        </p:spPr>
        <p:txBody>
          <a:bodyPr rtlCol="0">
            <a:normAutofit/>
          </a:bodyPr>
          <a:lstStyle/>
          <a:p>
            <a:pPr fontAlgn="auto">
              <a:spcAft>
                <a:spcPts val="0"/>
              </a:spcAft>
              <a:buFont typeface="Arial"/>
              <a:buNone/>
              <a:defRPr/>
            </a:pPr>
            <a:endParaRPr lang="en-US" dirty="0">
              <a:ea typeface="+mn-ea"/>
            </a:endParaRPr>
          </a:p>
        </p:txBody>
      </p:sp>
      <p:graphicFrame>
        <p:nvGraphicFramePr>
          <p:cNvPr id="4" name="Table 3"/>
          <p:cNvGraphicFramePr>
            <a:graphicFrameLocks noGrp="1"/>
          </p:cNvGraphicFramePr>
          <p:nvPr/>
        </p:nvGraphicFramePr>
        <p:xfrm>
          <a:off x="590550" y="1968500"/>
          <a:ext cx="8281988" cy="3900491"/>
        </p:xfrm>
        <a:graphic>
          <a:graphicData uri="http://schemas.openxmlformats.org/drawingml/2006/table">
            <a:tbl>
              <a:tblPr/>
              <a:tblGrid>
                <a:gridCol w="3144838"/>
                <a:gridCol w="2324100"/>
                <a:gridCol w="1406525"/>
                <a:gridCol w="1406525"/>
              </a:tblGrid>
              <a:tr h="423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Contract Awarded </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United Telecom Limited</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txBody>
                  <a:tcPr marL="68580" marR="6858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txBody>
                  <a:tcPr marL="68580" marR="6858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23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Contract Date</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8</a:t>
                      </a:r>
                      <a:r>
                        <a:rPr kumimoji="0" lang="en-US" sz="1500" b="1" i="0" u="none" strike="noStrike" cap="none" normalizeH="0" baseline="30000" smtClean="0">
                          <a:ln>
                            <a:noFill/>
                          </a:ln>
                          <a:solidFill>
                            <a:srgbClr val="000000"/>
                          </a:solidFill>
                          <a:effectLst/>
                          <a:latin typeface="Calibri" pitchFamily="34" charset="0"/>
                          <a:ea typeface="MS PGothic" pitchFamily="34" charset="-128"/>
                        </a:rPr>
                        <a:t>th</a:t>
                      </a:r>
                      <a:r>
                        <a:rPr kumimoji="0" lang="en-US" sz="1500" b="1" i="0" u="none" strike="noStrike" cap="none" normalizeH="0" baseline="0" smtClean="0">
                          <a:ln>
                            <a:noFill/>
                          </a:ln>
                          <a:solidFill>
                            <a:srgbClr val="000000"/>
                          </a:solidFill>
                          <a:effectLst/>
                          <a:latin typeface="Calibri" pitchFamily="34" charset="0"/>
                          <a:ea typeface="MS PGothic" pitchFamily="34" charset="-128"/>
                        </a:rPr>
                        <a:t> May 2017</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txBody>
                  <a:tcPr marL="68580" marR="6858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txBody>
                  <a:tcPr marL="68580" marR="6858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23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Distance</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Arughat, Gorkha</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Musikot, Rukum</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Approx</a:t>
                      </a:r>
                    </a:p>
                    <a:p>
                      <a:pPr marL="0" marR="0" lvl="0" indent="0" algn="ctr" defTabSz="914400" rtl="0" eaLnBrk="1" fontAlgn="ctr" latinLnBrk="0" hangingPunct="1">
                        <a:lnSpc>
                          <a:spcPct val="100000"/>
                        </a:lnSpc>
                        <a:spcBef>
                          <a:spcPct val="0"/>
                        </a:spcBef>
                        <a:spcAft>
                          <a:spcPct val="0"/>
                        </a:spcAft>
                        <a:buClrTx/>
                        <a:buSzTx/>
                        <a:buFontTx/>
                        <a:buNone/>
                        <a:tabLst/>
                      </a:pPr>
                      <a:r>
                        <a:rPr kumimoji="0" lang="en-AU" sz="1500" b="1" i="0" u="none" strike="noStrike" cap="none" normalizeH="0" baseline="0" smtClean="0">
                          <a:ln>
                            <a:noFill/>
                          </a:ln>
                          <a:solidFill>
                            <a:srgbClr val="000000"/>
                          </a:solidFill>
                          <a:effectLst/>
                          <a:latin typeface="Calibri" pitchFamily="34" charset="0"/>
                          <a:ea typeface="MS PGothic" pitchFamily="34" charset="-128"/>
                        </a:rPr>
                        <a:t>2117km</a:t>
                      </a: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238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No. of Districts</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21</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238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Budget</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2.01 billion</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238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Awarded Operator</a:t>
                      </a:r>
                      <a:endParaRPr kumimoji="0" lang="en-US" sz="1500" b="1" i="0" u="none" strike="noStrike" cap="none" normalizeH="0" baseline="0" smtClean="0">
                        <a:ln>
                          <a:noFill/>
                        </a:ln>
                        <a:solidFill>
                          <a:srgbClr val="FFFFFF"/>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United Telecom Limited</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238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DWDM equipment</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28</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238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Routers</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73</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23863">
                <a:tc>
                  <a:txBody>
                    <a:bodyPr/>
                    <a:lstStyle/>
                    <a:p>
                      <a:pPr marL="0" marR="0" lvl="0" indent="0" algn="just" defTabSz="457200" rtl="0" eaLnBrk="1" fontAlgn="base" latinLnBrk="0" hangingPunct="1">
                        <a:lnSpc>
                          <a:spcPts val="1263"/>
                        </a:lnSpc>
                        <a:spcBef>
                          <a:spcPct val="0"/>
                        </a:spcBef>
                        <a:spcAft>
                          <a:spcPct val="0"/>
                        </a:spcAft>
                        <a:buClrTx/>
                        <a:buSzTx/>
                        <a:buFont typeface="+mj-lt" charset="0"/>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p>
                      <a:pPr marL="0" marR="0" lvl="0" indent="0" algn="just" defTabSz="457200" rtl="0" eaLnBrk="1" fontAlgn="base" latinLnBrk="0" hangingPunct="1">
                        <a:lnSpc>
                          <a:spcPts val="1263"/>
                        </a:lnSpc>
                        <a:spcBef>
                          <a:spcPct val="0"/>
                        </a:spcBef>
                        <a:spcAft>
                          <a:spcPct val="0"/>
                        </a:spcAft>
                        <a:buClrTx/>
                        <a:buSzTx/>
                        <a:buFont typeface="+mj-lt" charset="0"/>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Optical Fiber Cable </a:t>
                      </a:r>
                    </a:p>
                  </a:txBody>
                  <a:tcPr marL="51435" marR="5143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ts val="1263"/>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p>
                      <a:pPr marL="0" marR="0" lvl="0" indent="0" algn="ctr" defTabSz="457200" rtl="0" eaLnBrk="1" fontAlgn="base" latinLnBrk="0" hangingPunct="1">
                        <a:lnSpc>
                          <a:spcPts val="1263"/>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2117 KM</a:t>
                      </a:r>
                    </a:p>
                  </a:txBody>
                  <a:tcPr marL="51435" marR="5143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Underground 1482 Km</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ADSS 635 Km</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822325" y="287338"/>
            <a:ext cx="7543800" cy="714375"/>
          </a:xfrm>
        </p:spPr>
        <p:txBody>
          <a:bodyPr/>
          <a:lstStyle/>
          <a:p>
            <a:r>
              <a:rPr lang="en-GB" sz="3600" b="1" smtClean="0">
                <a:solidFill>
                  <a:srgbClr val="7030A0"/>
                </a:solidFill>
              </a:rPr>
              <a:t>Optical Fiber Network in Province 4&amp;5</a:t>
            </a:r>
            <a:endParaRPr lang="en-US" sz="3600" b="1" smtClean="0">
              <a:solidFill>
                <a:srgbClr val="7030A0"/>
              </a:solidFill>
            </a:endParaRPr>
          </a:p>
        </p:txBody>
      </p:sp>
      <p:sp>
        <p:nvSpPr>
          <p:cNvPr id="28674" name="Content Placeholder 2"/>
          <p:cNvSpPr>
            <a:spLocks noGrp="1"/>
          </p:cNvSpPr>
          <p:nvPr>
            <p:ph idx="1"/>
          </p:nvPr>
        </p:nvSpPr>
        <p:spPr/>
        <p:txBody>
          <a:bodyPr/>
          <a:lstStyle/>
          <a:p>
            <a:pPr algn="just"/>
            <a:endParaRPr lang="en-US" smtClean="0"/>
          </a:p>
          <a:p>
            <a:endParaRPr lang="en-US" smtClean="0"/>
          </a:p>
        </p:txBody>
      </p:sp>
      <p:graphicFrame>
        <p:nvGraphicFramePr>
          <p:cNvPr id="4" name="Table 3"/>
          <p:cNvGraphicFramePr>
            <a:graphicFrameLocks noGrp="1"/>
          </p:cNvGraphicFramePr>
          <p:nvPr/>
        </p:nvGraphicFramePr>
        <p:xfrm>
          <a:off x="492125" y="5043488"/>
          <a:ext cx="7508875" cy="1581150"/>
        </p:xfrm>
        <a:graphic>
          <a:graphicData uri="http://schemas.openxmlformats.org/drawingml/2006/table">
            <a:tbl>
              <a:tblPr firstRow="1" lastRow="1" bandRow="1">
                <a:tableStyleId>{5C22544A-7EE6-4342-B048-85BDC9FD1C3A}</a:tableStyleId>
              </a:tblPr>
              <a:tblGrid>
                <a:gridCol w="1336259"/>
                <a:gridCol w="1421151"/>
                <a:gridCol w="1618862"/>
                <a:gridCol w="1088885"/>
                <a:gridCol w="2043718"/>
              </a:tblGrid>
              <a:tr h="392134">
                <a:tc>
                  <a:txBody>
                    <a:bodyPr/>
                    <a:lstStyle/>
                    <a:p>
                      <a:pPr algn="ctr"/>
                      <a:r>
                        <a:rPr lang="en-US" sz="1800" dirty="0" smtClean="0"/>
                        <a:t>From</a:t>
                      </a:r>
                      <a:endParaRPr lang="en-US" sz="1800" dirty="0"/>
                    </a:p>
                  </a:txBody>
                  <a:tcPr marL="68585" marR="68585" marT="45731" marB="45731">
                    <a:solidFill>
                      <a:schemeClr val="bg2">
                        <a:lumMod val="75000"/>
                      </a:schemeClr>
                    </a:solidFill>
                  </a:tcPr>
                </a:tc>
                <a:tc>
                  <a:txBody>
                    <a:bodyPr/>
                    <a:lstStyle/>
                    <a:p>
                      <a:pPr algn="ctr"/>
                      <a:r>
                        <a:rPr lang="en-US" sz="1800" dirty="0" smtClean="0"/>
                        <a:t>To</a:t>
                      </a:r>
                      <a:endParaRPr lang="en-US" sz="1800" dirty="0"/>
                    </a:p>
                  </a:txBody>
                  <a:tcPr marL="68585" marR="68585" marT="45731" marB="45731">
                    <a:solidFill>
                      <a:schemeClr val="bg2">
                        <a:lumMod val="75000"/>
                      </a:schemeClr>
                    </a:solidFill>
                  </a:tcPr>
                </a:tc>
                <a:tc>
                  <a:txBody>
                    <a:bodyPr/>
                    <a:lstStyle/>
                    <a:p>
                      <a:pPr algn="ctr"/>
                      <a:r>
                        <a:rPr lang="en-US" sz="1800" dirty="0" smtClean="0"/>
                        <a:t>No. of Districts</a:t>
                      </a:r>
                      <a:endParaRPr lang="en-US" sz="1800" dirty="0"/>
                    </a:p>
                  </a:txBody>
                  <a:tcPr marL="68585" marR="68585" marT="45731" marB="45731">
                    <a:solidFill>
                      <a:schemeClr val="bg2">
                        <a:lumMod val="75000"/>
                      </a:schemeClr>
                    </a:solidFill>
                  </a:tcPr>
                </a:tc>
                <a:tc>
                  <a:txBody>
                    <a:bodyPr/>
                    <a:lstStyle/>
                    <a:p>
                      <a:pPr algn="ctr"/>
                      <a:r>
                        <a:rPr lang="en-US" sz="1800" dirty="0" smtClean="0"/>
                        <a:t>Budget</a:t>
                      </a:r>
                      <a:endParaRPr lang="en-US" sz="1800" dirty="0"/>
                    </a:p>
                  </a:txBody>
                  <a:tcPr marL="68585" marR="68585" marT="45731" marB="45731">
                    <a:solidFill>
                      <a:schemeClr val="bg2">
                        <a:lumMod val="75000"/>
                      </a:schemeClr>
                    </a:solidFill>
                  </a:tcPr>
                </a:tc>
                <a:tc>
                  <a:txBody>
                    <a:bodyPr/>
                    <a:lstStyle/>
                    <a:p>
                      <a:pPr marL="0" marR="0" algn="ctr">
                        <a:lnSpc>
                          <a:spcPct val="107000"/>
                        </a:lnSpc>
                        <a:spcBef>
                          <a:spcPts val="0"/>
                        </a:spcBef>
                        <a:spcAft>
                          <a:spcPts val="800"/>
                        </a:spcAft>
                      </a:pPr>
                      <a:r>
                        <a:rPr lang="en-US" sz="1800" b="1" kern="1200" dirty="0" smtClean="0">
                          <a:solidFill>
                            <a:schemeClr val="lt1"/>
                          </a:solidFill>
                          <a:latin typeface="+mn-lt"/>
                          <a:ea typeface="+mn-ea"/>
                          <a:cs typeface="+mn-cs"/>
                        </a:rPr>
                        <a:t>Awarded Operator</a:t>
                      </a:r>
                      <a:endParaRPr lang="en-US" sz="1800" b="1" kern="1200" dirty="0">
                        <a:solidFill>
                          <a:schemeClr val="lt1"/>
                        </a:solidFill>
                        <a:latin typeface="+mn-lt"/>
                        <a:ea typeface="+mn-ea"/>
                        <a:cs typeface="+mn-cs"/>
                      </a:endParaRPr>
                    </a:p>
                  </a:txBody>
                  <a:tcPr marL="68585" marR="68585" marT="45731" marB="45731">
                    <a:solidFill>
                      <a:schemeClr val="bg2">
                        <a:lumMod val="75000"/>
                      </a:schemeClr>
                    </a:solidFill>
                  </a:tcPr>
                </a:tc>
              </a:tr>
              <a:tr h="1189016">
                <a:tc>
                  <a:txBody>
                    <a:bodyPr/>
                    <a:lstStyle/>
                    <a:p>
                      <a:pPr algn="l" fontAlgn="ctr"/>
                      <a:r>
                        <a:rPr lang="en-US" sz="2400" b="0" kern="1200" dirty="0" err="1">
                          <a:solidFill>
                            <a:srgbClr val="0070C0"/>
                          </a:solidFill>
                          <a:latin typeface="+mn-lt"/>
                          <a:ea typeface="+mn-ea"/>
                          <a:cs typeface="+mn-cs"/>
                        </a:rPr>
                        <a:t>Arughat</a:t>
                      </a:r>
                      <a:r>
                        <a:rPr lang="en-US" sz="2400" b="0" kern="1200" dirty="0">
                          <a:solidFill>
                            <a:srgbClr val="0070C0"/>
                          </a:solidFill>
                          <a:latin typeface="+mn-lt"/>
                          <a:ea typeface="+mn-ea"/>
                          <a:cs typeface="+mn-cs"/>
                        </a:rPr>
                        <a:t>, </a:t>
                      </a:r>
                      <a:r>
                        <a:rPr lang="en-US" sz="2400" b="0" kern="1200" dirty="0" err="1">
                          <a:solidFill>
                            <a:srgbClr val="0070C0"/>
                          </a:solidFill>
                          <a:latin typeface="+mn-lt"/>
                          <a:ea typeface="+mn-ea"/>
                          <a:cs typeface="+mn-cs"/>
                        </a:rPr>
                        <a:t>Gorkha</a:t>
                      </a:r>
                      <a:endParaRPr lang="en-US" sz="2400" b="0" kern="1200" dirty="0">
                        <a:solidFill>
                          <a:srgbClr val="0070C0"/>
                        </a:solidFill>
                        <a:latin typeface="+mn-lt"/>
                        <a:ea typeface="+mn-ea"/>
                        <a:cs typeface="+mn-cs"/>
                      </a:endParaRPr>
                    </a:p>
                  </a:txBody>
                  <a:tcPr marL="7144" marR="7144" marT="9527" marB="0" anchor="ctr">
                    <a:solidFill>
                      <a:schemeClr val="bg1"/>
                    </a:solidFill>
                  </a:tcPr>
                </a:tc>
                <a:tc>
                  <a:txBody>
                    <a:bodyPr/>
                    <a:lstStyle/>
                    <a:p>
                      <a:pPr algn="l" fontAlgn="ctr"/>
                      <a:r>
                        <a:rPr lang="en-US" sz="2400" b="0" kern="1200" dirty="0" err="1">
                          <a:solidFill>
                            <a:srgbClr val="0070C0"/>
                          </a:solidFill>
                          <a:latin typeface="+mn-lt"/>
                          <a:ea typeface="+mn-ea"/>
                          <a:cs typeface="+mn-cs"/>
                        </a:rPr>
                        <a:t>Musikot</a:t>
                      </a:r>
                      <a:r>
                        <a:rPr lang="en-US" sz="2400" b="0" kern="1200" dirty="0">
                          <a:solidFill>
                            <a:srgbClr val="0070C0"/>
                          </a:solidFill>
                          <a:latin typeface="+mn-lt"/>
                          <a:ea typeface="+mn-ea"/>
                          <a:cs typeface="+mn-cs"/>
                        </a:rPr>
                        <a:t>, </a:t>
                      </a:r>
                      <a:r>
                        <a:rPr lang="en-US" sz="2400" b="0" kern="1200" dirty="0" err="1">
                          <a:solidFill>
                            <a:srgbClr val="0070C0"/>
                          </a:solidFill>
                          <a:latin typeface="+mn-lt"/>
                          <a:ea typeface="+mn-ea"/>
                          <a:cs typeface="+mn-cs"/>
                        </a:rPr>
                        <a:t>Rukum</a:t>
                      </a:r>
                      <a:endParaRPr lang="en-US" sz="2400" b="0" kern="1200" dirty="0">
                        <a:solidFill>
                          <a:srgbClr val="0070C0"/>
                        </a:solidFill>
                        <a:latin typeface="+mn-lt"/>
                        <a:ea typeface="+mn-ea"/>
                        <a:cs typeface="+mn-cs"/>
                      </a:endParaRPr>
                    </a:p>
                  </a:txBody>
                  <a:tcPr marL="7144" marR="7144" marT="9527" marB="0" anchor="ctr">
                    <a:solidFill>
                      <a:schemeClr val="bg1"/>
                    </a:solidFill>
                  </a:tcPr>
                </a:tc>
                <a:tc>
                  <a:txBody>
                    <a:bodyPr/>
                    <a:lstStyle/>
                    <a:p>
                      <a:pPr algn="ctr" fontAlgn="ctr"/>
                      <a:r>
                        <a:rPr lang="en-US" sz="2400" b="0" kern="1200" dirty="0">
                          <a:solidFill>
                            <a:srgbClr val="0070C0"/>
                          </a:solidFill>
                          <a:latin typeface="+mn-lt"/>
                          <a:ea typeface="+mn-ea"/>
                          <a:cs typeface="+mn-cs"/>
                        </a:rPr>
                        <a:t>21</a:t>
                      </a:r>
                    </a:p>
                  </a:txBody>
                  <a:tcPr marL="7144" marR="7144" marT="9527" marB="0" anchor="ctr">
                    <a:solidFill>
                      <a:schemeClr val="bg1"/>
                    </a:solidFill>
                  </a:tcPr>
                </a:tc>
                <a:tc>
                  <a:txBody>
                    <a:bodyPr/>
                    <a:lstStyle/>
                    <a:p>
                      <a:r>
                        <a:rPr lang="en-US" sz="2400" b="0" dirty="0" smtClean="0">
                          <a:solidFill>
                            <a:srgbClr val="0070C0"/>
                          </a:solidFill>
                        </a:rPr>
                        <a:t>2.01 billion</a:t>
                      </a:r>
                      <a:endParaRPr lang="en-US" sz="2400" b="0" dirty="0">
                        <a:solidFill>
                          <a:srgbClr val="0070C0"/>
                        </a:solidFill>
                      </a:endParaRPr>
                    </a:p>
                  </a:txBody>
                  <a:tcPr marL="68585" marR="68585" marT="45731" marB="45731">
                    <a:solidFill>
                      <a:schemeClr val="bg1"/>
                    </a:solidFill>
                  </a:tcPr>
                </a:tc>
                <a:tc>
                  <a:txBody>
                    <a:bodyPr/>
                    <a:lstStyle/>
                    <a:p>
                      <a:r>
                        <a:rPr lang="en-US" sz="2400" b="0" dirty="0" smtClean="0">
                          <a:solidFill>
                            <a:srgbClr val="0070C0"/>
                          </a:solidFill>
                        </a:rPr>
                        <a:t>United</a:t>
                      </a:r>
                      <a:r>
                        <a:rPr lang="en-US" sz="2400" b="0" baseline="0" dirty="0" smtClean="0">
                          <a:solidFill>
                            <a:srgbClr val="0070C0"/>
                          </a:solidFill>
                        </a:rPr>
                        <a:t> Telecom Limited</a:t>
                      </a:r>
                      <a:endParaRPr lang="en-US" sz="2400" b="0" dirty="0">
                        <a:solidFill>
                          <a:srgbClr val="0070C0"/>
                        </a:solidFill>
                      </a:endParaRPr>
                    </a:p>
                  </a:txBody>
                  <a:tcPr marL="68585" marR="68585" marT="45731" marB="45731">
                    <a:solidFill>
                      <a:schemeClr val="bg1"/>
                    </a:solidFill>
                  </a:tcPr>
                </a:tc>
              </a:tr>
            </a:tbl>
          </a:graphicData>
        </a:graphic>
      </p:graphicFrame>
      <p:pic>
        <p:nvPicPr>
          <p:cNvPr id="286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4463" y="939800"/>
            <a:ext cx="4084637"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8488" y="5503863"/>
            <a:ext cx="8874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342901"/>
            <a:ext cx="7410450" cy="909125"/>
          </a:xfrm>
          <a:noFill/>
          <a:ln>
            <a:noFill/>
          </a:ln>
        </p:spPr>
        <p:txBody>
          <a:bodyPr>
            <a:noAutofit/>
          </a:bodyPr>
          <a:lstStyle/>
          <a:p>
            <a:r>
              <a:rPr lang="en-US" sz="4000" b="1" dirty="0" smtClean="0">
                <a:solidFill>
                  <a:srgbClr val="7030A0"/>
                </a:solidFill>
              </a:rPr>
              <a:t>Network Diagram of province 4&amp;5</a:t>
            </a:r>
            <a:endParaRPr lang="en-US" sz="4000" dirty="0"/>
          </a:p>
        </p:txBody>
      </p:sp>
      <p:sp>
        <p:nvSpPr>
          <p:cNvPr id="3" name="Subtitle 2"/>
          <p:cNvSpPr>
            <a:spLocks noGrp="1"/>
          </p:cNvSpPr>
          <p:nvPr>
            <p:ph type="subTitle" idx="1"/>
          </p:nvPr>
        </p:nvSpPr>
        <p:spPr>
          <a:xfrm>
            <a:off x="590550" y="1968500"/>
            <a:ext cx="8282647" cy="4406900"/>
          </a:xfrm>
        </p:spPr>
        <p:txBody>
          <a:bodyPr>
            <a:norm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00903"/>
            <a:ext cx="9143999" cy="5643029"/>
          </a:xfrm>
          <a:prstGeom prst="rect">
            <a:avLst/>
          </a:prstGeom>
        </p:spPr>
      </p:pic>
    </p:spTree>
    <p:extLst>
      <p:ext uri="{BB962C8B-B14F-4D97-AF65-F5344CB8AC3E}">
        <p14:creationId xmlns:p14="http://schemas.microsoft.com/office/powerpoint/2010/main" val="3185637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590550" y="342900"/>
            <a:ext cx="7410450" cy="1219200"/>
          </a:xfrm>
        </p:spPr>
        <p:txBody>
          <a:bodyPr/>
          <a:lstStyle/>
          <a:p>
            <a:r>
              <a:rPr lang="en-US" sz="4000" b="1" smtClean="0">
                <a:solidFill>
                  <a:srgbClr val="7030A0"/>
                </a:solidFill>
              </a:rPr>
              <a:t>Province 6 &amp; 7</a:t>
            </a:r>
            <a:endParaRPr lang="en-US" sz="4000" smtClean="0"/>
          </a:p>
        </p:txBody>
      </p:sp>
      <p:sp>
        <p:nvSpPr>
          <p:cNvPr id="3" name="Subtitle 2"/>
          <p:cNvSpPr>
            <a:spLocks noGrp="1"/>
          </p:cNvSpPr>
          <p:nvPr>
            <p:ph type="subTitle" idx="1"/>
          </p:nvPr>
        </p:nvSpPr>
        <p:spPr>
          <a:xfrm>
            <a:off x="590550" y="1968500"/>
            <a:ext cx="8281988" cy="4406900"/>
          </a:xfrm>
        </p:spPr>
        <p:txBody>
          <a:bodyPr rtlCol="0">
            <a:normAutofit/>
          </a:bodyPr>
          <a:lstStyle/>
          <a:p>
            <a:pPr fontAlgn="auto">
              <a:spcAft>
                <a:spcPts val="0"/>
              </a:spcAft>
              <a:buFont typeface="Arial"/>
              <a:buNone/>
              <a:defRPr/>
            </a:pPr>
            <a:endParaRPr lang="en-US" dirty="0">
              <a:ea typeface="+mn-ea"/>
            </a:endParaRPr>
          </a:p>
        </p:txBody>
      </p:sp>
      <p:graphicFrame>
        <p:nvGraphicFramePr>
          <p:cNvPr id="4" name="Table 3"/>
          <p:cNvGraphicFramePr>
            <a:graphicFrameLocks noGrp="1"/>
          </p:cNvGraphicFramePr>
          <p:nvPr/>
        </p:nvGraphicFramePr>
        <p:xfrm>
          <a:off x="590550" y="1968500"/>
          <a:ext cx="8281988" cy="4291014"/>
        </p:xfrm>
        <a:graphic>
          <a:graphicData uri="http://schemas.openxmlformats.org/drawingml/2006/table">
            <a:tbl>
              <a:tblPr/>
              <a:tblGrid>
                <a:gridCol w="3144838"/>
                <a:gridCol w="2324100"/>
                <a:gridCol w="1406525"/>
                <a:gridCol w="1406525"/>
              </a:tblGrid>
              <a:tr h="4238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Contract Awarded </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Smart Telecom Pvt. Ltd. (LoI Issued)</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519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Contract Date</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519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Distance</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Musikot, Rukum Simana</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Jhulaghat, Darchula</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Approx</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AU" sz="1500" b="1" i="0" u="none" strike="noStrike" cap="none" normalizeH="0" baseline="0" smtClean="0">
                          <a:ln>
                            <a:noFill/>
                          </a:ln>
                          <a:solidFill>
                            <a:srgbClr val="000000"/>
                          </a:solidFill>
                          <a:effectLst/>
                          <a:latin typeface="Calibri" pitchFamily="34" charset="0"/>
                          <a:ea typeface="MS PGothic" pitchFamily="34" charset="-128"/>
                        </a:rPr>
                        <a:t>2512km </a:t>
                      </a: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5191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No. of Districts</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19</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127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Budget</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3.0094 billion</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127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Awarded Operator</a:t>
                      </a:r>
                      <a:endParaRPr kumimoji="0" lang="en-US" sz="1500" b="1" i="0" u="none" strike="noStrike" cap="none" normalizeH="0" baseline="0" smtClean="0">
                        <a:ln>
                          <a:noFill/>
                        </a:ln>
                        <a:solidFill>
                          <a:srgbClr val="FFFFFF"/>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Smart Telecom Limited</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1275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DWDM equipment</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26</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5080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Routers</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52</a:t>
                      </a: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12750">
                <a:tc>
                  <a:txBody>
                    <a:bodyPr/>
                    <a:lstStyle/>
                    <a:p>
                      <a:pPr marL="0" marR="0" lvl="0" indent="0" algn="just" defTabSz="457200" rtl="0" eaLnBrk="1" fontAlgn="base" latinLnBrk="0" hangingPunct="1">
                        <a:lnSpc>
                          <a:spcPts val="1263"/>
                        </a:lnSpc>
                        <a:spcBef>
                          <a:spcPct val="0"/>
                        </a:spcBef>
                        <a:spcAft>
                          <a:spcPct val="0"/>
                        </a:spcAft>
                        <a:buClrTx/>
                        <a:buSzTx/>
                        <a:buFont typeface="+mj-lt" charset="0"/>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p>
                      <a:pPr marL="0" marR="0" lvl="0" indent="0" algn="just" defTabSz="457200" rtl="0" eaLnBrk="1" fontAlgn="base" latinLnBrk="0" hangingPunct="1">
                        <a:lnSpc>
                          <a:spcPts val="1263"/>
                        </a:lnSpc>
                        <a:spcBef>
                          <a:spcPct val="0"/>
                        </a:spcBef>
                        <a:spcAft>
                          <a:spcPct val="0"/>
                        </a:spcAft>
                        <a:buClrTx/>
                        <a:buSzTx/>
                        <a:buFont typeface="+mj-lt" charset="0"/>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Optical Fiber Cable </a:t>
                      </a:r>
                    </a:p>
                  </a:txBody>
                  <a:tcPr marL="51435" marR="5143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ts val="1263"/>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Calibri" pitchFamily="34" charset="0"/>
                        <a:ea typeface="MS PGothic" pitchFamily="34" charset="-128"/>
                      </a:endParaRPr>
                    </a:p>
                    <a:p>
                      <a:pPr marL="0" marR="0" lvl="0" indent="0" algn="ctr" defTabSz="457200" rtl="0" eaLnBrk="1" fontAlgn="base" latinLnBrk="0" hangingPunct="1">
                        <a:lnSpc>
                          <a:spcPts val="1263"/>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2512 KM</a:t>
                      </a:r>
                    </a:p>
                  </a:txBody>
                  <a:tcPr marL="51435" marR="5143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Underground 1760 Km</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Calibri" pitchFamily="34" charset="0"/>
                          <a:ea typeface="MS PGothic" pitchFamily="34" charset="-128"/>
                        </a:rPr>
                        <a:t>ADSS 752 Km</a:t>
                      </a:r>
                      <a:endParaRPr kumimoji="0" lang="en-US" sz="1500" b="1" i="0" u="none" strike="noStrike" cap="none" normalizeH="0" baseline="0" smtClean="0">
                        <a:ln>
                          <a:noFill/>
                        </a:ln>
                        <a:solidFill>
                          <a:srgbClr val="0070C0"/>
                        </a:solidFill>
                        <a:effectLst/>
                        <a:latin typeface="Calibri" pitchFamily="34" charset="0"/>
                        <a:ea typeface="MS PGothic" pitchFamily="34" charset="-128"/>
                      </a:endParaRPr>
                    </a:p>
                  </a:txBody>
                  <a:tcPr marL="7144" marR="7144"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33400"/>
            <a:ext cx="3887788"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a:xfrm>
            <a:off x="822325" y="287338"/>
            <a:ext cx="7543800" cy="550862"/>
          </a:xfrm>
        </p:spPr>
        <p:txBody>
          <a:bodyPr/>
          <a:lstStyle/>
          <a:p>
            <a:r>
              <a:rPr lang="en-GB" sz="2800" b="1" smtClean="0">
                <a:solidFill>
                  <a:srgbClr val="000000"/>
                </a:solidFill>
              </a:rPr>
              <a:t>Optical Fiber Network in Province 6&amp;7</a:t>
            </a:r>
            <a:endParaRPr lang="en-US" sz="2800" b="1" smtClean="0">
              <a:solidFill>
                <a:srgbClr val="000000"/>
              </a:solidFill>
            </a:endParaRPr>
          </a:p>
        </p:txBody>
      </p:sp>
      <p:sp>
        <p:nvSpPr>
          <p:cNvPr id="30723" name="Content Placeholder 2"/>
          <p:cNvSpPr>
            <a:spLocks noGrp="1"/>
          </p:cNvSpPr>
          <p:nvPr>
            <p:ph idx="1"/>
          </p:nvPr>
        </p:nvSpPr>
        <p:spPr/>
        <p:txBody>
          <a:bodyPr/>
          <a:lstStyle/>
          <a:p>
            <a:pPr algn="just"/>
            <a:endParaRPr lang="en-US" smtClean="0"/>
          </a:p>
          <a:p>
            <a:endParaRPr lang="en-US" smtClean="0"/>
          </a:p>
        </p:txBody>
      </p:sp>
      <p:graphicFrame>
        <p:nvGraphicFramePr>
          <p:cNvPr id="4" name="Table 3"/>
          <p:cNvGraphicFramePr>
            <a:graphicFrameLocks noGrp="1"/>
          </p:cNvGraphicFramePr>
          <p:nvPr/>
        </p:nvGraphicFramePr>
        <p:xfrm>
          <a:off x="457200" y="4259263"/>
          <a:ext cx="7696201" cy="2152804"/>
        </p:xfrm>
        <a:graphic>
          <a:graphicData uri="http://schemas.openxmlformats.org/drawingml/2006/table">
            <a:tbl>
              <a:tblPr firstRow="1" bandRow="1">
                <a:tableStyleId>{5C22544A-7EE6-4342-B048-85BDC9FD1C3A}</a:tableStyleId>
              </a:tblPr>
              <a:tblGrid>
                <a:gridCol w="1295400"/>
                <a:gridCol w="1530801"/>
                <a:gridCol w="1136199"/>
                <a:gridCol w="1639097"/>
                <a:gridCol w="2094704"/>
              </a:tblGrid>
              <a:tr h="639900">
                <a:tc>
                  <a:txBody>
                    <a:bodyPr/>
                    <a:lstStyle/>
                    <a:p>
                      <a:pPr algn="ctr"/>
                      <a:r>
                        <a:rPr lang="en-US" sz="1800" dirty="0" smtClean="0">
                          <a:solidFill>
                            <a:srgbClr val="000000"/>
                          </a:solidFill>
                        </a:rPr>
                        <a:t>From</a:t>
                      </a:r>
                      <a:endParaRPr lang="en-US" sz="1800" dirty="0">
                        <a:solidFill>
                          <a:srgbClr val="000000"/>
                        </a:solidFill>
                      </a:endParaRPr>
                    </a:p>
                  </a:txBody>
                  <a:tcPr marL="68580" marR="68580" marT="45707" marB="45707">
                    <a:solidFill>
                      <a:schemeClr val="bg2">
                        <a:lumMod val="75000"/>
                      </a:schemeClr>
                    </a:solidFill>
                  </a:tcPr>
                </a:tc>
                <a:tc>
                  <a:txBody>
                    <a:bodyPr/>
                    <a:lstStyle/>
                    <a:p>
                      <a:pPr algn="ctr"/>
                      <a:r>
                        <a:rPr lang="en-US" sz="1800" dirty="0" smtClean="0">
                          <a:solidFill>
                            <a:srgbClr val="000000"/>
                          </a:solidFill>
                        </a:rPr>
                        <a:t>To</a:t>
                      </a:r>
                      <a:endParaRPr lang="en-US" sz="1800" dirty="0">
                        <a:solidFill>
                          <a:srgbClr val="000000"/>
                        </a:solidFill>
                      </a:endParaRPr>
                    </a:p>
                  </a:txBody>
                  <a:tcPr marL="68580" marR="68580" marT="45707" marB="45707">
                    <a:solidFill>
                      <a:schemeClr val="bg2">
                        <a:lumMod val="75000"/>
                      </a:schemeClr>
                    </a:solidFill>
                  </a:tcPr>
                </a:tc>
                <a:tc>
                  <a:txBody>
                    <a:bodyPr/>
                    <a:lstStyle/>
                    <a:p>
                      <a:pPr algn="ctr"/>
                      <a:r>
                        <a:rPr lang="en-US" sz="1800" dirty="0" smtClean="0">
                          <a:solidFill>
                            <a:srgbClr val="000000"/>
                          </a:solidFill>
                        </a:rPr>
                        <a:t>No. of Districts</a:t>
                      </a:r>
                      <a:endParaRPr lang="en-US" sz="1800" dirty="0">
                        <a:solidFill>
                          <a:srgbClr val="000000"/>
                        </a:solidFill>
                      </a:endParaRPr>
                    </a:p>
                  </a:txBody>
                  <a:tcPr marL="68580" marR="68580" marT="45707" marB="45707">
                    <a:solidFill>
                      <a:schemeClr val="bg2">
                        <a:lumMod val="75000"/>
                      </a:schemeClr>
                    </a:solidFill>
                  </a:tcPr>
                </a:tc>
                <a:tc>
                  <a:txBody>
                    <a:bodyPr/>
                    <a:lstStyle/>
                    <a:p>
                      <a:pPr algn="ctr"/>
                      <a:r>
                        <a:rPr lang="en-US" sz="1800" dirty="0" smtClean="0">
                          <a:solidFill>
                            <a:srgbClr val="000000"/>
                          </a:solidFill>
                        </a:rPr>
                        <a:t>Budget</a:t>
                      </a:r>
                      <a:endParaRPr lang="en-US" sz="1800" dirty="0">
                        <a:solidFill>
                          <a:srgbClr val="000000"/>
                        </a:solidFill>
                      </a:endParaRPr>
                    </a:p>
                  </a:txBody>
                  <a:tcPr marL="68580" marR="68580" marT="45707" marB="45707">
                    <a:solidFill>
                      <a:schemeClr val="bg2">
                        <a:lumMod val="75000"/>
                      </a:schemeClr>
                    </a:solidFill>
                  </a:tcPr>
                </a:tc>
                <a:tc>
                  <a:txBody>
                    <a:bodyPr/>
                    <a:lstStyle/>
                    <a:p>
                      <a:pPr marL="0" marR="0" algn="ctr">
                        <a:lnSpc>
                          <a:spcPct val="107000"/>
                        </a:lnSpc>
                        <a:spcBef>
                          <a:spcPts val="0"/>
                        </a:spcBef>
                        <a:spcAft>
                          <a:spcPts val="800"/>
                        </a:spcAft>
                      </a:pPr>
                      <a:r>
                        <a:rPr lang="en-US" sz="1800" b="1" kern="1200" dirty="0" smtClean="0">
                          <a:solidFill>
                            <a:srgbClr val="000000"/>
                          </a:solidFill>
                          <a:latin typeface="+mn-lt"/>
                          <a:ea typeface="+mn-ea"/>
                          <a:cs typeface="+mn-cs"/>
                        </a:rPr>
                        <a:t>Awarded Operator</a:t>
                      </a:r>
                      <a:endParaRPr lang="en-US" sz="1800" b="1" kern="1200" dirty="0">
                        <a:solidFill>
                          <a:srgbClr val="000000"/>
                        </a:solidFill>
                        <a:latin typeface="+mn-lt"/>
                        <a:ea typeface="+mn-ea"/>
                        <a:cs typeface="+mn-cs"/>
                      </a:endParaRPr>
                    </a:p>
                  </a:txBody>
                  <a:tcPr marL="68580" marR="68580" marT="45707" marB="45707">
                    <a:solidFill>
                      <a:schemeClr val="bg2">
                        <a:lumMod val="75000"/>
                      </a:schemeClr>
                    </a:solidFill>
                  </a:tcPr>
                </a:tc>
              </a:tr>
              <a:tr h="1512750">
                <a:tc>
                  <a:txBody>
                    <a:bodyPr/>
                    <a:lstStyle/>
                    <a:p>
                      <a:pPr algn="l" fontAlgn="ctr"/>
                      <a:r>
                        <a:rPr lang="en-US" sz="2400" kern="1200" baseline="0" dirty="0" err="1">
                          <a:solidFill>
                            <a:srgbClr val="000000"/>
                          </a:solidFill>
                          <a:latin typeface="+mn-lt"/>
                          <a:ea typeface="+mn-ea"/>
                          <a:cs typeface="+mn-cs"/>
                        </a:rPr>
                        <a:t>Musikot</a:t>
                      </a:r>
                      <a:r>
                        <a:rPr lang="en-US" sz="2400" kern="1200" baseline="0" dirty="0">
                          <a:solidFill>
                            <a:srgbClr val="000000"/>
                          </a:solidFill>
                          <a:latin typeface="+mn-lt"/>
                          <a:ea typeface="+mn-ea"/>
                          <a:cs typeface="+mn-cs"/>
                        </a:rPr>
                        <a:t>, </a:t>
                      </a:r>
                      <a:r>
                        <a:rPr lang="en-US" sz="2400" kern="1200" baseline="0" dirty="0" err="1">
                          <a:solidFill>
                            <a:srgbClr val="000000"/>
                          </a:solidFill>
                          <a:latin typeface="+mn-lt"/>
                          <a:ea typeface="+mn-ea"/>
                          <a:cs typeface="+mn-cs"/>
                        </a:rPr>
                        <a:t>Rukum</a:t>
                      </a:r>
                      <a:r>
                        <a:rPr lang="en-US" sz="2400" kern="1200" baseline="0" dirty="0">
                          <a:solidFill>
                            <a:srgbClr val="000000"/>
                          </a:solidFill>
                          <a:latin typeface="+mn-lt"/>
                          <a:ea typeface="+mn-ea"/>
                          <a:cs typeface="+mn-cs"/>
                        </a:rPr>
                        <a:t> </a:t>
                      </a:r>
                      <a:r>
                        <a:rPr lang="en-US" sz="2400" kern="1200" baseline="0" dirty="0" err="1">
                          <a:solidFill>
                            <a:srgbClr val="000000"/>
                          </a:solidFill>
                          <a:latin typeface="+mn-lt"/>
                          <a:ea typeface="+mn-ea"/>
                          <a:cs typeface="+mn-cs"/>
                        </a:rPr>
                        <a:t>Simana</a:t>
                      </a:r>
                      <a:endParaRPr lang="en-US" sz="2400" kern="1200" baseline="0" dirty="0">
                        <a:solidFill>
                          <a:srgbClr val="000000"/>
                        </a:solidFill>
                        <a:latin typeface="+mn-lt"/>
                        <a:ea typeface="+mn-ea"/>
                        <a:cs typeface="+mn-cs"/>
                      </a:endParaRPr>
                    </a:p>
                  </a:txBody>
                  <a:tcPr marL="7144" marR="7144" marT="9522" marB="0" anchor="ctr">
                    <a:solidFill>
                      <a:schemeClr val="bg1">
                        <a:lumMod val="95000"/>
                      </a:schemeClr>
                    </a:solidFill>
                  </a:tcPr>
                </a:tc>
                <a:tc>
                  <a:txBody>
                    <a:bodyPr/>
                    <a:lstStyle/>
                    <a:p>
                      <a:pPr algn="l" fontAlgn="ctr"/>
                      <a:r>
                        <a:rPr lang="en-US" sz="2400" kern="1200" baseline="0" dirty="0" err="1">
                          <a:solidFill>
                            <a:srgbClr val="000000"/>
                          </a:solidFill>
                          <a:latin typeface="+mn-lt"/>
                          <a:ea typeface="+mn-ea"/>
                          <a:cs typeface="+mn-cs"/>
                        </a:rPr>
                        <a:t>Jhulaghat</a:t>
                      </a:r>
                      <a:r>
                        <a:rPr lang="en-US" sz="2400" kern="1200" baseline="0" dirty="0">
                          <a:solidFill>
                            <a:srgbClr val="000000"/>
                          </a:solidFill>
                          <a:latin typeface="+mn-lt"/>
                          <a:ea typeface="+mn-ea"/>
                          <a:cs typeface="+mn-cs"/>
                        </a:rPr>
                        <a:t>, </a:t>
                      </a:r>
                      <a:r>
                        <a:rPr lang="en-US" sz="2400" kern="1200" baseline="0" dirty="0" err="1">
                          <a:solidFill>
                            <a:srgbClr val="000000"/>
                          </a:solidFill>
                          <a:latin typeface="+mn-lt"/>
                          <a:ea typeface="+mn-ea"/>
                          <a:cs typeface="+mn-cs"/>
                        </a:rPr>
                        <a:t>Darchula</a:t>
                      </a:r>
                      <a:endParaRPr lang="en-US" sz="2400" kern="1200" baseline="0" dirty="0">
                        <a:solidFill>
                          <a:srgbClr val="000000"/>
                        </a:solidFill>
                        <a:latin typeface="+mn-lt"/>
                        <a:ea typeface="+mn-ea"/>
                        <a:cs typeface="+mn-cs"/>
                      </a:endParaRPr>
                    </a:p>
                  </a:txBody>
                  <a:tcPr marL="7144" marR="7144" marT="9522" marB="0" anchor="ctr">
                    <a:solidFill>
                      <a:schemeClr val="bg1">
                        <a:lumMod val="95000"/>
                      </a:schemeClr>
                    </a:solidFill>
                  </a:tcPr>
                </a:tc>
                <a:tc>
                  <a:txBody>
                    <a:bodyPr/>
                    <a:lstStyle/>
                    <a:p>
                      <a:pPr algn="ctr" fontAlgn="ctr"/>
                      <a:r>
                        <a:rPr lang="en-US" sz="2400" kern="1200" baseline="0" dirty="0">
                          <a:solidFill>
                            <a:srgbClr val="000000"/>
                          </a:solidFill>
                          <a:latin typeface="+mn-lt"/>
                          <a:ea typeface="+mn-ea"/>
                          <a:cs typeface="+mn-cs"/>
                        </a:rPr>
                        <a:t>19</a:t>
                      </a:r>
                    </a:p>
                  </a:txBody>
                  <a:tcPr marL="7144" marR="7144" marT="9522" marB="0" anchor="ctr">
                    <a:solidFill>
                      <a:schemeClr val="bg1">
                        <a:lumMod val="95000"/>
                      </a:schemeClr>
                    </a:solidFill>
                  </a:tcPr>
                </a:tc>
                <a:tc>
                  <a:txBody>
                    <a:bodyPr/>
                    <a:lstStyle/>
                    <a:p>
                      <a:r>
                        <a:rPr lang="en-US" sz="2400" kern="1200" baseline="0" dirty="0" smtClean="0">
                          <a:solidFill>
                            <a:srgbClr val="000000"/>
                          </a:solidFill>
                          <a:latin typeface="+mn-lt"/>
                          <a:ea typeface="+mn-ea"/>
                          <a:cs typeface="+mn-cs"/>
                        </a:rPr>
                        <a:t>Estimated budget 3.7 billion</a:t>
                      </a:r>
                      <a:endParaRPr lang="en-US" sz="2400" kern="1200" baseline="0" dirty="0">
                        <a:solidFill>
                          <a:srgbClr val="000000"/>
                        </a:solidFill>
                        <a:latin typeface="+mn-lt"/>
                        <a:ea typeface="+mn-ea"/>
                        <a:cs typeface="+mn-cs"/>
                      </a:endParaRPr>
                    </a:p>
                  </a:txBody>
                  <a:tcPr marL="68580" marR="68580" marT="45707" marB="45707">
                    <a:solidFill>
                      <a:schemeClr val="bg1">
                        <a:lumMod val="95000"/>
                      </a:schemeClr>
                    </a:solidFill>
                  </a:tcPr>
                </a:tc>
                <a:tc>
                  <a:txBody>
                    <a:bodyPr/>
                    <a:lstStyle/>
                    <a:p>
                      <a:r>
                        <a:rPr lang="en-US" sz="2400" kern="1200" baseline="0" dirty="0" smtClean="0">
                          <a:solidFill>
                            <a:srgbClr val="000000"/>
                          </a:solidFill>
                          <a:latin typeface="+mn-lt"/>
                          <a:ea typeface="+mn-ea"/>
                          <a:cs typeface="+mn-cs"/>
                        </a:rPr>
                        <a:t>Smart Telecom</a:t>
                      </a:r>
                      <a:endParaRPr lang="en-US" sz="2400" kern="1200" baseline="0" dirty="0">
                        <a:solidFill>
                          <a:srgbClr val="000000"/>
                        </a:solidFill>
                        <a:latin typeface="+mn-lt"/>
                        <a:ea typeface="+mn-ea"/>
                        <a:cs typeface="+mn-cs"/>
                      </a:endParaRPr>
                    </a:p>
                  </a:txBody>
                  <a:tcPr marL="68580" marR="68580" marT="45707" marB="45707">
                    <a:solidFill>
                      <a:schemeClr val="bg1">
                        <a:lumMod val="95000"/>
                      </a:schemeClr>
                    </a:solidFill>
                  </a:tcPr>
                </a:tc>
              </a:tr>
            </a:tbl>
          </a:graphicData>
        </a:graphic>
      </p:graphicFrame>
      <p:pic>
        <p:nvPicPr>
          <p:cNvPr id="3074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4050" y="5518150"/>
            <a:ext cx="8874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342901"/>
            <a:ext cx="7410450" cy="909125"/>
          </a:xfrm>
          <a:noFill/>
          <a:ln>
            <a:noFill/>
          </a:ln>
        </p:spPr>
        <p:txBody>
          <a:bodyPr>
            <a:noAutofit/>
          </a:bodyPr>
          <a:lstStyle/>
          <a:p>
            <a:r>
              <a:rPr lang="en-US" sz="4000" b="1" dirty="0" smtClean="0">
                <a:solidFill>
                  <a:srgbClr val="7030A0"/>
                </a:solidFill>
              </a:rPr>
              <a:t>Network Diagram of province 6&amp;7</a:t>
            </a:r>
            <a:endParaRPr lang="en-US" sz="4000" dirty="0"/>
          </a:p>
        </p:txBody>
      </p:sp>
      <p:sp>
        <p:nvSpPr>
          <p:cNvPr id="3" name="Subtitle 2"/>
          <p:cNvSpPr>
            <a:spLocks noGrp="1"/>
          </p:cNvSpPr>
          <p:nvPr>
            <p:ph type="subTitle" idx="1"/>
          </p:nvPr>
        </p:nvSpPr>
        <p:spPr>
          <a:xfrm>
            <a:off x="590550" y="1968500"/>
            <a:ext cx="8282647" cy="4406900"/>
          </a:xfrm>
        </p:spPr>
        <p:txBody>
          <a:bodyPr>
            <a:norm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025"/>
            <a:ext cx="9144000" cy="5548978"/>
          </a:xfrm>
          <a:prstGeom prst="rect">
            <a:avLst/>
          </a:prstGeom>
        </p:spPr>
      </p:pic>
    </p:spTree>
    <p:extLst>
      <p:ext uri="{BB962C8B-B14F-4D97-AF65-F5344CB8AC3E}">
        <p14:creationId xmlns:p14="http://schemas.microsoft.com/office/powerpoint/2010/main" val="3006711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a:xfrm>
            <a:off x="457200" y="1219200"/>
            <a:ext cx="8229600" cy="5334000"/>
          </a:xfrm>
        </p:spPr>
        <p:txBody>
          <a:bodyPr/>
          <a:lstStyle/>
          <a:p>
            <a:pPr lvl="0"/>
            <a:r>
              <a:rPr lang="en-US" sz="2600" dirty="0"/>
              <a:t>Affordable broadband of adequate quality throughout Nepal</a:t>
            </a:r>
          </a:p>
          <a:p>
            <a:pPr lvl="0"/>
            <a:r>
              <a:rPr lang="en-US" sz="2600" dirty="0"/>
              <a:t>Services and applications that are of value to Nepali users</a:t>
            </a:r>
          </a:p>
          <a:p>
            <a:pPr lvl="0"/>
            <a:r>
              <a:rPr lang="en-US" sz="2600" dirty="0"/>
              <a:t>Measures to enhance and assure trust and security</a:t>
            </a:r>
          </a:p>
          <a:p>
            <a:pPr lvl="0"/>
            <a:r>
              <a:rPr lang="en-US" sz="2600" dirty="0"/>
              <a:t>Free </a:t>
            </a:r>
            <a:r>
              <a:rPr lang="en-US" sz="2600" dirty="0" err="1"/>
              <a:t>WiFi</a:t>
            </a:r>
            <a:r>
              <a:rPr lang="en-US" sz="2600" dirty="0"/>
              <a:t> in locations such as government hospitals and offices, with particular attention paid to needs of the disabled</a:t>
            </a:r>
          </a:p>
          <a:p>
            <a:pPr lvl="0"/>
            <a:r>
              <a:rPr lang="en-US" sz="2600" dirty="0"/>
              <a:t>Formation of skilled users</a:t>
            </a:r>
          </a:p>
          <a:p>
            <a:pPr lvl="0"/>
            <a:r>
              <a:rPr lang="en-US" sz="2600" dirty="0"/>
              <a:t>Using smartphones to support independent living by disabled citizens</a:t>
            </a:r>
          </a:p>
          <a:p>
            <a:endParaRPr lang="en-US" sz="2600" dirty="0"/>
          </a:p>
        </p:txBody>
      </p:sp>
    </p:spTree>
    <p:extLst>
      <p:ext uri="{BB962C8B-B14F-4D97-AF65-F5344CB8AC3E}">
        <p14:creationId xmlns:p14="http://schemas.microsoft.com/office/powerpoint/2010/main" val="3329951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National Microwave Network Project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9244789"/>
              </p:ext>
            </p:extLst>
          </p:nvPr>
        </p:nvGraphicFramePr>
        <p:xfrm>
          <a:off x="609601" y="1523998"/>
          <a:ext cx="7482732" cy="4769120"/>
        </p:xfrm>
        <a:graphic>
          <a:graphicData uri="http://schemas.openxmlformats.org/drawingml/2006/table">
            <a:tbl>
              <a:tblPr/>
              <a:tblGrid>
                <a:gridCol w="883834"/>
                <a:gridCol w="1743781"/>
                <a:gridCol w="1433245"/>
                <a:gridCol w="740510"/>
                <a:gridCol w="644960"/>
                <a:gridCol w="1272004"/>
                <a:gridCol w="764398"/>
              </a:tblGrid>
              <a:tr h="298070">
                <a:tc>
                  <a:txBody>
                    <a:bodyPr/>
                    <a:lstStyle/>
                    <a:p>
                      <a:pPr algn="ctr" fontAlgn="ctr"/>
                      <a:r>
                        <a:rPr lang="en-US" sz="1800" b="0" i="0" u="none" strike="noStrike" dirty="0">
                          <a:solidFill>
                            <a:srgbClr val="000000"/>
                          </a:solidFill>
                          <a:latin typeface="Calibri"/>
                        </a:rPr>
                        <a:t>Zone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dirty="0">
                          <a:solidFill>
                            <a:srgbClr val="000000"/>
                          </a:solidFill>
                          <a:latin typeface="Calibri"/>
                        </a:rPr>
                        <a:t>Row Labels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NodeB/MW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Relay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Root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Total Sites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Roots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298070">
                <a:tc>
                  <a:txBody>
                    <a:bodyPr/>
                    <a:lstStyle/>
                    <a:p>
                      <a:pPr algn="ctr" fontAlgn="ctr"/>
                      <a:r>
                        <a:rPr lang="en-US" sz="1800" b="0" i="0" u="none" strike="noStrike" dirty="0">
                          <a:solidFill>
                            <a:srgbClr val="000000"/>
                          </a:solidFill>
                          <a:latin typeface="Calibri"/>
                        </a:rPr>
                        <a:t>CDR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BAGMATI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n-US" sz="1800" b="0" i="0" u="none" strike="noStrike">
                          <a:solidFill>
                            <a:srgbClr val="000000"/>
                          </a:solidFill>
                          <a:latin typeface="Calibri"/>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n-US" sz="1800" b="0" i="0" u="none" strike="noStrike">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98070">
                <a:tc>
                  <a:txBody>
                    <a:bodyPr/>
                    <a:lstStyle/>
                    <a:p>
                      <a:pPr algn="ctr" fontAlgn="ctr"/>
                      <a:r>
                        <a:rPr lang="en-US" sz="1800" b="0" i="0" u="none" strike="noStrike" dirty="0">
                          <a:solidFill>
                            <a:srgbClr val="000000"/>
                          </a:solidFill>
                          <a:latin typeface="Calibri"/>
                        </a:rPr>
                        <a:t>CDR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JANAKPUR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dirty="0">
                          <a:solidFill>
                            <a:srgbClr val="000000"/>
                          </a:solidFill>
                          <a:latin typeface="Calibri"/>
                        </a:rPr>
                        <a:t>CDR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NARAYANI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dirty="0">
                          <a:solidFill>
                            <a:srgbClr val="000000"/>
                          </a:solidFill>
                          <a:latin typeface="Calibri"/>
                        </a:rPr>
                        <a:t>EDR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KOSHI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0" i="0" u="none" strike="noStrike">
                          <a:solidFill>
                            <a:srgbClr val="000000"/>
                          </a:solidFill>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0" i="0" u="none" strike="noStrike" dirty="0">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070">
                <a:tc>
                  <a:txBody>
                    <a:bodyPr/>
                    <a:lstStyle/>
                    <a:p>
                      <a:pPr algn="ctr" fontAlgn="ctr"/>
                      <a:r>
                        <a:rPr lang="en-US" sz="1800" b="0" i="0" u="none" strike="noStrike">
                          <a:solidFill>
                            <a:srgbClr val="000000"/>
                          </a:solidFill>
                          <a:latin typeface="Calibri"/>
                        </a:rPr>
                        <a:t>EDR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MECHI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a:solidFill>
                            <a:srgbClr val="000000"/>
                          </a:solidFill>
                          <a:latin typeface="Calibri"/>
                        </a:rPr>
                        <a:t>EDR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SAGARMATHA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a:solidFill>
                            <a:srgbClr val="000000"/>
                          </a:solidFill>
                          <a:latin typeface="Calibri"/>
                        </a:rPr>
                        <a:t>FWDR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MAHAKALI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1800" b="0" i="0" u="none" strike="noStrike">
                          <a:solidFill>
                            <a:srgbClr val="000000"/>
                          </a:solidFill>
                          <a:latin typeface="Calibri"/>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1800" b="0"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98070">
                <a:tc>
                  <a:txBody>
                    <a:bodyPr/>
                    <a:lstStyle/>
                    <a:p>
                      <a:pPr algn="ctr" fontAlgn="ctr"/>
                      <a:r>
                        <a:rPr lang="en-US" sz="1800" b="0" i="0" u="none" strike="noStrike">
                          <a:solidFill>
                            <a:srgbClr val="000000"/>
                          </a:solidFill>
                          <a:latin typeface="Calibri"/>
                        </a:rPr>
                        <a:t>FWDR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SETI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a:solidFill>
                            <a:srgbClr val="000000"/>
                          </a:solidFill>
                          <a:latin typeface="Calibri"/>
                        </a:rPr>
                        <a:t>MWDR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BHERI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0" i="0" u="none" strike="noStrike">
                          <a:solidFill>
                            <a:srgbClr val="000000"/>
                          </a:solidFill>
                          <a:latin typeface="Calibri"/>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0" i="0" u="none" strike="noStrike">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070">
                <a:tc>
                  <a:txBody>
                    <a:bodyPr/>
                    <a:lstStyle/>
                    <a:p>
                      <a:pPr algn="ctr" fontAlgn="ctr"/>
                      <a:r>
                        <a:rPr lang="en-US" sz="1800" b="0" i="0" u="none" strike="noStrike">
                          <a:solidFill>
                            <a:srgbClr val="000000"/>
                          </a:solidFill>
                          <a:latin typeface="Calibri"/>
                        </a:rPr>
                        <a:t>MWDR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KARNALI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a:solidFill>
                            <a:srgbClr val="000000"/>
                          </a:solidFill>
                          <a:latin typeface="Calibri"/>
                        </a:rPr>
                        <a:t>MWDR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RAPTI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a:solidFill>
                            <a:srgbClr val="000000"/>
                          </a:solidFill>
                          <a:latin typeface="Calibri"/>
                        </a:rPr>
                        <a:t>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DHAWALAGIRI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n-US" sz="1800" b="0" i="0" u="none" strike="noStrike">
                          <a:solidFill>
                            <a:srgbClr val="000000"/>
                          </a:solidFill>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n-US" sz="1800" b="0"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98070">
                <a:tc>
                  <a:txBody>
                    <a:bodyPr/>
                    <a:lstStyle/>
                    <a:p>
                      <a:pPr algn="ctr" fontAlgn="ctr"/>
                      <a:r>
                        <a:rPr lang="en-US" sz="1800" b="0" i="0" u="none" strike="noStrike">
                          <a:solidFill>
                            <a:srgbClr val="000000"/>
                          </a:solidFill>
                          <a:latin typeface="Calibri"/>
                        </a:rPr>
                        <a:t>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GANDAKI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r>
              <a:tr h="298070">
                <a:tc>
                  <a:txBody>
                    <a:bodyPr/>
                    <a:lstStyle/>
                    <a:p>
                      <a:pPr algn="ctr" fontAlgn="ctr"/>
                      <a:r>
                        <a:rPr lang="en-US" sz="1800" b="0" i="0" u="none" strike="noStrike">
                          <a:solidFill>
                            <a:srgbClr val="000000"/>
                          </a:solidFill>
                          <a:latin typeface="Calibri"/>
                        </a:rPr>
                        <a:t>WDR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dirty="0">
                          <a:solidFill>
                            <a:srgbClr val="000000"/>
                          </a:solidFill>
                          <a:latin typeface="Calibri"/>
                        </a:rPr>
                        <a:t>LUMBINI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8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r>
              <a:tr h="298070">
                <a:tc gridSpan="2">
                  <a:txBody>
                    <a:bodyPr/>
                    <a:lstStyle/>
                    <a:p>
                      <a:pPr algn="ctr" fontAlgn="ctr"/>
                      <a:r>
                        <a:rPr lang="en-US" sz="1800" b="0" i="0" u="none" strike="noStrike">
                          <a:solidFill>
                            <a:srgbClr val="000000"/>
                          </a:solidFill>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a:txBody>
                    <a:bodyPr/>
                    <a:lstStyle/>
                    <a:p>
                      <a:pPr algn="ctr" fontAlgn="ctr"/>
                      <a:r>
                        <a:rPr lang="en-US" sz="1800" b="0" i="0" u="none" strike="noStrike">
                          <a:solidFill>
                            <a:srgbClr val="000000"/>
                          </a:solidFill>
                          <a:latin typeface="Calibri"/>
                        </a:rPr>
                        <a:t>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a:solidFill>
                            <a:srgbClr val="000000"/>
                          </a:solidFill>
                          <a:latin typeface="Calibri"/>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800" b="0" i="0" u="none" strike="noStrike" dirty="0">
                          <a:solidFill>
                            <a:srgbClr val="000000"/>
                          </a:solidFill>
                          <a:latin typeface="Calibri"/>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bl>
          </a:graphicData>
        </a:graphic>
      </p:graphicFrame>
    </p:spTree>
    <p:extLst>
      <p:ext uri="{BB962C8B-B14F-4D97-AF65-F5344CB8AC3E}">
        <p14:creationId xmlns:p14="http://schemas.microsoft.com/office/powerpoint/2010/main" val="452964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srcRect/>
          <a:stretch>
            <a:fillRect/>
          </a:stretch>
        </p:blipFill>
        <p:spPr bwMode="auto">
          <a:xfrm>
            <a:off x="8356282" y="6131256"/>
            <a:ext cx="685800" cy="685800"/>
          </a:xfrm>
          <a:prstGeom prst="rect">
            <a:avLst/>
          </a:prstGeom>
          <a:noFill/>
          <a:ln w="9525">
            <a:noFill/>
            <a:miter lim="800000"/>
            <a:headEnd/>
            <a:tailEnd/>
          </a:ln>
        </p:spPr>
      </p:pic>
      <p:sp>
        <p:nvSpPr>
          <p:cNvPr id="7" name="Title 1"/>
          <p:cNvSpPr txBox="1">
            <a:spLocks/>
          </p:cNvSpPr>
          <p:nvPr/>
        </p:nvSpPr>
        <p:spPr>
          <a:xfrm>
            <a:off x="1096432" y="150292"/>
            <a:ext cx="7412250" cy="1470025"/>
          </a:xfrm>
          <a:prstGeom prst="rect">
            <a:avLst/>
          </a:prstGeom>
        </p:spPr>
        <p:txBody>
          <a:bodyPr vert="horz" lIns="91440" tIns="45720" rIns="91440" bIns="45720" rtlCol="0" anchor="ctr">
            <a:normAutofit/>
          </a:bodyPr>
          <a:lstStyle/>
          <a:p>
            <a:pPr>
              <a:spcBef>
                <a:spcPct val="0"/>
              </a:spcBef>
              <a:defRPr/>
            </a:pPr>
            <a:r>
              <a:rPr lang="en-AU" sz="3600" b="1" dirty="0" smtClean="0">
                <a:solidFill>
                  <a:srgbClr val="000090"/>
                </a:solidFill>
                <a:latin typeface="+mj-lt"/>
              </a:rPr>
              <a:t>Proposed National MW Network</a:t>
            </a:r>
            <a:endParaRPr lang="en-US" sz="3600" b="1" dirty="0" smtClean="0">
              <a:solidFill>
                <a:srgbClr val="000090"/>
              </a:solidFill>
              <a:latin typeface="+mj-lt"/>
            </a:endParaRPr>
          </a:p>
        </p:txBody>
      </p:sp>
      <p:pic>
        <p:nvPicPr>
          <p:cNvPr id="14337" name="Picture 1"/>
          <p:cNvPicPr>
            <a:picLocks noChangeAspect="1" noChangeArrowheads="1"/>
          </p:cNvPicPr>
          <p:nvPr/>
        </p:nvPicPr>
        <p:blipFill>
          <a:blip r:embed="rId4"/>
          <a:srcRect/>
          <a:stretch>
            <a:fillRect/>
          </a:stretch>
        </p:blipFill>
        <p:spPr bwMode="auto">
          <a:xfrm>
            <a:off x="341195" y="1247133"/>
            <a:ext cx="8332100" cy="4923153"/>
          </a:xfrm>
          <a:prstGeom prst="rect">
            <a:avLst/>
          </a:prstGeom>
          <a:noFill/>
          <a:ln w="9525">
            <a:noFill/>
            <a:miter lim="800000"/>
            <a:headEnd/>
            <a:tailEnd/>
          </a:ln>
        </p:spPr>
      </p:pic>
    </p:spTree>
    <p:extLst>
      <p:ext uri="{BB962C8B-B14F-4D97-AF65-F5344CB8AC3E}">
        <p14:creationId xmlns:p14="http://schemas.microsoft.com/office/powerpoint/2010/main" val="1864346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3200"/>
            <a:ext cx="8229600" cy="1143000"/>
          </a:xfrm>
        </p:spPr>
        <p:txBody>
          <a:bodyPr/>
          <a:lstStyle/>
          <a:p>
            <a:r>
              <a:rPr lang="en-US" dirty="0" smtClean="0"/>
              <a:t>Progress status</a:t>
            </a:r>
            <a:br>
              <a:rPr lang="en-US" dirty="0" smtClean="0"/>
            </a:br>
            <a:r>
              <a:rPr lang="en-US" dirty="0" smtClean="0"/>
              <a:t>Backbone</a:t>
            </a:r>
            <a:endParaRPr lang="en-US" dirty="0"/>
          </a:p>
        </p:txBody>
      </p:sp>
    </p:spTree>
    <p:extLst>
      <p:ext uri="{BB962C8B-B14F-4D97-AF65-F5344CB8AC3E}">
        <p14:creationId xmlns:p14="http://schemas.microsoft.com/office/powerpoint/2010/main" val="3255982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38" y="2057399"/>
            <a:ext cx="8736386" cy="2828925"/>
          </a:xfrm>
          <a:prstGeom prst="rect">
            <a:avLst/>
          </a:prstGeom>
        </p:spPr>
      </p:pic>
    </p:spTree>
    <p:extLst>
      <p:ext uri="{BB962C8B-B14F-4D97-AF65-F5344CB8AC3E}">
        <p14:creationId xmlns:p14="http://schemas.microsoft.com/office/powerpoint/2010/main" val="1522522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362199"/>
            <a:ext cx="6705600" cy="1323439"/>
          </a:xfrm>
          <a:prstGeom prst="rect">
            <a:avLst/>
          </a:prstGeom>
        </p:spPr>
        <p:txBody>
          <a:bodyPr wrap="square">
            <a:spAutoFit/>
          </a:bodyPr>
          <a:lstStyle/>
          <a:p>
            <a:r>
              <a:rPr lang="en-US" sz="4000" dirty="0"/>
              <a:t>Progress status</a:t>
            </a:r>
            <a:br>
              <a:rPr lang="en-US" sz="4000" dirty="0"/>
            </a:br>
            <a:r>
              <a:rPr lang="en-US" sz="4000" dirty="0" smtClean="0"/>
              <a:t>Broadband Access Network</a:t>
            </a:r>
            <a:endParaRPr lang="en-US" sz="4000" dirty="0"/>
          </a:p>
        </p:txBody>
      </p:sp>
    </p:spTree>
    <p:extLst>
      <p:ext uri="{BB962C8B-B14F-4D97-AF65-F5344CB8AC3E}">
        <p14:creationId xmlns:p14="http://schemas.microsoft.com/office/powerpoint/2010/main" val="4216383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stretch>
            <a:fillRect/>
          </a:stretch>
        </p:blipFill>
        <p:spPr>
          <a:xfrm>
            <a:off x="28575" y="304800"/>
            <a:ext cx="8963025" cy="4495799"/>
          </a:xfrm>
          <a:prstGeom prst="rect">
            <a:avLst/>
          </a:prstGeom>
        </p:spPr>
      </p:pic>
      <p:pic>
        <p:nvPicPr>
          <p:cNvPr id="3" name="Picture 2"/>
          <p:cNvPicPr>
            <a:picLocks noChangeAspect="1"/>
          </p:cNvPicPr>
          <p:nvPr/>
        </p:nvPicPr>
        <p:blipFill>
          <a:blip r:embed="rId3"/>
          <a:stretch>
            <a:fillRect/>
          </a:stretch>
        </p:blipFill>
        <p:spPr>
          <a:xfrm>
            <a:off x="28575" y="4567236"/>
            <a:ext cx="9029700" cy="466725"/>
          </a:xfrm>
          <a:prstGeom prst="rect">
            <a:avLst/>
          </a:prstGeom>
        </p:spPr>
      </p:pic>
    </p:spTree>
    <p:extLst>
      <p:ext uri="{BB962C8B-B14F-4D97-AF65-F5344CB8AC3E}">
        <p14:creationId xmlns:p14="http://schemas.microsoft.com/office/powerpoint/2010/main" val="3003860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3437"/>
            <a:ext cx="9144000" cy="5191125"/>
          </a:xfrm>
          <a:prstGeom prst="rect">
            <a:avLst/>
          </a:prstGeom>
        </p:spPr>
      </p:pic>
    </p:spTree>
    <p:extLst>
      <p:ext uri="{BB962C8B-B14F-4D97-AF65-F5344CB8AC3E}">
        <p14:creationId xmlns:p14="http://schemas.microsoft.com/office/powerpoint/2010/main" val="1852006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 y="576262"/>
            <a:ext cx="9096375" cy="5705475"/>
          </a:xfrm>
          <a:prstGeom prst="rect">
            <a:avLst/>
          </a:prstGeom>
        </p:spPr>
      </p:pic>
    </p:spTree>
    <p:extLst>
      <p:ext uri="{BB962C8B-B14F-4D97-AF65-F5344CB8AC3E}">
        <p14:creationId xmlns:p14="http://schemas.microsoft.com/office/powerpoint/2010/main" val="276376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590550" y="342900"/>
            <a:ext cx="7410450" cy="723900"/>
          </a:xfrm>
        </p:spPr>
        <p:txBody>
          <a:bodyPr/>
          <a:lstStyle/>
          <a:p>
            <a:r>
              <a:rPr lang="en-US" sz="2400" b="1" smtClean="0">
                <a:solidFill>
                  <a:srgbClr val="000000"/>
                </a:solidFill>
              </a:rPr>
              <a:t>The Broadband Internet Access for 11 Earthquake Affected districts:</a:t>
            </a:r>
            <a:endParaRPr lang="en-US" sz="2400" smtClean="0">
              <a:solidFill>
                <a:srgbClr val="000000"/>
              </a:solidFill>
            </a:endParaRPr>
          </a:p>
        </p:txBody>
      </p:sp>
      <p:sp>
        <p:nvSpPr>
          <p:cNvPr id="3" name="Subtitle 2"/>
          <p:cNvSpPr>
            <a:spLocks noGrp="1"/>
          </p:cNvSpPr>
          <p:nvPr>
            <p:ph type="subTitle" idx="1"/>
          </p:nvPr>
        </p:nvSpPr>
        <p:spPr>
          <a:xfrm>
            <a:off x="590550" y="1968500"/>
            <a:ext cx="8281988" cy="4406900"/>
          </a:xfrm>
        </p:spPr>
        <p:txBody>
          <a:bodyPr rtlCol="0">
            <a:normAutofit/>
          </a:bodyPr>
          <a:lstStyle/>
          <a:p>
            <a:pPr fontAlgn="auto">
              <a:spcAft>
                <a:spcPts val="0"/>
              </a:spcAft>
              <a:buFont typeface="Arial"/>
              <a:buNone/>
              <a:defRPr/>
            </a:pPr>
            <a:endParaRPr lang="en-US" dirty="0">
              <a:ea typeface="+mn-ea"/>
            </a:endParaRPr>
          </a:p>
        </p:txBody>
      </p:sp>
      <p:graphicFrame>
        <p:nvGraphicFramePr>
          <p:cNvPr id="6" name="Table 5"/>
          <p:cNvGraphicFramePr>
            <a:graphicFrameLocks noGrp="1"/>
          </p:cNvGraphicFramePr>
          <p:nvPr/>
        </p:nvGraphicFramePr>
        <p:xfrm>
          <a:off x="457200" y="1371600"/>
          <a:ext cx="8281986" cy="4632960"/>
        </p:xfrm>
        <a:graphic>
          <a:graphicData uri="http://schemas.openxmlformats.org/drawingml/2006/table">
            <a:tbl>
              <a:tblPr firstRow="1" firstCol="1" bandRow="1">
                <a:tableStyleId>{22838BEF-8BB2-4498-84A7-C5851F593DF1}</a:tableStyleId>
              </a:tblPr>
              <a:tblGrid>
                <a:gridCol w="669771"/>
                <a:gridCol w="947693"/>
                <a:gridCol w="947693"/>
                <a:gridCol w="962089"/>
                <a:gridCol w="962089"/>
                <a:gridCol w="561480"/>
                <a:gridCol w="811235"/>
                <a:gridCol w="811235"/>
                <a:gridCol w="569618"/>
                <a:gridCol w="477603"/>
                <a:gridCol w="561480"/>
              </a:tblGrid>
              <a:tr h="243807">
                <a:tc gridSpan="11">
                  <a:txBody>
                    <a:bodyPr/>
                    <a:lstStyle/>
                    <a:p>
                      <a:pPr marL="0" marR="0" algn="ctr">
                        <a:spcBef>
                          <a:spcPts val="0"/>
                        </a:spcBef>
                        <a:spcAft>
                          <a:spcPts val="0"/>
                        </a:spcAft>
                      </a:pPr>
                      <a:r>
                        <a:rPr lang="en-US" sz="1600" dirty="0">
                          <a:effectLst/>
                        </a:rPr>
                        <a:t>Summary of the Broadband Internet Access points:</a:t>
                      </a:r>
                      <a:endParaRPr lang="en-US" sz="1600" dirty="0">
                        <a:effectLst/>
                        <a:latin typeface="Times New Roman" panose="02020603050405020304" pitchFamily="18" charset="0"/>
                        <a:ea typeface="Times New Roman" panose="02020603050405020304" pitchFamily="18" charset="0"/>
                      </a:endParaRPr>
                    </a:p>
                  </a:txBody>
                  <a:tcPr marL="51431" marR="5143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a:effectLst/>
                        <a:latin typeface="Times New Roman" panose="02020603050405020304" pitchFamily="18" charset="0"/>
                      </a:endParaRPr>
                    </a:p>
                  </a:txBody>
                  <a:tcPr marL="68580" marR="68580" marT="0" marB="0" anchor="b"/>
                </a:tc>
                <a:tc hMerge="1">
                  <a:txBody>
                    <a:bodyPr/>
                    <a:lstStyle/>
                    <a:p>
                      <a:pPr algn="ctr"/>
                      <a:endParaRPr lang="en-US" sz="1600">
                        <a:effectLst/>
                        <a:latin typeface="Times New Roman" panose="02020603050405020304" pitchFamily="18" charset="0"/>
                      </a:endParaRPr>
                    </a:p>
                  </a:txBody>
                  <a:tcPr marL="68580" marR="68580" marT="0" marB="0" anchor="b"/>
                </a:tc>
                <a:tc hMerge="1">
                  <a:txBody>
                    <a:bodyPr/>
                    <a:lstStyle/>
                    <a:p>
                      <a:pPr algn="ctr"/>
                      <a:endParaRPr lang="en-US" sz="1600">
                        <a:effectLst/>
                        <a:latin typeface="Times New Roman" panose="02020603050405020304" pitchFamily="18" charset="0"/>
                      </a:endParaRPr>
                    </a:p>
                  </a:txBody>
                  <a:tcPr marL="68580" marR="68580" marT="0" marB="0" anchor="b"/>
                </a:tc>
                <a:tc hMerge="1">
                  <a:txBody>
                    <a:bodyPr/>
                    <a:lstStyle/>
                    <a:p>
                      <a:pPr algn="ctr"/>
                      <a:endParaRPr lang="en-US" sz="1600">
                        <a:effectLst/>
                        <a:latin typeface="Times New Roman" panose="02020603050405020304" pitchFamily="18" charset="0"/>
                      </a:endParaRPr>
                    </a:p>
                  </a:txBody>
                  <a:tcPr marL="68580" marR="68580" marT="0" marB="0" anchor="b"/>
                </a:tc>
                <a:tc hMerge="1">
                  <a:txBody>
                    <a:bodyPr/>
                    <a:lstStyle/>
                    <a:p>
                      <a:pPr algn="ctr"/>
                      <a:endParaRPr lang="en-US" sz="1600" dirty="0">
                        <a:effectLst/>
                        <a:latin typeface="Times New Roman" panose="02020603050405020304" pitchFamily="18" charset="0"/>
                      </a:endParaRPr>
                    </a:p>
                  </a:txBody>
                  <a:tcPr marL="68580" marR="68580" marT="0" marB="0" anchor="b"/>
                </a:tc>
              </a:tr>
              <a:tr h="1219033">
                <a:tc>
                  <a:txBody>
                    <a:bodyPr/>
                    <a:lstStyle/>
                    <a:p>
                      <a:pPr marL="0" marR="0" algn="ctr">
                        <a:spcBef>
                          <a:spcPts val="0"/>
                        </a:spcBef>
                        <a:spcAft>
                          <a:spcPts val="0"/>
                        </a:spcAft>
                      </a:pPr>
                      <a:r>
                        <a:rPr lang="en-US" sz="1600">
                          <a:effectLst/>
                        </a:rPr>
                        <a:t>Package</a:t>
                      </a:r>
                      <a:endParaRPr lang="en-US" sz="16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a:effectLst/>
                        </a:rPr>
                        <a:t>S.N.</a:t>
                      </a:r>
                      <a:endParaRPr lang="en-US" sz="16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Name of District</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VDC</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Municipality</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a:t>
                      </a:r>
                      <a:r>
                        <a:rPr lang="en-US" sz="1600" dirty="0" err="1">
                          <a:effectLst/>
                        </a:rPr>
                        <a:t>Illaka</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High School</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Higher Secondary School</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Health Post</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a:effectLst/>
                        </a:rPr>
                        <a:t>Grand Total</a:t>
                      </a:r>
                      <a:endParaRPr lang="en-US" sz="1600">
                        <a:effectLst/>
                        <a:latin typeface="Times New Roman" panose="02020603050405020304" pitchFamily="18" charset="0"/>
                        <a:ea typeface="Times New Roman" panose="02020603050405020304" pitchFamily="18" charset="0"/>
                      </a:endParaRPr>
                    </a:p>
                  </a:txBody>
                  <a:tcPr marL="51431" marR="51431" marT="0" marB="0"/>
                </a:tc>
              </a:tr>
              <a:tr h="243807">
                <a:tc rowSpan="3">
                  <a:txBody>
                    <a:bodyPr/>
                    <a:lstStyle/>
                    <a:p>
                      <a:pPr marL="0" marR="0" algn="ctr">
                        <a:spcBef>
                          <a:spcPts val="0"/>
                        </a:spcBef>
                        <a:spcAft>
                          <a:spcPts val="0"/>
                        </a:spcAft>
                      </a:pPr>
                      <a:r>
                        <a:rPr lang="en-US" sz="1600" dirty="0">
                          <a:effectLst/>
                        </a:rPr>
                        <a:t>A</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Gorkha</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60</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50</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203</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rowSpan="3">
                  <a:txBody>
                    <a:bodyPr/>
                    <a:lstStyle/>
                    <a:p>
                      <a:pPr marL="0" marR="0" algn="ctr">
                        <a:spcBef>
                          <a:spcPts val="0"/>
                        </a:spcBef>
                        <a:spcAft>
                          <a:spcPts val="0"/>
                        </a:spcAft>
                      </a:pPr>
                      <a:r>
                        <a:rPr lang="es-ES_tradnl" sz="1600">
                          <a:effectLst/>
                        </a:rPr>
                        <a:t>579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r>
              <a:tr h="243807">
                <a:tc vMerge="1">
                  <a:txBody>
                    <a:bodyPr/>
                    <a:lstStyle/>
                    <a:p>
                      <a:endParaRPr lang="en-US"/>
                    </a:p>
                  </a:txBody>
                  <a:tcP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Dhading</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46</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68</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44</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221</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vMerge="1">
                  <a:txBody>
                    <a:bodyPr/>
                    <a:lstStyle/>
                    <a:p>
                      <a:endParaRPr lang="en-US"/>
                    </a:p>
                  </a:txBody>
                  <a:tcPr/>
                </a:tc>
              </a:tr>
              <a:tr h="487613">
                <a:tc vMerge="1">
                  <a:txBody>
                    <a:bodyPr/>
                    <a:lstStyle/>
                    <a:p>
                      <a:endParaRPr lang="en-US"/>
                    </a:p>
                  </a:txBody>
                  <a:tcPr/>
                </a:tc>
                <a:tc>
                  <a:txBody>
                    <a:bodyPr/>
                    <a:lstStyle/>
                    <a:p>
                      <a:pPr marL="0" marR="0" algn="ctr">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Makawanpur</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35</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52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34</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155</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vMerge="1">
                  <a:txBody>
                    <a:bodyPr/>
                    <a:lstStyle/>
                    <a:p>
                      <a:endParaRPr lang="en-US"/>
                    </a:p>
                  </a:txBody>
                  <a:tcPr/>
                </a:tc>
              </a:tr>
              <a:tr h="243807">
                <a:tc rowSpan="4">
                  <a:txBody>
                    <a:bodyPr/>
                    <a:lstStyle/>
                    <a:p>
                      <a:pPr marL="0" marR="0" algn="ctr">
                        <a:spcBef>
                          <a:spcPts val="0"/>
                        </a:spcBef>
                        <a:spcAft>
                          <a:spcPts val="0"/>
                        </a:spcAft>
                      </a:pPr>
                      <a:r>
                        <a:rPr lang="en-US" sz="1600" dirty="0">
                          <a:effectLst/>
                        </a:rPr>
                        <a:t>B</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Dolakha</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48</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11</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38</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45</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183</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rowSpan="4">
                  <a:txBody>
                    <a:bodyPr/>
                    <a:lstStyle/>
                    <a:p>
                      <a:pPr marL="0" marR="0" algn="ctr">
                        <a:spcBef>
                          <a:spcPts val="0"/>
                        </a:spcBef>
                        <a:spcAft>
                          <a:spcPts val="0"/>
                        </a:spcAft>
                      </a:pPr>
                      <a:r>
                        <a:rPr lang="es-ES_tradnl" sz="1600" dirty="0">
                          <a:effectLst/>
                        </a:rPr>
                        <a:t>716</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r>
              <a:tr h="487613">
                <a:tc vMerge="1">
                  <a:txBody>
                    <a:bodyPr/>
                    <a:lstStyle/>
                    <a:p>
                      <a:endParaRPr lang="en-US"/>
                    </a:p>
                  </a:txBody>
                  <a:tcPr/>
                </a:tc>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Ramechhap</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45</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11</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36</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44</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177</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vMerge="1">
                  <a:txBody>
                    <a:bodyPr/>
                    <a:lstStyle/>
                    <a:p>
                      <a:endParaRPr lang="en-US"/>
                    </a:p>
                  </a:txBody>
                  <a:tcPr/>
                </a:tc>
              </a:tr>
              <a:tr h="243807">
                <a:tc vMerge="1">
                  <a:txBody>
                    <a:bodyPr/>
                    <a:lstStyle/>
                    <a:p>
                      <a:endParaRPr lang="en-US"/>
                    </a:p>
                  </a:txBody>
                  <a:tcPr/>
                </a:tc>
                <a:tc>
                  <a:txBody>
                    <a:bodyPr/>
                    <a:lstStyle/>
                    <a:p>
                      <a:pPr marL="0" marR="0" algn="ctr">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Sindhuli</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50</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48</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201</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vMerge="1">
                  <a:txBody>
                    <a:bodyPr/>
                    <a:lstStyle/>
                    <a:p>
                      <a:endParaRPr lang="en-US"/>
                    </a:p>
                  </a:txBody>
                  <a:tcPr/>
                </a:tc>
              </a:tr>
              <a:tr h="731420">
                <a:tc vMerge="1">
                  <a:txBody>
                    <a:bodyPr/>
                    <a:lstStyle/>
                    <a:p>
                      <a:endParaRPr lang="en-US"/>
                    </a:p>
                  </a:txBody>
                  <a:tcPr/>
                </a:tc>
                <a:tc>
                  <a:txBody>
                    <a:bodyPr/>
                    <a:lstStyle/>
                    <a:p>
                      <a:pPr marL="0" marR="0" algn="ctr">
                        <a:spcBef>
                          <a:spcPts val="0"/>
                        </a:spcBef>
                        <a:spcAft>
                          <a:spcPts val="0"/>
                        </a:spcAft>
                      </a:pPr>
                      <a:r>
                        <a:rPr lang="en-US" sz="1600">
                          <a:effectLst/>
                        </a:rPr>
                        <a:t>7</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 Okhaldhunga</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dirty="0">
                          <a:effectLst/>
                        </a:rPr>
                        <a:t>50</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11</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28</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16</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49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155</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vMerge="1">
                  <a:txBody>
                    <a:bodyPr/>
                    <a:lstStyle/>
                    <a:p>
                      <a:endParaRPr lang="en-US"/>
                    </a:p>
                  </a:txBody>
                  <a:tcPr/>
                </a:tc>
              </a:tr>
              <a:tr h="487613">
                <a:tc>
                  <a:txBody>
                    <a:bodyPr/>
                    <a:lstStyle/>
                    <a:p>
                      <a:pPr algn="ctr"/>
                      <a:endParaRPr lang="en-US" sz="1600">
                        <a:effectLst/>
                        <a:latin typeface="Times New Roman" panose="02020603050405020304" pitchFamily="18" charset="0"/>
                      </a:endParaRPr>
                    </a:p>
                  </a:txBody>
                  <a:tcPr marL="51431" marR="51431" marT="0" marB="0" anchor="b"/>
                </a:tc>
                <a:tc>
                  <a:txBody>
                    <a:bodyPr/>
                    <a:lstStyle/>
                    <a:p>
                      <a:pPr algn="ctr"/>
                      <a:endParaRPr lang="en-US" sz="1600">
                        <a:effectLst/>
                        <a:latin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Grand Total</a:t>
                      </a:r>
                      <a:endParaRPr lang="en-US" sz="1600">
                        <a:effectLst/>
                        <a:latin typeface="Times New Roman" panose="02020603050405020304" pitchFamily="18" charset="0"/>
                        <a:ea typeface="Times New Roman" panose="02020603050405020304" pitchFamily="18" charset="0"/>
                      </a:endParaRPr>
                    </a:p>
                  </a:txBody>
                  <a:tcPr marL="51431" marR="51431" marT="0" marB="0" anchor="b"/>
                </a:tc>
                <a:tc>
                  <a:txBody>
                    <a:bodyPr/>
                    <a:lstStyle/>
                    <a:p>
                      <a:pPr marL="0" marR="0" algn="ctr">
                        <a:spcBef>
                          <a:spcPts val="0"/>
                        </a:spcBef>
                        <a:spcAft>
                          <a:spcPts val="0"/>
                        </a:spcAft>
                      </a:pPr>
                      <a:r>
                        <a:rPr lang="en-US" sz="1600">
                          <a:effectLst/>
                        </a:rPr>
                        <a:t>334</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85</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323</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222</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319</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n-US" sz="1600">
                          <a:effectLst/>
                        </a:rPr>
                        <a:t>1295</a:t>
                      </a:r>
                      <a:endParaRPr lang="en-US" sz="160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marL="0" marR="0" algn="ctr">
                        <a:spcBef>
                          <a:spcPts val="0"/>
                        </a:spcBef>
                        <a:spcAft>
                          <a:spcPts val="0"/>
                        </a:spcAft>
                      </a:pPr>
                      <a:r>
                        <a:rPr lang="es-ES_tradnl" sz="1600" dirty="0">
                          <a:effectLst/>
                        </a:rPr>
                        <a:t>1295</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590550" y="342900"/>
            <a:ext cx="7410450" cy="1219200"/>
          </a:xfrm>
        </p:spPr>
        <p:txBody>
          <a:bodyPr/>
          <a:lstStyle/>
          <a:p>
            <a:r>
              <a:rPr lang="en-US" sz="2800" b="1" smtClean="0">
                <a:solidFill>
                  <a:srgbClr val="000000"/>
                </a:solidFill>
              </a:rPr>
              <a:t>The Broadband Internet Access for 11 Earthquake Affected districts:</a:t>
            </a:r>
            <a:endParaRPr lang="en-US" sz="2800" smtClean="0">
              <a:solidFill>
                <a:srgbClr val="000000"/>
              </a:solidFill>
            </a:endParaRPr>
          </a:p>
        </p:txBody>
      </p:sp>
      <p:sp>
        <p:nvSpPr>
          <p:cNvPr id="3" name="Subtitle 2"/>
          <p:cNvSpPr>
            <a:spLocks noGrp="1"/>
          </p:cNvSpPr>
          <p:nvPr>
            <p:ph type="subTitle" idx="1"/>
          </p:nvPr>
        </p:nvSpPr>
        <p:spPr>
          <a:xfrm>
            <a:off x="590550" y="1968500"/>
            <a:ext cx="8281988" cy="4406900"/>
          </a:xfrm>
        </p:spPr>
        <p:txBody>
          <a:bodyPr rtlCol="0">
            <a:normAutofit/>
          </a:bodyPr>
          <a:lstStyle/>
          <a:p>
            <a:pPr fontAlgn="auto">
              <a:spcAft>
                <a:spcPts val="0"/>
              </a:spcAft>
              <a:buFont typeface="Arial"/>
              <a:buNone/>
              <a:defRPr/>
            </a:pPr>
            <a:endParaRPr lang="en-US" dirty="0">
              <a:ea typeface="+mn-ea"/>
            </a:endParaRPr>
          </a:p>
        </p:txBody>
      </p:sp>
      <p:graphicFrame>
        <p:nvGraphicFramePr>
          <p:cNvPr id="6" name="Table 5"/>
          <p:cNvGraphicFramePr>
            <a:graphicFrameLocks noGrp="1"/>
          </p:cNvGraphicFramePr>
          <p:nvPr/>
        </p:nvGraphicFramePr>
        <p:xfrm>
          <a:off x="533400" y="1752600"/>
          <a:ext cx="8281986" cy="4278315"/>
        </p:xfrm>
        <a:graphic>
          <a:graphicData uri="http://schemas.openxmlformats.org/drawingml/2006/table">
            <a:tbl>
              <a:tblPr firstRow="1" firstCol="1" bandRow="1">
                <a:tableStyleId>{22838BEF-8BB2-4498-84A7-C5851F593DF1}</a:tableStyleId>
              </a:tblPr>
              <a:tblGrid>
                <a:gridCol w="669771"/>
                <a:gridCol w="947693"/>
                <a:gridCol w="947693"/>
                <a:gridCol w="962089"/>
                <a:gridCol w="962089"/>
                <a:gridCol w="561480"/>
                <a:gridCol w="811235"/>
                <a:gridCol w="811235"/>
                <a:gridCol w="569618"/>
                <a:gridCol w="477603"/>
                <a:gridCol w="561480"/>
              </a:tblGrid>
              <a:tr h="408620">
                <a:tc gridSpan="11">
                  <a:txBody>
                    <a:bodyPr/>
                    <a:lstStyle/>
                    <a:p>
                      <a:pPr marL="0" marR="0" algn="ctr">
                        <a:spcBef>
                          <a:spcPts val="0"/>
                        </a:spcBef>
                        <a:spcAft>
                          <a:spcPts val="0"/>
                        </a:spcAft>
                      </a:pPr>
                      <a:r>
                        <a:rPr lang="en-US" sz="1600" dirty="0">
                          <a:effectLst/>
                        </a:rPr>
                        <a:t>Summary of the Broadband Internet Access points:</a:t>
                      </a:r>
                      <a:endParaRPr lang="en-US" sz="1600" dirty="0">
                        <a:effectLst/>
                        <a:latin typeface="Times New Roman" panose="02020603050405020304" pitchFamily="18" charset="0"/>
                        <a:ea typeface="Times New Roman" panose="02020603050405020304" pitchFamily="18" charset="0"/>
                      </a:endParaRPr>
                    </a:p>
                  </a:txBody>
                  <a:tcPr marL="51431" marR="5143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effectLst/>
                        <a:latin typeface="Times New Roman" panose="02020603050405020304" pitchFamily="18" charset="0"/>
                      </a:endParaRPr>
                    </a:p>
                  </a:txBody>
                  <a:tcPr marL="68580" marR="68580" marT="0" marB="0" anchor="b"/>
                </a:tc>
                <a:tc hMerge="1">
                  <a:txBody>
                    <a:bodyPr/>
                    <a:lstStyle/>
                    <a:p>
                      <a:pPr algn="ctr"/>
                      <a:endParaRPr lang="en-US" sz="1600" dirty="0">
                        <a:effectLst/>
                        <a:latin typeface="Times New Roman" panose="02020603050405020304" pitchFamily="18" charset="0"/>
                      </a:endParaRPr>
                    </a:p>
                  </a:txBody>
                  <a:tcPr marL="68580" marR="68580" marT="0" marB="0" anchor="b"/>
                </a:tc>
                <a:tc hMerge="1">
                  <a:txBody>
                    <a:bodyPr/>
                    <a:lstStyle/>
                    <a:p>
                      <a:pPr algn="ctr"/>
                      <a:endParaRPr lang="en-US" sz="1600" dirty="0">
                        <a:effectLst/>
                        <a:latin typeface="Times New Roman" panose="02020603050405020304" pitchFamily="18" charset="0"/>
                      </a:endParaRPr>
                    </a:p>
                  </a:txBody>
                  <a:tcPr marL="68580" marR="68580" marT="0" marB="0" anchor="b"/>
                </a:tc>
                <a:tc hMerge="1">
                  <a:txBody>
                    <a:bodyPr/>
                    <a:lstStyle/>
                    <a:p>
                      <a:pPr algn="ctr"/>
                      <a:endParaRPr lang="en-US" sz="1600" dirty="0">
                        <a:effectLst/>
                        <a:latin typeface="Times New Roman" panose="02020603050405020304" pitchFamily="18" charset="0"/>
                      </a:endParaRPr>
                    </a:p>
                  </a:txBody>
                  <a:tcPr marL="68580" marR="68580" marT="0" marB="0" anchor="b"/>
                </a:tc>
                <a:tc hMerge="1">
                  <a:txBody>
                    <a:bodyPr/>
                    <a:lstStyle/>
                    <a:p>
                      <a:pPr algn="ctr"/>
                      <a:endParaRPr lang="en-US" sz="1600" dirty="0">
                        <a:effectLst/>
                        <a:latin typeface="Times New Roman" panose="02020603050405020304" pitchFamily="18" charset="0"/>
                      </a:endParaRPr>
                    </a:p>
                  </a:txBody>
                  <a:tcPr marL="68580" marR="68580" marT="0" marB="0" anchor="b"/>
                </a:tc>
              </a:tr>
              <a:tr h="1400981">
                <a:tc>
                  <a:txBody>
                    <a:bodyPr/>
                    <a:lstStyle/>
                    <a:p>
                      <a:pPr marL="0" marR="0" algn="ctr">
                        <a:spcBef>
                          <a:spcPts val="0"/>
                        </a:spcBef>
                        <a:spcAft>
                          <a:spcPts val="0"/>
                        </a:spcAft>
                      </a:pPr>
                      <a:r>
                        <a:rPr lang="en-US" sz="1600">
                          <a:effectLst/>
                        </a:rPr>
                        <a:t>Package</a:t>
                      </a:r>
                      <a:endParaRPr lang="en-US" sz="16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a:effectLst/>
                        </a:rPr>
                        <a:t>S.N.</a:t>
                      </a:r>
                      <a:endParaRPr lang="en-US" sz="16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a:effectLst/>
                        </a:rPr>
                        <a:t>Name of District</a:t>
                      </a:r>
                      <a:endParaRPr lang="en-US" sz="16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VDC</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Municipality</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a:t>
                      </a:r>
                      <a:r>
                        <a:rPr lang="en-US" sz="1600" dirty="0" err="1">
                          <a:effectLst/>
                        </a:rPr>
                        <a:t>Illaka</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High School</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Higher Secondary School</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 Health Post</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dirty="0">
                          <a:effectLst/>
                        </a:rPr>
                        <a:t>Total</a:t>
                      </a:r>
                      <a:endParaRPr lang="en-US" sz="16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lgn="ctr">
                        <a:spcBef>
                          <a:spcPts val="0"/>
                        </a:spcBef>
                        <a:spcAft>
                          <a:spcPts val="0"/>
                        </a:spcAft>
                      </a:pPr>
                      <a:r>
                        <a:rPr lang="en-US" sz="1600">
                          <a:effectLst/>
                        </a:rPr>
                        <a:t>Grand Total</a:t>
                      </a:r>
                      <a:endParaRPr lang="en-US" sz="1600">
                        <a:effectLst/>
                        <a:latin typeface="Times New Roman" panose="02020603050405020304" pitchFamily="18" charset="0"/>
                        <a:ea typeface="Times New Roman" panose="02020603050405020304" pitchFamily="18" charset="0"/>
                      </a:endParaRPr>
                    </a:p>
                  </a:txBody>
                  <a:tcPr marL="51431" marR="51431" marT="0" marB="0"/>
                </a:tc>
              </a:tr>
              <a:tr h="321058">
                <a:tc rowSpan="4">
                  <a:txBody>
                    <a:bodyPr/>
                    <a:lstStyle/>
                    <a:p>
                      <a:pPr marL="0" marR="0" algn="ctr">
                        <a:spcBef>
                          <a:spcPts val="0"/>
                        </a:spcBef>
                        <a:spcAft>
                          <a:spcPts val="0"/>
                        </a:spcAft>
                      </a:pPr>
                      <a:r>
                        <a:rPr lang="en-US" sz="1600" dirty="0" smtClean="0">
                          <a:effectLst/>
                          <a:latin typeface="+mn-lt"/>
                          <a:ea typeface="+mn-ea"/>
                        </a:rPr>
                        <a:t>C</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c>
                  <a:txBody>
                    <a:bodyPr/>
                    <a:lstStyle/>
                    <a:p>
                      <a:pPr algn="ctr"/>
                      <a:r>
                        <a:rPr lang="en-US" sz="1800" dirty="0" smtClean="0"/>
                        <a:t>1</a:t>
                      </a:r>
                      <a:endParaRPr lang="en-US" sz="1800" dirty="0"/>
                    </a:p>
                  </a:txBody>
                  <a:tcPr marL="51431" marR="51431" marT="0" marB="0" anchor="b"/>
                </a:tc>
                <a:tc>
                  <a:txBody>
                    <a:bodyPr/>
                    <a:lstStyle/>
                    <a:p>
                      <a:pPr marL="0" marR="0" algn="l">
                        <a:lnSpc>
                          <a:spcPct val="107000"/>
                        </a:lnSpc>
                        <a:spcBef>
                          <a:spcPts val="0"/>
                        </a:spcBef>
                        <a:spcAft>
                          <a:spcPts val="800"/>
                        </a:spcAft>
                      </a:pPr>
                      <a:r>
                        <a:rPr lang="en-US" sz="1600" kern="1200" dirty="0" err="1">
                          <a:solidFill>
                            <a:schemeClr val="dk1"/>
                          </a:solidFill>
                          <a:effectLst/>
                          <a:latin typeface="+mn-lt"/>
                          <a:ea typeface="+mn-ea"/>
                          <a:cs typeface="+mn-cs"/>
                        </a:rPr>
                        <a:t>Nuwakot</a:t>
                      </a:r>
                      <a:endParaRPr lang="en-US" sz="1600" kern="1200" dirty="0">
                        <a:solidFill>
                          <a:schemeClr val="dk1"/>
                        </a:solidFill>
                        <a:effectLst/>
                        <a:latin typeface="+mn-lt"/>
                        <a:ea typeface="+mn-ea"/>
                        <a:cs typeface="+mn-cs"/>
                      </a:endParaRPr>
                    </a:p>
                  </a:txBody>
                  <a:tcPr marL="51431" marR="51431" marT="0" marB="0" anchor="b"/>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61</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1</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13</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48</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47</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61</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218</a:t>
                      </a:r>
                    </a:p>
                  </a:txBody>
                  <a:tcPr marL="51431" marR="51431" marT="0" marB="0" anchor="ctr"/>
                </a:tc>
                <a:tc rowSpan="4">
                  <a:txBody>
                    <a:bodyPr/>
                    <a:lstStyle/>
                    <a:p>
                      <a:pPr marL="0" marR="0" algn="ctr">
                        <a:spcBef>
                          <a:spcPts val="0"/>
                        </a:spcBef>
                        <a:spcAft>
                          <a:spcPts val="0"/>
                        </a:spcAft>
                      </a:pPr>
                      <a:r>
                        <a:rPr lang="es-ES_tradnl" sz="1600" dirty="0" smtClean="0">
                          <a:effectLst/>
                        </a:rPr>
                        <a:t>747</a:t>
                      </a: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r>
              <a:tr h="321058">
                <a:tc vMerge="1">
                  <a:txBody>
                    <a:bodyPr/>
                    <a:lstStyle/>
                    <a:p>
                      <a:endParaRPr lang="en-US"/>
                    </a:p>
                  </a:txBody>
                  <a:tcPr/>
                </a:tc>
                <a:tc>
                  <a:txBody>
                    <a:bodyPr/>
                    <a:lstStyle/>
                    <a:p>
                      <a:pPr algn="ctr"/>
                      <a:r>
                        <a:rPr lang="en-US" sz="1800" dirty="0" smtClean="0"/>
                        <a:t>2</a:t>
                      </a:r>
                      <a:endParaRPr lang="en-US" sz="1800" dirty="0"/>
                    </a:p>
                  </a:txBody>
                  <a:tcPr marL="51431" marR="51431" marT="0" marB="0" anchor="b"/>
                </a:tc>
                <a:tc>
                  <a:txBody>
                    <a:bodyPr/>
                    <a:lstStyle/>
                    <a:p>
                      <a:pPr marL="0" marR="0" algn="l">
                        <a:lnSpc>
                          <a:spcPct val="107000"/>
                        </a:lnSpc>
                        <a:spcBef>
                          <a:spcPts val="0"/>
                        </a:spcBef>
                        <a:spcAft>
                          <a:spcPts val="800"/>
                        </a:spcAft>
                      </a:pPr>
                      <a:r>
                        <a:rPr lang="en-US" sz="1600" kern="1200" dirty="0" err="1">
                          <a:solidFill>
                            <a:schemeClr val="dk1"/>
                          </a:solidFill>
                          <a:effectLst/>
                          <a:latin typeface="+mn-lt"/>
                          <a:ea typeface="+mn-ea"/>
                          <a:cs typeface="+mn-cs"/>
                        </a:rPr>
                        <a:t>Rasuwa</a:t>
                      </a:r>
                      <a:endParaRPr lang="en-US" sz="1600" kern="1200" dirty="0">
                        <a:solidFill>
                          <a:schemeClr val="dk1"/>
                        </a:solidFill>
                        <a:effectLst/>
                        <a:latin typeface="+mn-lt"/>
                        <a:ea typeface="+mn-ea"/>
                        <a:cs typeface="+mn-cs"/>
                      </a:endParaRPr>
                    </a:p>
                  </a:txBody>
                  <a:tcPr marL="51431" marR="51431" marT="0" marB="0" anchor="b"/>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18</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0</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9</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9</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7</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15</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49</a:t>
                      </a:r>
                    </a:p>
                  </a:txBody>
                  <a:tcPr marL="51431" marR="51431" marT="0" marB="0" anchor="ctr"/>
                </a:tc>
                <a:tc vMerge="1">
                  <a:txBody>
                    <a:bodyPr/>
                    <a:lstStyle/>
                    <a:p>
                      <a:endParaRPr lang="en-US"/>
                    </a:p>
                  </a:txBody>
                  <a:tcPr/>
                </a:tc>
              </a:tr>
              <a:tr h="521885">
                <a:tc vMerge="1">
                  <a:txBody>
                    <a:bodyPr/>
                    <a:lstStyle/>
                    <a:p>
                      <a:endParaRPr lang="en-US"/>
                    </a:p>
                  </a:txBody>
                  <a:tcPr/>
                </a:tc>
                <a:tc>
                  <a:txBody>
                    <a:bodyPr/>
                    <a:lstStyle/>
                    <a:p>
                      <a:pPr algn="ctr"/>
                      <a:r>
                        <a:rPr lang="en-US" sz="1800" dirty="0" smtClean="0"/>
                        <a:t>3</a:t>
                      </a:r>
                      <a:endParaRPr lang="en-US" sz="1800" dirty="0"/>
                    </a:p>
                  </a:txBody>
                  <a:tcPr marL="51431" marR="51431" marT="0" marB="0" anchor="b"/>
                </a:tc>
                <a:tc>
                  <a:txBody>
                    <a:bodyPr/>
                    <a:lstStyle/>
                    <a:p>
                      <a:pPr marL="0" marR="0" algn="l">
                        <a:lnSpc>
                          <a:spcPct val="107000"/>
                        </a:lnSpc>
                        <a:spcBef>
                          <a:spcPts val="0"/>
                        </a:spcBef>
                        <a:spcAft>
                          <a:spcPts val="800"/>
                        </a:spcAft>
                      </a:pPr>
                      <a:r>
                        <a:rPr lang="en-US" sz="1600" kern="1200" dirty="0" err="1">
                          <a:solidFill>
                            <a:schemeClr val="dk1"/>
                          </a:solidFill>
                          <a:effectLst/>
                          <a:latin typeface="+mn-lt"/>
                          <a:ea typeface="+mn-ea"/>
                          <a:cs typeface="+mn-cs"/>
                        </a:rPr>
                        <a:t>Sindhupal</a:t>
                      </a:r>
                      <a:r>
                        <a:rPr lang="en-US" sz="1600" kern="1200" dirty="0">
                          <a:solidFill>
                            <a:schemeClr val="dk1"/>
                          </a:solidFill>
                          <a:effectLst/>
                          <a:latin typeface="+mn-lt"/>
                          <a:ea typeface="+mn-ea"/>
                          <a:cs typeface="+mn-cs"/>
                        </a:rPr>
                        <a:t> chowk</a:t>
                      </a:r>
                    </a:p>
                  </a:txBody>
                  <a:tcPr marL="51431" marR="51431" marT="0" marB="0" anchor="b"/>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68</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2</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13</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57</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25</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61</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213</a:t>
                      </a:r>
                    </a:p>
                  </a:txBody>
                  <a:tcPr marL="51431" marR="51431" marT="0" marB="0" anchor="ctr"/>
                </a:tc>
                <a:tc vMerge="1">
                  <a:txBody>
                    <a:bodyPr/>
                    <a:lstStyle/>
                    <a:p>
                      <a:endParaRPr lang="en-US"/>
                    </a:p>
                  </a:txBody>
                  <a:tcPr/>
                </a:tc>
              </a:tr>
              <a:tr h="782828">
                <a:tc vMerge="1">
                  <a:txBody>
                    <a:bodyPr/>
                    <a:lstStyle/>
                    <a:p>
                      <a:endParaRPr lang="en-US"/>
                    </a:p>
                  </a:txBody>
                  <a:tcPr/>
                </a:tc>
                <a:tc>
                  <a:txBody>
                    <a:bodyPr/>
                    <a:lstStyle/>
                    <a:p>
                      <a:pPr algn="ctr"/>
                      <a:r>
                        <a:rPr lang="en-US" sz="1800" dirty="0" smtClean="0"/>
                        <a:t>4</a:t>
                      </a:r>
                      <a:endParaRPr lang="en-US" sz="1800" dirty="0"/>
                    </a:p>
                  </a:txBody>
                  <a:tcPr marL="51431" marR="51431" marT="0" marB="0" anchor="b"/>
                </a:tc>
                <a:tc>
                  <a:txBody>
                    <a:bodyPr/>
                    <a:lstStyle/>
                    <a:p>
                      <a:pPr marL="0" marR="0" algn="l">
                        <a:lnSpc>
                          <a:spcPct val="107000"/>
                        </a:lnSpc>
                        <a:spcBef>
                          <a:spcPts val="0"/>
                        </a:spcBef>
                        <a:spcAft>
                          <a:spcPts val="800"/>
                        </a:spcAft>
                      </a:pPr>
                      <a:r>
                        <a:rPr lang="en-US" sz="1600" kern="1200" dirty="0" err="1">
                          <a:solidFill>
                            <a:schemeClr val="dk1"/>
                          </a:solidFill>
                          <a:effectLst/>
                          <a:latin typeface="+mn-lt"/>
                          <a:ea typeface="+mn-ea"/>
                          <a:cs typeface="+mn-cs"/>
                        </a:rPr>
                        <a:t>Kavre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palanchowk</a:t>
                      </a:r>
                      <a:endParaRPr lang="en-US" sz="1600" kern="1200" dirty="0">
                        <a:solidFill>
                          <a:schemeClr val="dk1"/>
                        </a:solidFill>
                        <a:effectLst/>
                        <a:latin typeface="+mn-lt"/>
                        <a:ea typeface="+mn-ea"/>
                        <a:cs typeface="+mn-cs"/>
                      </a:endParaRPr>
                    </a:p>
                  </a:txBody>
                  <a:tcPr marL="51431" marR="51431" marT="0" marB="0" anchor="b"/>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75</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5</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15</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74</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44</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69</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267</a:t>
                      </a:r>
                    </a:p>
                  </a:txBody>
                  <a:tcPr marL="51431" marR="51431" marT="0" marB="0" anchor="ctr"/>
                </a:tc>
                <a:tc vMerge="1">
                  <a:txBody>
                    <a:bodyPr/>
                    <a:lstStyle/>
                    <a:p>
                      <a:endParaRPr lang="en-US"/>
                    </a:p>
                  </a:txBody>
                  <a:tcPr/>
                </a:tc>
              </a:tr>
              <a:tr h="521885">
                <a:tc>
                  <a:txBody>
                    <a:bodyPr/>
                    <a:lstStyle/>
                    <a:p>
                      <a:pPr algn="ctr"/>
                      <a:endParaRPr lang="en-US" sz="1600">
                        <a:effectLst/>
                        <a:latin typeface="Times New Roman" panose="02020603050405020304" pitchFamily="18" charset="0"/>
                      </a:endParaRPr>
                    </a:p>
                  </a:txBody>
                  <a:tcPr marL="51431" marR="51431" marT="0" marB="0" anchor="b"/>
                </a:tc>
                <a:tc>
                  <a:txBody>
                    <a:bodyPr/>
                    <a:lstStyle/>
                    <a:p>
                      <a:endParaRPr lang="en-US" sz="1800" dirty="0"/>
                    </a:p>
                  </a:txBody>
                  <a:tcPr marL="51431" marR="51431" marT="0" marB="0" anchor="b"/>
                </a:tc>
                <a:tc>
                  <a:txBody>
                    <a:bodyPr/>
                    <a:lstStyle/>
                    <a:p>
                      <a:pPr marL="0" marR="0" algn="l">
                        <a:lnSpc>
                          <a:spcPct val="107000"/>
                        </a:lnSpc>
                        <a:spcBef>
                          <a:spcPts val="0"/>
                        </a:spcBef>
                        <a:spcAft>
                          <a:spcPts val="800"/>
                        </a:spcAft>
                      </a:pPr>
                      <a:r>
                        <a:rPr lang="en-US" sz="1600" kern="1200" dirty="0">
                          <a:solidFill>
                            <a:schemeClr val="dk1"/>
                          </a:solidFill>
                          <a:effectLst/>
                          <a:latin typeface="+mn-lt"/>
                          <a:ea typeface="+mn-ea"/>
                          <a:cs typeface="+mn-cs"/>
                        </a:rPr>
                        <a:t>Grand Total</a:t>
                      </a:r>
                    </a:p>
                  </a:txBody>
                  <a:tcPr marL="51431" marR="51431" marT="0" marB="0" anchor="b"/>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222</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8</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50</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188</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123</a:t>
                      </a:r>
                    </a:p>
                  </a:txBody>
                  <a:tcPr marL="51431" marR="51431" marT="0" marB="0" anchor="ctr"/>
                </a:tc>
                <a:tc>
                  <a:txBody>
                    <a:bodyPr/>
                    <a:lstStyle/>
                    <a:p>
                      <a:pPr marL="0" marR="0" algn="ctr">
                        <a:lnSpc>
                          <a:spcPct val="107000"/>
                        </a:lnSpc>
                        <a:spcBef>
                          <a:spcPts val="0"/>
                        </a:spcBef>
                        <a:spcAft>
                          <a:spcPts val="800"/>
                        </a:spcAft>
                      </a:pPr>
                      <a:r>
                        <a:rPr lang="en-US" sz="1600" kern="1200">
                          <a:solidFill>
                            <a:schemeClr val="dk1"/>
                          </a:solidFill>
                          <a:effectLst/>
                          <a:latin typeface="+mn-lt"/>
                          <a:ea typeface="+mn-ea"/>
                          <a:cs typeface="+mn-cs"/>
                        </a:rPr>
                        <a:t>206</a:t>
                      </a:r>
                    </a:p>
                  </a:txBody>
                  <a:tcPr marL="51431" marR="51431"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747</a:t>
                      </a:r>
                    </a:p>
                  </a:txBody>
                  <a:tcPr marL="51431" marR="51431" marT="0" marB="0" anchor="ctr"/>
                </a:tc>
                <a:tc>
                  <a:txBody>
                    <a:bodyPr/>
                    <a:lstStyle/>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51431" marR="51431"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session you will know:</a:t>
            </a:r>
            <a:endParaRPr lang="en-US" dirty="0"/>
          </a:p>
        </p:txBody>
      </p:sp>
      <p:sp>
        <p:nvSpPr>
          <p:cNvPr id="3" name="Content Placeholder 2"/>
          <p:cNvSpPr>
            <a:spLocks noGrp="1"/>
          </p:cNvSpPr>
          <p:nvPr>
            <p:ph idx="1"/>
          </p:nvPr>
        </p:nvSpPr>
        <p:spPr>
          <a:xfrm>
            <a:off x="533400" y="1295400"/>
            <a:ext cx="8229600" cy="5181600"/>
          </a:xfrm>
        </p:spPr>
        <p:txBody>
          <a:bodyPr/>
          <a:lstStyle/>
          <a:p>
            <a:r>
              <a:rPr lang="en-US" dirty="0" smtClean="0"/>
              <a:t>existing policy, legal and regulatory frameworks for broadband in Nepal</a:t>
            </a:r>
          </a:p>
          <a:p>
            <a:r>
              <a:rPr lang="en-US" dirty="0" smtClean="0"/>
              <a:t>additional initiatives taken in understanding broadband requirements </a:t>
            </a:r>
          </a:p>
          <a:p>
            <a:r>
              <a:rPr lang="en-US" dirty="0" smtClean="0"/>
              <a:t>current status of national telecom infrastructure </a:t>
            </a:r>
          </a:p>
          <a:p>
            <a:r>
              <a:rPr lang="en-US" dirty="0" smtClean="0"/>
              <a:t>Status of RTDF fund </a:t>
            </a:r>
          </a:p>
          <a:p>
            <a:r>
              <a:rPr lang="en-US" dirty="0" smtClean="0"/>
              <a:t>projects and budget for building broadband backbone and access networks </a:t>
            </a:r>
          </a:p>
        </p:txBody>
      </p:sp>
    </p:spTree>
    <p:extLst>
      <p:ext uri="{BB962C8B-B14F-4D97-AF65-F5344CB8AC3E}">
        <p14:creationId xmlns:p14="http://schemas.microsoft.com/office/powerpoint/2010/main" val="3315044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a:xfrm>
            <a:off x="590550" y="342900"/>
            <a:ext cx="7410450" cy="647700"/>
          </a:xfrm>
        </p:spPr>
        <p:txBody>
          <a:bodyPr/>
          <a:lstStyle/>
          <a:p>
            <a:r>
              <a:rPr lang="en-US" sz="2800" b="1" smtClean="0">
                <a:solidFill>
                  <a:srgbClr val="000000"/>
                </a:solidFill>
              </a:rPr>
              <a:t>The Broadband Internet Access in 8 Districts of Province 6</a:t>
            </a:r>
            <a:endParaRPr lang="en-US" sz="2800" smtClean="0">
              <a:solidFill>
                <a:srgbClr val="000000"/>
              </a:solidFill>
            </a:endParaRPr>
          </a:p>
        </p:txBody>
      </p:sp>
      <p:sp>
        <p:nvSpPr>
          <p:cNvPr id="3" name="Subtitle 2"/>
          <p:cNvSpPr>
            <a:spLocks noGrp="1"/>
          </p:cNvSpPr>
          <p:nvPr>
            <p:ph type="subTitle" idx="1"/>
          </p:nvPr>
        </p:nvSpPr>
        <p:spPr>
          <a:xfrm>
            <a:off x="590550" y="1968500"/>
            <a:ext cx="8281988" cy="4406900"/>
          </a:xfrm>
        </p:spPr>
        <p:txBody>
          <a:bodyPr rtlCol="0">
            <a:normAutofit/>
          </a:bodyPr>
          <a:lstStyle/>
          <a:p>
            <a:pPr fontAlgn="auto">
              <a:spcAft>
                <a:spcPts val="0"/>
              </a:spcAft>
              <a:buFont typeface="Arial"/>
              <a:buNone/>
              <a:defRPr/>
            </a:pPr>
            <a:endParaRPr lang="en-US" dirty="0">
              <a:ea typeface="+mn-ea"/>
            </a:endParaRPr>
          </a:p>
        </p:txBody>
      </p:sp>
      <p:graphicFrame>
        <p:nvGraphicFramePr>
          <p:cNvPr id="5" name="Table 4"/>
          <p:cNvGraphicFramePr>
            <a:graphicFrameLocks noGrp="1"/>
          </p:cNvGraphicFramePr>
          <p:nvPr/>
        </p:nvGraphicFramePr>
        <p:xfrm>
          <a:off x="381000" y="1143000"/>
          <a:ext cx="8524875" cy="5117470"/>
        </p:xfrm>
        <a:graphic>
          <a:graphicData uri="http://schemas.openxmlformats.org/drawingml/2006/table">
            <a:tbl>
              <a:tblPr/>
              <a:tblGrid>
                <a:gridCol w="838200"/>
                <a:gridCol w="566738"/>
                <a:gridCol w="758825"/>
                <a:gridCol w="758825"/>
                <a:gridCol w="646112"/>
                <a:gridCol w="850900"/>
                <a:gridCol w="406400"/>
                <a:gridCol w="889000"/>
                <a:gridCol w="887413"/>
                <a:gridCol w="665162"/>
                <a:gridCol w="592138"/>
                <a:gridCol w="665162"/>
              </a:tblGrid>
              <a:tr h="309563">
                <a:tc gridSpan="1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err="1" smtClean="0">
                          <a:ln>
                            <a:noFill/>
                          </a:ln>
                          <a:solidFill>
                            <a:srgbClr val="000000"/>
                          </a:solidFill>
                          <a:effectLst/>
                          <a:latin typeface="Calibri" pitchFamily="34" charset="0"/>
                          <a:ea typeface="MS PGothic" pitchFamily="34" charset="-128"/>
                        </a:rPr>
                        <a:t>Summary</a:t>
                      </a:r>
                      <a:r>
                        <a:rPr kumimoji="0" lang="es-ES_tradnl" sz="1600" b="1" i="0" u="none" strike="noStrike" cap="none" normalizeH="0" baseline="0" dirty="0" smtClean="0">
                          <a:ln>
                            <a:noFill/>
                          </a:ln>
                          <a:solidFill>
                            <a:srgbClr val="000000"/>
                          </a:solidFill>
                          <a:effectLst/>
                          <a:latin typeface="Calibri" pitchFamily="34" charset="0"/>
                          <a:ea typeface="MS PGothic" pitchFamily="34" charset="-128"/>
                        </a:rPr>
                        <a:t> of </a:t>
                      </a:r>
                      <a:r>
                        <a:rPr kumimoji="0" lang="es-ES_tradnl" sz="1600" b="1" i="0" u="none" strike="noStrike" cap="none" normalizeH="0" baseline="0" dirty="0" err="1" smtClean="0">
                          <a:ln>
                            <a:noFill/>
                          </a:ln>
                          <a:solidFill>
                            <a:srgbClr val="000000"/>
                          </a:solidFill>
                          <a:effectLst/>
                          <a:latin typeface="Calibri" pitchFamily="34" charset="0"/>
                          <a:ea typeface="MS PGothic" pitchFamily="34" charset="-128"/>
                        </a:rPr>
                        <a:t>the</a:t>
                      </a:r>
                      <a:r>
                        <a:rPr kumimoji="0" lang="es-ES_tradnl" sz="1600" b="1" i="0" u="none" strike="noStrike" cap="none" normalizeH="0" baseline="0" dirty="0" smtClean="0">
                          <a:ln>
                            <a:noFill/>
                          </a:ln>
                          <a:solidFill>
                            <a:srgbClr val="000000"/>
                          </a:solidFill>
                          <a:effectLst/>
                          <a:latin typeface="Calibri" pitchFamily="34" charset="0"/>
                          <a:ea typeface="MS PGothic" pitchFamily="34" charset="-128"/>
                        </a:rPr>
                        <a:t> </a:t>
                      </a:r>
                      <a:r>
                        <a:rPr kumimoji="0" lang="es-ES_tradnl" sz="1600" b="1" i="0" u="none" strike="noStrike" cap="none" normalizeH="0" baseline="0" dirty="0" err="1" smtClean="0">
                          <a:ln>
                            <a:noFill/>
                          </a:ln>
                          <a:solidFill>
                            <a:srgbClr val="000000"/>
                          </a:solidFill>
                          <a:effectLst/>
                          <a:latin typeface="Calibri" pitchFamily="34" charset="0"/>
                          <a:ea typeface="MS PGothic" pitchFamily="34" charset="-128"/>
                        </a:rPr>
                        <a:t>Broadband</a:t>
                      </a:r>
                      <a:r>
                        <a:rPr kumimoji="0" lang="es-ES_tradnl" sz="1600" b="1" i="0" u="none" strike="noStrike" cap="none" normalizeH="0" baseline="0" dirty="0" smtClean="0">
                          <a:ln>
                            <a:noFill/>
                          </a:ln>
                          <a:solidFill>
                            <a:srgbClr val="000000"/>
                          </a:solidFill>
                          <a:effectLst/>
                          <a:latin typeface="Calibri" pitchFamily="34" charset="0"/>
                          <a:ea typeface="MS PGothic" pitchFamily="34" charset="-128"/>
                        </a:rPr>
                        <a:t> Internet Access </a:t>
                      </a:r>
                      <a:r>
                        <a:rPr kumimoji="0" lang="es-ES_tradnl" sz="1600" b="1" i="0" u="none" strike="noStrike" cap="none" normalizeH="0" baseline="0" dirty="0" err="1" smtClean="0">
                          <a:ln>
                            <a:noFill/>
                          </a:ln>
                          <a:solidFill>
                            <a:srgbClr val="000000"/>
                          </a:solidFill>
                          <a:effectLst/>
                          <a:latin typeface="Calibri" pitchFamily="34" charset="0"/>
                          <a:ea typeface="MS PGothic" pitchFamily="34" charset="-128"/>
                        </a:rPr>
                        <a:t>points</a:t>
                      </a:r>
                      <a:r>
                        <a:rPr kumimoji="0" lang="es-ES_tradnl" sz="1600" b="1" i="0" u="none" strike="noStrike" cap="none" normalizeH="0" baseline="0" dirty="0" smtClean="0">
                          <a:ln>
                            <a:noFill/>
                          </a:ln>
                          <a:solidFill>
                            <a:srgbClr val="000000"/>
                          </a:solidFill>
                          <a:effectLst/>
                          <a:latin typeface="Calibri" pitchFamily="34" charset="0"/>
                          <a:ea typeface="MS PGothic" pitchFamily="34" charset="-128"/>
                        </a:rPr>
                        <a:t>: </a:t>
                      </a:r>
                      <a:endParaRPr kumimoji="0" lang="en-US" sz="1600" b="1"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75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alibri" pitchFamily="34" charset="0"/>
                          <a:ea typeface="MS PGothic" pitchFamily="34" charset="-128"/>
                        </a:rPr>
                        <a:t>Package</a:t>
                      </a:r>
                      <a:endParaRPr kumimoji="0" lang="en-US" sz="16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S.N.</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Name of District</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RURAL MUNICIPALITY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Municipality</a:t>
                      </a:r>
                      <a:endParaRPr kumimoji="0" lang="en-US" sz="1600" b="0" i="0" u="none" strike="noStrike" cap="none" normalizeH="0" baseline="0" smtClean="0">
                        <a:ln>
                          <a:noFill/>
                        </a:ln>
                        <a:solidFill>
                          <a:srgbClr val="000000"/>
                        </a:solidFill>
                        <a:effectLst/>
                        <a:latin typeface="Calibri" pitchFamily="34" charset="0"/>
                        <a:ea typeface="MS PGothic"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Total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Total   High School</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Total Higher Secondary School</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Total Health Post</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Total</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Grand Total</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r h="1147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Total Rural municipality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No of Ward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No of Municipality</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Ward</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r h="274638">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alibri" pitchFamily="34" charset="0"/>
                          <a:ea typeface="MS PGothic" pitchFamily="34" charset="-128"/>
                        </a:rPr>
                        <a:t>A</a:t>
                      </a:r>
                      <a:endParaRPr kumimoji="0" lang="en-US" sz="16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Mugu</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17</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96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426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r h="274638">
                <a:tc vMerge="1">
                  <a:txBody>
                    <a:bodyPr/>
                    <a:lstStyle/>
                    <a:p>
                      <a:endParaRPr lang="en-US"/>
                    </a:p>
                  </a:txBody>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Humla</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7</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9</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27</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101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vMerge="1">
                  <a:txBody>
                    <a:bodyPr/>
                    <a:lstStyle/>
                    <a:p>
                      <a:endParaRPr lang="en-US"/>
                    </a:p>
                  </a:txBody>
                  <a:tcPr/>
                </a:tc>
              </a:tr>
              <a:tr h="274638">
                <a:tc vMerge="1">
                  <a:txBody>
                    <a:bodyPr/>
                    <a:lstStyle/>
                    <a:p>
                      <a:endParaRPr lang="en-US"/>
                    </a:p>
                  </a:txBody>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Dolpa</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100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vMerge="1">
                  <a:txBody>
                    <a:bodyPr/>
                    <a:lstStyle/>
                    <a:p>
                      <a:endParaRPr lang="en-US"/>
                    </a:p>
                  </a:txBody>
                  <a:tcPr/>
                </a:tc>
              </a:tr>
              <a:tr h="274638">
                <a:tc vMerge="1">
                  <a:txBody>
                    <a:bodyPr/>
                    <a:lstStyle/>
                    <a:p>
                      <a:endParaRPr lang="en-US"/>
                    </a:p>
                  </a:txBody>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Jumla</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7</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50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29</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129</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vMerge="1">
                  <a:txBody>
                    <a:bodyPr/>
                    <a:lstStyle/>
                    <a:p>
                      <a:endParaRPr lang="en-US"/>
                    </a:p>
                  </a:txBody>
                  <a:tcPr/>
                </a:tc>
              </a:tr>
              <a:tr h="274638">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alibri" pitchFamily="34" charset="0"/>
                          <a:ea typeface="MS PGothic" pitchFamily="34" charset="-128"/>
                        </a:rPr>
                        <a:t>B</a:t>
                      </a:r>
                      <a:endParaRPr kumimoji="0" lang="en-US" sz="16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5</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Kalikot</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51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35</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28</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167</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684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r h="274638">
                <a:tc vMerge="1">
                  <a:txBody>
                    <a:bodyPr/>
                    <a:lstStyle/>
                    <a:p>
                      <a:endParaRPr lang="en-US"/>
                    </a:p>
                  </a:txBody>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Rukum</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15</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190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vMerge="1">
                  <a:txBody>
                    <a:bodyPr/>
                    <a:lstStyle/>
                    <a:p>
                      <a:endParaRPr lang="en-US"/>
                    </a:p>
                  </a:txBody>
                  <a:tcPr/>
                </a:tc>
              </a:tr>
              <a:tr h="274638">
                <a:tc vMerge="1">
                  <a:txBody>
                    <a:bodyPr/>
                    <a:lstStyle/>
                    <a:p>
                      <a:endParaRPr lang="en-US"/>
                    </a:p>
                  </a:txBody>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7</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Rolpa</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9</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62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MS PGothic" pitchFamily="34" charset="-128"/>
                        </a:rPr>
                        <a:t>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MS PGothic" pitchFamily="34" charset="-128"/>
                        </a:rPr>
                        <a:t>10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MS PGothic" pitchFamily="34" charset="-128"/>
                        </a:rPr>
                        <a:t>10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MS PGothic" pitchFamily="34" charset="-128"/>
                        </a:rPr>
                        <a:t>51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MS PGothic" pitchFamily="34" charset="-128"/>
                        </a:rPr>
                        <a:t>11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154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vMerge="1">
                  <a:txBody>
                    <a:bodyPr/>
                    <a:lstStyle/>
                    <a:p>
                      <a:endParaRPr lang="en-US"/>
                    </a:p>
                  </a:txBody>
                  <a:tcPr/>
                </a:tc>
              </a:tr>
              <a:tr h="274638">
                <a:tc vMerge="1">
                  <a:txBody>
                    <a:bodyPr/>
                    <a:lstStyle/>
                    <a:p>
                      <a:endParaRPr lang="en-US"/>
                    </a:p>
                  </a:txBody>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8</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Jajarkot</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38</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39</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42</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173</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vMerge="1">
                  <a:txBody>
                    <a:bodyPr/>
                    <a:lstStyle/>
                    <a:p>
                      <a:endParaRPr lang="en-US"/>
                    </a:p>
                  </a:txBody>
                  <a:tcPr/>
                </a:tc>
              </a:tr>
              <a:tr h="45878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Grand Total</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48</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381</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14</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166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178</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107</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216</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1110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b"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1110</a:t>
                      </a:r>
                      <a:endPar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51435" marR="51435"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879156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16" y="-14785"/>
            <a:ext cx="8229600" cy="1143000"/>
          </a:xfrm>
        </p:spPr>
        <p:txBody>
          <a:bodyPr/>
          <a:lstStyle/>
          <a:p>
            <a:r>
              <a:rPr lang="en-US" dirty="0"/>
              <a:t>Challenges</a:t>
            </a:r>
          </a:p>
        </p:txBody>
      </p:sp>
      <p:sp>
        <p:nvSpPr>
          <p:cNvPr id="3" name="Content Placeholder 2"/>
          <p:cNvSpPr>
            <a:spLocks noGrp="1"/>
          </p:cNvSpPr>
          <p:nvPr>
            <p:ph sz="quarter" idx="1"/>
          </p:nvPr>
        </p:nvSpPr>
        <p:spPr>
          <a:xfrm>
            <a:off x="483216" y="990600"/>
            <a:ext cx="7504278" cy="5416404"/>
          </a:xfrm>
        </p:spPr>
        <p:txBody>
          <a:bodyPr/>
          <a:lstStyle/>
          <a:p>
            <a:pPr marL="0" indent="0">
              <a:buNone/>
            </a:pPr>
            <a:r>
              <a:rPr lang="en-US" dirty="0" smtClean="0"/>
              <a:t> In Most </a:t>
            </a:r>
            <a:r>
              <a:rPr lang="en-US" dirty="0"/>
              <a:t>part of the project </a:t>
            </a:r>
            <a:r>
              <a:rPr lang="en-US" dirty="0" smtClean="0"/>
              <a:t>areas, there </a:t>
            </a:r>
            <a:r>
              <a:rPr lang="en-US" dirty="0"/>
              <a:t>is no Road </a:t>
            </a:r>
            <a:r>
              <a:rPr lang="en-US" dirty="0" smtClean="0"/>
              <a:t>facility, so we have to use human, horses  for transportation of goods or airlift if airport available   </a:t>
            </a:r>
            <a:endParaRPr lang="en-US" dirty="0"/>
          </a:p>
          <a:p>
            <a:pPr marL="0" indent="0">
              <a:buNone/>
            </a:pPr>
            <a:r>
              <a:rPr lang="en-US" dirty="0"/>
              <a:t>  </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1BC8A75-E188-4651-A64E-9787EA83C286}" type="slidenum">
              <a:rPr lang="en-US" smtClean="0"/>
              <a:t>52</a:t>
            </a:fld>
            <a:endParaRPr lang="en-US"/>
          </a:p>
        </p:txBody>
      </p:sp>
    </p:spTree>
    <p:extLst>
      <p:ext uri="{BB962C8B-B14F-4D97-AF65-F5344CB8AC3E}">
        <p14:creationId xmlns:p14="http://schemas.microsoft.com/office/powerpoint/2010/main" val="767930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sz="quarter" idx="1"/>
          </p:nvPr>
        </p:nvSpPr>
        <p:spPr/>
        <p:txBody>
          <a:bodyPr/>
          <a:lstStyle/>
          <a:p>
            <a:r>
              <a:rPr lang="en-US" dirty="0" smtClean="0"/>
              <a:t>Tower are in above 42000 meter above  sea  level. </a:t>
            </a:r>
          </a:p>
          <a:p>
            <a:r>
              <a:rPr lang="en-US" dirty="0" smtClean="0"/>
              <a:t>Power-solar </a:t>
            </a:r>
          </a:p>
          <a:p>
            <a:r>
              <a:rPr lang="en-US" dirty="0" smtClean="0"/>
              <a:t>Right of Way</a:t>
            </a:r>
          </a:p>
          <a:p>
            <a:r>
              <a:rPr lang="en-US" dirty="0" smtClean="0"/>
              <a:t>There is snow 6 months of year </a:t>
            </a:r>
          </a:p>
          <a:p>
            <a:r>
              <a:rPr lang="en-US" dirty="0" smtClean="0"/>
              <a:t>Chances  of altitude sickness </a:t>
            </a:r>
          </a:p>
          <a:p>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1BC8A75-E188-4651-A64E-9787EA83C286}" type="slidenum">
              <a:rPr lang="en-US" smtClean="0"/>
              <a:t>53</a:t>
            </a:fld>
            <a:endParaRPr lang="en-US"/>
          </a:p>
        </p:txBody>
      </p:sp>
    </p:spTree>
    <p:extLst>
      <p:ext uri="{BB962C8B-B14F-4D97-AF65-F5344CB8AC3E}">
        <p14:creationId xmlns:p14="http://schemas.microsoft.com/office/powerpoint/2010/main" val="1287950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sz="quarter" idx="1"/>
          </p:nvPr>
        </p:nvSpPr>
        <p:spPr/>
        <p:txBody>
          <a:bodyPr/>
          <a:lstStyle/>
          <a:p>
            <a:r>
              <a:rPr lang="en-US" dirty="0" smtClean="0"/>
              <a:t>Most of our project area is in high risk of lightening.</a:t>
            </a:r>
          </a:p>
          <a:p>
            <a:r>
              <a:rPr lang="en-US" dirty="0" smtClean="0"/>
              <a:t>Local issues </a:t>
            </a:r>
          </a:p>
          <a:p>
            <a:pPr lvl="1"/>
            <a:r>
              <a:rPr lang="en-US" dirty="0" smtClean="0"/>
              <a:t>some do not allow to built tower and some wants extra benefit.</a:t>
            </a:r>
          </a:p>
          <a:p>
            <a:r>
              <a:rPr lang="en-US" dirty="0" smtClean="0"/>
              <a:t>Unavailability of expert human resources </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1BC8A75-E188-4651-A64E-9787EA83C286}" type="slidenum">
              <a:rPr lang="en-US" smtClean="0"/>
              <a:t>54</a:t>
            </a:fld>
            <a:endParaRPr lang="en-US"/>
          </a:p>
        </p:txBody>
      </p:sp>
    </p:spTree>
    <p:extLst>
      <p:ext uri="{BB962C8B-B14F-4D97-AF65-F5344CB8AC3E}">
        <p14:creationId xmlns:p14="http://schemas.microsoft.com/office/powerpoint/2010/main" val="1098334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79" y="1066801"/>
            <a:ext cx="7470221" cy="5156926"/>
          </a:xfrm>
          <a:prstGeom prst="rect">
            <a:avLst/>
          </a:prstGeom>
        </p:spPr>
      </p:pic>
    </p:spTree>
    <p:extLst>
      <p:ext uri="{BB962C8B-B14F-4D97-AF65-F5344CB8AC3E}">
        <p14:creationId xmlns:p14="http://schemas.microsoft.com/office/powerpoint/2010/main" val="1923032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473952"/>
          </a:xfrm>
        </p:spPr>
        <p:txBody>
          <a:bodyPr/>
          <a:lstStyle/>
          <a:p>
            <a:r>
              <a:rPr lang="en-US" dirty="0" smtClean="0"/>
              <a:t>Some time we have to make own road </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1BC8A75-E188-4651-A64E-9787EA83C286}" type="slidenum">
              <a:rPr lang="en-US" smtClean="0"/>
              <a:t>56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731" y="889254"/>
            <a:ext cx="4540469" cy="38351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028950"/>
            <a:ext cx="4419600" cy="3445002"/>
          </a:xfrm>
          <a:prstGeom prst="rect">
            <a:avLst/>
          </a:prstGeom>
        </p:spPr>
      </p:pic>
    </p:spTree>
    <p:extLst>
      <p:ext uri="{BB962C8B-B14F-4D97-AF65-F5344CB8AC3E}">
        <p14:creationId xmlns:p14="http://schemas.microsoft.com/office/powerpoint/2010/main" val="2877614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4800" y="533399"/>
            <a:ext cx="4648200" cy="3146369"/>
          </a:xfrm>
        </p:spPr>
      </p:pic>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1BC8A75-E188-4651-A64E-9787EA83C286}" type="slidenum">
              <a:rPr lang="en-US" smtClean="0"/>
              <a:t>57</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200400" y="2895600"/>
            <a:ext cx="4772025" cy="3660775"/>
          </a:xfrm>
          <a:prstGeom prst="rect">
            <a:avLst/>
          </a:prstGeom>
        </p:spPr>
      </p:pic>
    </p:spTree>
    <p:extLst>
      <p:ext uri="{BB962C8B-B14F-4D97-AF65-F5344CB8AC3E}">
        <p14:creationId xmlns:p14="http://schemas.microsoft.com/office/powerpoint/2010/main" val="594958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lifting </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41917" y="1600200"/>
            <a:ext cx="3630083" cy="2722563"/>
          </a:xfrm>
        </p:spPr>
      </p:pic>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1BC8A75-E188-4651-A64E-9787EA83C286}" type="slidenum">
              <a:rPr lang="en-US" smtClean="0"/>
              <a:t>58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276600"/>
            <a:ext cx="4572000" cy="3429000"/>
          </a:xfrm>
          <a:prstGeom prst="rect">
            <a:avLst/>
          </a:prstGeom>
        </p:spPr>
      </p:pic>
    </p:spTree>
    <p:extLst>
      <p:ext uri="{BB962C8B-B14F-4D97-AF65-F5344CB8AC3E}">
        <p14:creationId xmlns:p14="http://schemas.microsoft.com/office/powerpoint/2010/main" val="8548416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0"/>
            <a:ext cx="7519416" cy="3352800"/>
          </a:xfrm>
        </p:spPr>
      </p:pic>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1BC8A75-E188-4651-A64E-9787EA83C286}" type="slidenum">
              <a:rPr lang="en-US" smtClean="0"/>
              <a:t>59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447393"/>
            <a:ext cx="7519416" cy="3505200"/>
          </a:xfrm>
          <a:prstGeom prst="rect">
            <a:avLst/>
          </a:prstGeom>
        </p:spPr>
      </p:pic>
    </p:spTree>
    <p:extLst>
      <p:ext uri="{BB962C8B-B14F-4D97-AF65-F5344CB8AC3E}">
        <p14:creationId xmlns:p14="http://schemas.microsoft.com/office/powerpoint/2010/main" val="249184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416" y="914400"/>
            <a:ext cx="7910858" cy="4477024"/>
          </a:xfrm>
          <a:prstGeom prst="rect">
            <a:avLst/>
          </a:prstGeom>
        </p:spPr>
      </p:pic>
    </p:spTree>
    <p:extLst>
      <p:ext uri="{BB962C8B-B14F-4D97-AF65-F5344CB8AC3E}">
        <p14:creationId xmlns:p14="http://schemas.microsoft.com/office/powerpoint/2010/main" val="494848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890252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0511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4212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3149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2971800"/>
          </a:xfrm>
        </p:spPr>
        <p:txBody>
          <a:bodyPr/>
          <a:lstStyle/>
          <a:p>
            <a:pPr lvl="0"/>
            <a:r>
              <a:rPr lang="en-US" dirty="0" smtClean="0"/>
              <a:t/>
            </a:r>
            <a:br>
              <a:rPr lang="en-US" dirty="0" smtClean="0"/>
            </a:br>
            <a:r>
              <a:rPr lang="en-US" dirty="0"/>
              <a:t/>
            </a:r>
            <a:br>
              <a:rPr lang="en-US" dirty="0"/>
            </a:br>
            <a:r>
              <a:rPr lang="en-US" dirty="0" smtClean="0"/>
              <a:t>Related </a:t>
            </a:r>
            <a:r>
              <a:rPr lang="en-US" dirty="0"/>
              <a:t>to Assignment </a:t>
            </a:r>
            <a:r>
              <a:rPr lang="en-US" dirty="0" smtClean="0"/>
              <a:t>2</a:t>
            </a:r>
            <a:br>
              <a:rPr lang="en-US" dirty="0" smtClean="0"/>
            </a:br>
            <a:r>
              <a:rPr lang="en-US" dirty="0"/>
              <a:t>Services and applications that are of value to Nepali users</a:t>
            </a:r>
            <a:br>
              <a:rPr lang="en-US" dirty="0"/>
            </a:br>
            <a:r>
              <a:rPr lang="en-US" dirty="0"/>
              <a:t/>
            </a:r>
            <a:br>
              <a:rPr lang="en-US" dirty="0"/>
            </a:br>
            <a:endParaRPr lang="en-US" dirty="0"/>
          </a:p>
        </p:txBody>
      </p:sp>
      <p:sp>
        <p:nvSpPr>
          <p:cNvPr id="3" name="Content Placeholder 2"/>
          <p:cNvSpPr>
            <a:spLocks noGrp="1"/>
          </p:cNvSpPr>
          <p:nvPr>
            <p:ph idx="1"/>
          </p:nvPr>
        </p:nvSpPr>
        <p:spPr>
          <a:xfrm>
            <a:off x="457200" y="3810000"/>
            <a:ext cx="8229600" cy="2316163"/>
          </a:xfrm>
        </p:spPr>
        <p:txBody>
          <a:bodyPr/>
          <a:lstStyle/>
          <a:p>
            <a:r>
              <a:rPr lang="en-US" dirty="0" smtClean="0"/>
              <a:t>Government of Nepal working on Digital Nepal Framework –still under discussion</a:t>
            </a:r>
            <a:endParaRPr lang="en-US" dirty="0"/>
          </a:p>
        </p:txBody>
      </p:sp>
    </p:spTree>
    <p:extLst>
      <p:ext uri="{BB962C8B-B14F-4D97-AF65-F5344CB8AC3E}">
        <p14:creationId xmlns:p14="http://schemas.microsoft.com/office/powerpoint/2010/main" val="3066780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
            </a:r>
            <a:br>
              <a:rPr lang="en-US" dirty="0" smtClean="0"/>
            </a:br>
            <a:r>
              <a:rPr lang="en-US" dirty="0" smtClean="0"/>
              <a:t>Digital Nepal Framework</a:t>
            </a:r>
            <a:endParaRPr lang="en-US" dirty="0"/>
          </a:p>
        </p:txBody>
      </p:sp>
    </p:spTree>
    <p:extLst>
      <p:ext uri="{BB962C8B-B14F-4D97-AF65-F5344CB8AC3E}">
        <p14:creationId xmlns:p14="http://schemas.microsoft.com/office/powerpoint/2010/main" val="3981651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1381125"/>
            <a:ext cx="8305800" cy="4095750"/>
          </a:xfrm>
          <a:prstGeom prst="rect">
            <a:avLst/>
          </a:prstGeom>
        </p:spPr>
      </p:pic>
    </p:spTree>
    <p:extLst>
      <p:ext uri="{BB962C8B-B14F-4D97-AF65-F5344CB8AC3E}">
        <p14:creationId xmlns:p14="http://schemas.microsoft.com/office/powerpoint/2010/main" val="1226381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1" y="371081"/>
            <a:ext cx="6934199" cy="5462981"/>
          </a:xfrm>
          <a:prstGeom prst="rect">
            <a:avLst/>
          </a:prstGeom>
        </p:spPr>
      </p:pic>
    </p:spTree>
    <p:extLst>
      <p:ext uri="{BB962C8B-B14F-4D97-AF65-F5344CB8AC3E}">
        <p14:creationId xmlns:p14="http://schemas.microsoft.com/office/powerpoint/2010/main" val="2161397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stretch>
            <a:fillRect/>
          </a:stretch>
        </p:blipFill>
        <p:spPr>
          <a:xfrm>
            <a:off x="457201" y="533400"/>
            <a:ext cx="8458200" cy="3929062"/>
          </a:xfrm>
          <a:prstGeom prst="rect">
            <a:avLst/>
          </a:prstGeom>
        </p:spPr>
      </p:pic>
    </p:spTree>
    <p:extLst>
      <p:ext uri="{BB962C8B-B14F-4D97-AF65-F5344CB8AC3E}">
        <p14:creationId xmlns:p14="http://schemas.microsoft.com/office/powerpoint/2010/main" val="1825442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stretch>
            <a:fillRect/>
          </a:stretch>
        </p:blipFill>
        <p:spPr>
          <a:xfrm>
            <a:off x="457200" y="381000"/>
            <a:ext cx="8458199" cy="6248400"/>
          </a:xfrm>
          <a:prstGeom prst="rect">
            <a:avLst/>
          </a:prstGeom>
        </p:spPr>
      </p:pic>
    </p:spTree>
    <p:extLst>
      <p:ext uri="{BB962C8B-B14F-4D97-AF65-F5344CB8AC3E}">
        <p14:creationId xmlns:p14="http://schemas.microsoft.com/office/powerpoint/2010/main" val="167871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000"/>
            <a:ext cx="8106008" cy="4648200"/>
          </a:xfrm>
          <a:prstGeom prst="rect">
            <a:avLst/>
          </a:prstGeom>
        </p:spPr>
      </p:pic>
    </p:spTree>
    <p:extLst>
      <p:ext uri="{BB962C8B-B14F-4D97-AF65-F5344CB8AC3E}">
        <p14:creationId xmlns:p14="http://schemas.microsoft.com/office/powerpoint/2010/main" val="1187990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pPr lvl="0"/>
            <a:r>
              <a:rPr lang="en-US" dirty="0" smtClean="0"/>
              <a:t/>
            </a:r>
            <a:br>
              <a:rPr lang="en-US" dirty="0" smtClean="0"/>
            </a:br>
            <a:r>
              <a:rPr lang="en-US" dirty="0" smtClean="0"/>
              <a:t/>
            </a:r>
            <a:br>
              <a:rPr lang="en-US" dirty="0" smtClean="0"/>
            </a:br>
            <a:r>
              <a:rPr lang="en-US" dirty="0" smtClean="0"/>
              <a:t>Related to Assignment 3:</a:t>
            </a:r>
            <a:br>
              <a:rPr lang="en-US" dirty="0" smtClean="0"/>
            </a:br>
            <a:r>
              <a:rPr lang="en-US" dirty="0" smtClean="0"/>
              <a:t>Measures </a:t>
            </a:r>
            <a:r>
              <a:rPr lang="en-US" dirty="0"/>
              <a:t>to enhance and assure trust and </a:t>
            </a:r>
            <a:r>
              <a:rPr lang="en-US" dirty="0" smtClean="0"/>
              <a:t>security</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 y="2362200"/>
            <a:ext cx="8458200" cy="4343400"/>
          </a:xfrm>
        </p:spPr>
        <p:txBody>
          <a:bodyPr/>
          <a:lstStyle/>
          <a:p>
            <a:r>
              <a:rPr lang="en-US" sz="2800" dirty="0" smtClean="0"/>
              <a:t>National Cyber Security Policy drafted and recommended to </a:t>
            </a:r>
            <a:r>
              <a:rPr lang="en-US" sz="2800" dirty="0" err="1" smtClean="0"/>
              <a:t>MoCIT</a:t>
            </a:r>
            <a:r>
              <a:rPr lang="en-US" sz="2800" dirty="0" smtClean="0"/>
              <a:t> in 2016 ( awaiting approval)</a:t>
            </a:r>
          </a:p>
          <a:p>
            <a:r>
              <a:rPr lang="en-US" sz="2800" dirty="0" smtClean="0"/>
              <a:t>Cyber Crime Bill drafted and submitted to </a:t>
            </a:r>
            <a:r>
              <a:rPr lang="en-US" sz="2800" dirty="0" err="1" smtClean="0"/>
              <a:t>MoCIT</a:t>
            </a:r>
            <a:endParaRPr lang="en-US" sz="2800" dirty="0" smtClean="0"/>
          </a:p>
          <a:p>
            <a:r>
              <a:rPr lang="en-US" sz="2800" dirty="0" smtClean="0"/>
              <a:t>( IT Bill now in Parliament which accommodates the provision of Cyber Crime Bill)</a:t>
            </a:r>
          </a:p>
          <a:p>
            <a:r>
              <a:rPr lang="en-US" sz="2800" dirty="0" smtClean="0"/>
              <a:t>National Framework on Cyber Security Awareness prepared </a:t>
            </a:r>
          </a:p>
          <a:p>
            <a:r>
              <a:rPr lang="en-US" sz="2800" dirty="0" smtClean="0"/>
              <a:t>National CERT guideline prepared </a:t>
            </a:r>
          </a:p>
          <a:p>
            <a:r>
              <a:rPr lang="en-US" sz="2800" dirty="0" smtClean="0"/>
              <a:t>Conferences organized </a:t>
            </a:r>
          </a:p>
          <a:p>
            <a:endParaRPr lang="en-US" sz="2800" dirty="0"/>
          </a:p>
        </p:txBody>
      </p:sp>
    </p:spTree>
    <p:extLst>
      <p:ext uri="{BB962C8B-B14F-4D97-AF65-F5344CB8AC3E}">
        <p14:creationId xmlns:p14="http://schemas.microsoft.com/office/powerpoint/2010/main" val="3533766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lstStyle/>
          <a:p>
            <a:pPr lvl="0"/>
            <a:r>
              <a:rPr lang="en-US" sz="3200" dirty="0" smtClean="0"/>
              <a:t/>
            </a:r>
            <a:br>
              <a:rPr lang="en-US" sz="3200" dirty="0" smtClean="0"/>
            </a:br>
            <a:r>
              <a:rPr lang="en-US" sz="3200" dirty="0" smtClean="0"/>
              <a:t>Related </a:t>
            </a:r>
            <a:r>
              <a:rPr lang="en-US" sz="3200" dirty="0"/>
              <a:t>to Assignment </a:t>
            </a:r>
            <a:r>
              <a:rPr lang="en-US" sz="3200" dirty="0" smtClean="0"/>
              <a:t>4:</a:t>
            </a:r>
            <a:r>
              <a:rPr lang="en-US" sz="3200" dirty="0"/>
              <a:t/>
            </a:r>
            <a:br>
              <a:rPr lang="en-US" sz="3200" dirty="0"/>
            </a:br>
            <a:r>
              <a:rPr lang="en-US" sz="3200" dirty="0"/>
              <a:t>Free </a:t>
            </a:r>
            <a:r>
              <a:rPr lang="en-US" sz="3200" dirty="0" err="1"/>
              <a:t>WiFi</a:t>
            </a:r>
            <a:r>
              <a:rPr lang="en-US" sz="3200" dirty="0"/>
              <a:t> in locations such as government hospitals and offices, with particular attention paid to needs of the disabled</a:t>
            </a:r>
            <a:br>
              <a:rPr lang="en-US" sz="3200" dirty="0"/>
            </a:br>
            <a:endParaRPr lang="en-US" sz="3200" dirty="0"/>
          </a:p>
        </p:txBody>
      </p:sp>
      <p:sp>
        <p:nvSpPr>
          <p:cNvPr id="3" name="Content Placeholder 2"/>
          <p:cNvSpPr>
            <a:spLocks noGrp="1"/>
          </p:cNvSpPr>
          <p:nvPr>
            <p:ph idx="1"/>
          </p:nvPr>
        </p:nvSpPr>
        <p:spPr>
          <a:xfrm>
            <a:off x="457200" y="3200400"/>
            <a:ext cx="8229600" cy="2925763"/>
          </a:xfrm>
        </p:spPr>
        <p:txBody>
          <a:bodyPr/>
          <a:lstStyle/>
          <a:p>
            <a:r>
              <a:rPr lang="en-US" dirty="0" smtClean="0"/>
              <a:t>NTA, local governments and private sectors doing it</a:t>
            </a:r>
          </a:p>
          <a:p>
            <a:r>
              <a:rPr lang="en-US" dirty="0" smtClean="0"/>
              <a:t>Free </a:t>
            </a:r>
            <a:r>
              <a:rPr lang="en-US" dirty="0" err="1" smtClean="0"/>
              <a:t>WiFi</a:t>
            </a:r>
            <a:r>
              <a:rPr lang="en-US" dirty="0" smtClean="0"/>
              <a:t> Security Guidelines is prepared </a:t>
            </a:r>
          </a:p>
          <a:p>
            <a:endParaRPr lang="en-US" dirty="0"/>
          </a:p>
        </p:txBody>
      </p:sp>
    </p:spTree>
    <p:extLst>
      <p:ext uri="{BB962C8B-B14F-4D97-AF65-F5344CB8AC3E}">
        <p14:creationId xmlns:p14="http://schemas.microsoft.com/office/powerpoint/2010/main" val="1758791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lvl="0"/>
            <a:r>
              <a:rPr lang="en-US" dirty="0" smtClean="0"/>
              <a:t/>
            </a:r>
            <a:br>
              <a:rPr lang="en-US" dirty="0" smtClean="0"/>
            </a:br>
            <a:r>
              <a:rPr lang="en-US" dirty="0" smtClean="0"/>
              <a:t>Related </a:t>
            </a:r>
            <a:r>
              <a:rPr lang="en-US" dirty="0"/>
              <a:t>to Assignment </a:t>
            </a:r>
            <a:r>
              <a:rPr lang="en-US" dirty="0" smtClean="0"/>
              <a:t>5:</a:t>
            </a:r>
            <a:br>
              <a:rPr lang="en-US" dirty="0" smtClean="0"/>
            </a:br>
            <a:r>
              <a:rPr lang="en-US" dirty="0"/>
              <a:t>Formation of skilled users</a:t>
            </a:r>
            <a:br>
              <a:rPr lang="en-US" dirty="0"/>
            </a:br>
            <a:endParaRPr lang="en-US" dirty="0"/>
          </a:p>
        </p:txBody>
      </p:sp>
    </p:spTree>
    <p:extLst>
      <p:ext uri="{BB962C8B-B14F-4D97-AF65-F5344CB8AC3E}">
        <p14:creationId xmlns:p14="http://schemas.microsoft.com/office/powerpoint/2010/main" val="4208793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534400" cy="6124754"/>
          </a:xfrm>
          <a:prstGeom prst="rect">
            <a:avLst/>
          </a:prstGeom>
        </p:spPr>
        <p:txBody>
          <a:bodyPr wrap="square">
            <a:spAutoFit/>
          </a:bodyPr>
          <a:lstStyle/>
          <a:p>
            <a:pPr algn="ctr"/>
            <a:r>
              <a:rPr lang="hi-IN" sz="2800" dirty="0">
                <a:solidFill>
                  <a:srgbClr val="212121"/>
                </a:solidFill>
                <a:latin typeface="Roboto"/>
              </a:rPr>
              <a:t>नेपाल दूरसंचार प्राधिकरण</a:t>
            </a:r>
            <a:br>
              <a:rPr lang="hi-IN" sz="2800" dirty="0">
                <a:solidFill>
                  <a:srgbClr val="212121"/>
                </a:solidFill>
                <a:latin typeface="Roboto"/>
              </a:rPr>
            </a:br>
            <a:r>
              <a:rPr lang="hi-IN" sz="2800" dirty="0">
                <a:solidFill>
                  <a:srgbClr val="212121"/>
                </a:solidFill>
                <a:latin typeface="Roboto"/>
              </a:rPr>
              <a:t>कमलादी, काठमाण्डौ</a:t>
            </a:r>
            <a:br>
              <a:rPr lang="hi-IN" sz="2800" dirty="0">
                <a:solidFill>
                  <a:srgbClr val="212121"/>
                </a:solidFill>
                <a:latin typeface="Roboto"/>
              </a:rPr>
            </a:br>
            <a:r>
              <a:rPr lang="hi-IN" sz="2800" dirty="0">
                <a:solidFill>
                  <a:srgbClr val="212121"/>
                </a:solidFill>
                <a:latin typeface="Roboto"/>
              </a:rPr>
              <a:t>सूचना प्रविधिमा महिला सहभागिता सम्बन्धि कार्यक्रमको लागि प्रस्ताव माग गरिएको सूचना</a:t>
            </a:r>
            <a:br>
              <a:rPr lang="hi-IN" sz="2800" dirty="0">
                <a:solidFill>
                  <a:srgbClr val="212121"/>
                </a:solidFill>
                <a:latin typeface="Roboto"/>
              </a:rPr>
            </a:br>
            <a:r>
              <a:rPr lang="hi-IN" sz="2800" dirty="0">
                <a:solidFill>
                  <a:srgbClr val="212121"/>
                </a:solidFill>
                <a:latin typeface="Roboto"/>
              </a:rPr>
              <a:t>(प्रथम पटक प्रकाशित मिति: २०७५/११/०१)</a:t>
            </a:r>
          </a:p>
          <a:p>
            <a:r>
              <a:rPr lang="hi-IN" sz="2800" dirty="0">
                <a:solidFill>
                  <a:srgbClr val="212121"/>
                </a:solidFill>
                <a:latin typeface="Roboto"/>
              </a:rPr>
              <a:t>अन्तराष्ट्रिय दूरसञ्चार संघको आव्हानमा प्रत्येक वर्ष मनाइदै आएको सूचना प्रविधिमा महिला सहभागिता (</a:t>
            </a:r>
            <a:r>
              <a:rPr lang="en-US" sz="2800" dirty="0">
                <a:solidFill>
                  <a:srgbClr val="212121"/>
                </a:solidFill>
                <a:latin typeface="Roboto"/>
              </a:rPr>
              <a:t>International Girls in ICT Day) </a:t>
            </a:r>
            <a:r>
              <a:rPr lang="hi-IN" sz="2800" dirty="0">
                <a:solidFill>
                  <a:srgbClr val="212121"/>
                </a:solidFill>
                <a:latin typeface="Roboto"/>
              </a:rPr>
              <a:t>कार्यक्रमको लागि नेपाल दूरसञ्चार प्राधिकरणले बालिका/युवती/महिलाहरुको सूचना तथा प्रविधि क्षेत्रमा क्षमता अभिबृद्धि गरी सशक्तीकरणमा टेवा पुर्याउने उद्देश्य प्राप्तिको लागि सूचना प्रविधि सम्बन्धी कार्यक्रमहरु (तालिम र प्रतिस्पर्धा) गर्न/गराउन गइरहेको हुँदा इच्छुक संघसंस्थाहरुबाट तोकिएको ढाँचामा १५ दिनभित्र प्राधिकरणमा आइपुग्ने गरी प्रस्ताव पेश गर्न आह्वान गरिन्छ ।</a:t>
            </a:r>
            <a:endParaRPr lang="hi-IN" sz="2800" b="0" i="0" dirty="0">
              <a:solidFill>
                <a:srgbClr val="212121"/>
              </a:solidFill>
              <a:effectLst/>
              <a:latin typeface="Roboto"/>
            </a:endParaRPr>
          </a:p>
        </p:txBody>
      </p:sp>
    </p:spTree>
    <p:extLst>
      <p:ext uri="{BB962C8B-B14F-4D97-AF65-F5344CB8AC3E}">
        <p14:creationId xmlns:p14="http://schemas.microsoft.com/office/powerpoint/2010/main" val="541980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534400" cy="6001643"/>
          </a:xfrm>
          <a:prstGeom prst="rect">
            <a:avLst/>
          </a:prstGeom>
        </p:spPr>
        <p:txBody>
          <a:bodyPr wrap="square">
            <a:spAutoFit/>
          </a:bodyPr>
          <a:lstStyle/>
          <a:p>
            <a:pPr algn="ctr"/>
            <a:r>
              <a:rPr lang="hi-IN" sz="2400" dirty="0">
                <a:solidFill>
                  <a:srgbClr val="212121"/>
                </a:solidFill>
                <a:latin typeface="Roboto"/>
              </a:rPr>
              <a:t>पाल दूरसंचार प्राधिकरण</a:t>
            </a:r>
          </a:p>
          <a:p>
            <a:pPr algn="ctr"/>
            <a:r>
              <a:rPr lang="hi-IN" sz="2400" dirty="0">
                <a:solidFill>
                  <a:srgbClr val="212121"/>
                </a:solidFill>
                <a:latin typeface="Roboto"/>
              </a:rPr>
              <a:t>कमलादी, काठमाण्डौ</a:t>
            </a:r>
          </a:p>
          <a:p>
            <a:pPr algn="ctr"/>
            <a:r>
              <a:rPr lang="hi-IN" sz="2400" b="1" dirty="0">
                <a:solidFill>
                  <a:srgbClr val="212121"/>
                </a:solidFill>
                <a:latin typeface="Roboto"/>
              </a:rPr>
              <a:t>सूचना प्रविधि सेवा केन्द्र</a:t>
            </a:r>
            <a:r>
              <a:rPr lang="hi-IN" sz="2400" dirty="0">
                <a:solidFill>
                  <a:srgbClr val="212121"/>
                </a:solidFill>
                <a:latin typeface="Roboto"/>
              </a:rPr>
              <a:t> </a:t>
            </a:r>
            <a:r>
              <a:rPr lang="hi-IN" sz="2400" b="1" dirty="0">
                <a:solidFill>
                  <a:srgbClr val="212121"/>
                </a:solidFill>
                <a:latin typeface="Roboto"/>
              </a:rPr>
              <a:t>स्थापना</a:t>
            </a:r>
            <a:r>
              <a:rPr lang="hi-IN" sz="2400" dirty="0">
                <a:solidFill>
                  <a:srgbClr val="212121"/>
                </a:solidFill>
                <a:latin typeface="Roboto"/>
              </a:rPr>
              <a:t> </a:t>
            </a:r>
            <a:r>
              <a:rPr lang="hi-IN" sz="2400" b="1" dirty="0">
                <a:solidFill>
                  <a:srgbClr val="212121"/>
                </a:solidFill>
                <a:latin typeface="Roboto"/>
              </a:rPr>
              <a:t>गर्ने सम्बन्धमा प्रस्ताव पेश गर्ने सम्बन्धि सूचना</a:t>
            </a:r>
            <a:endParaRPr lang="hi-IN" sz="2400" dirty="0">
              <a:solidFill>
                <a:srgbClr val="212121"/>
              </a:solidFill>
              <a:latin typeface="Roboto"/>
            </a:endParaRPr>
          </a:p>
          <a:p>
            <a:pPr algn="ctr"/>
            <a:r>
              <a:rPr lang="hi-IN" sz="2400" dirty="0">
                <a:solidFill>
                  <a:srgbClr val="212121"/>
                </a:solidFill>
                <a:latin typeface="Roboto"/>
              </a:rPr>
              <a:t>(प्रकाशित मिति: २०७५/१०/२७)</a:t>
            </a:r>
          </a:p>
          <a:p>
            <a:r>
              <a:rPr lang="hi-IN" sz="2400" dirty="0">
                <a:solidFill>
                  <a:srgbClr val="212121"/>
                </a:solidFill>
                <a:latin typeface="Roboto"/>
              </a:rPr>
              <a:t>नेपाल सरकार, सञ्चार तथा सूचना प्रविधि मन्त्रालयको वार्षिक कार्ययोजना एवं नेपाल दूरसंचार प्राधिकरणको वार्षिक कार्यक्रम अनुसार हालसम्म इन्टरनेट सेवा नपुगेका १५० वटा स्थानीय तहका केन्द्रमा सूचना प्रविधि सेवा केन्द्र स्थापना गरी प्रविधिको पहुँच र प्रयोगवाट प्राप्त हुने लाभांस ग्रामीण भेगका दुर्गम क्षेत्रसम्म पुर्‍याउने मूल उद्देश्य प्राप्तिका लागि सूचना प्रविधि सेवा केन्द्र स्थापना गर्ने सम्बन्धमा यसअघि मिति २०७५/०९/०९ र मिति २०७५/०९/२४ मा प्रस्ताव पेश गर्न आव्हान गरिएकोमा उल्लेखित समयावधिभित्र पर्याप्त आवेदन प्राप्त नभएको समेत सन्दर्भमा सोहि प्रयोजनका लागि इन्टरनेट नपुगेका इच्छुक स्थानीय तहहरुले यो सूचना प्रथमपटक प्रकाशित मितिले १० दिनभित्र (मिति २०७५/११/७) प्रस्ताव पेश गर्नहुन सम्बन्धित सबैलाई अनुरोध छ।</a:t>
            </a:r>
            <a:endParaRPr lang="hi-IN" sz="2400" b="0" i="0" dirty="0">
              <a:solidFill>
                <a:srgbClr val="212121"/>
              </a:solidFill>
              <a:effectLst/>
              <a:latin typeface="Roboto"/>
            </a:endParaRPr>
          </a:p>
        </p:txBody>
      </p:sp>
    </p:spTree>
    <p:extLst>
      <p:ext uri="{BB962C8B-B14F-4D97-AF65-F5344CB8AC3E}">
        <p14:creationId xmlns:p14="http://schemas.microsoft.com/office/powerpoint/2010/main" val="2226258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4401205"/>
          </a:xfrm>
          <a:prstGeom prst="rect">
            <a:avLst/>
          </a:prstGeom>
        </p:spPr>
        <p:txBody>
          <a:bodyPr wrap="square">
            <a:spAutoFit/>
          </a:bodyPr>
          <a:lstStyle/>
          <a:p>
            <a:pPr algn="ctr"/>
            <a:r>
              <a:rPr lang="hi-IN" sz="2000" b="1" dirty="0">
                <a:solidFill>
                  <a:srgbClr val="212121"/>
                </a:solidFill>
                <a:latin typeface="Roboto"/>
              </a:rPr>
              <a:t>सूचना प्रविधि प्रयोगशाला स्थापना गर्ने सम्बन्धमा प्रस्ताव माग गरिएको सूचना</a:t>
            </a:r>
            <a:r>
              <a:rPr lang="hi-IN" sz="2000" dirty="0">
                <a:solidFill>
                  <a:srgbClr val="212121"/>
                </a:solidFill>
                <a:latin typeface="Roboto"/>
              </a:rPr>
              <a:t/>
            </a:r>
            <a:br>
              <a:rPr lang="hi-IN" sz="2000" dirty="0">
                <a:solidFill>
                  <a:srgbClr val="212121"/>
                </a:solidFill>
                <a:latin typeface="Roboto"/>
              </a:rPr>
            </a:br>
            <a:r>
              <a:rPr lang="hi-IN" sz="2000" dirty="0">
                <a:solidFill>
                  <a:srgbClr val="212121"/>
                </a:solidFill>
                <a:latin typeface="Roboto"/>
              </a:rPr>
              <a:t>नेपाल दूरसंचार प्राधिकरण</a:t>
            </a:r>
            <a:br>
              <a:rPr lang="hi-IN" sz="2000" dirty="0">
                <a:solidFill>
                  <a:srgbClr val="212121"/>
                </a:solidFill>
                <a:latin typeface="Roboto"/>
              </a:rPr>
            </a:br>
            <a:r>
              <a:rPr lang="hi-IN" sz="2000" dirty="0">
                <a:solidFill>
                  <a:srgbClr val="212121"/>
                </a:solidFill>
                <a:latin typeface="Roboto"/>
              </a:rPr>
              <a:t>कमलादी, काठमाण्डौ</a:t>
            </a:r>
            <a:br>
              <a:rPr lang="hi-IN" sz="2000" dirty="0">
                <a:solidFill>
                  <a:srgbClr val="212121"/>
                </a:solidFill>
                <a:latin typeface="Roboto"/>
              </a:rPr>
            </a:br>
            <a:r>
              <a:rPr lang="hi-IN" sz="2000" dirty="0">
                <a:solidFill>
                  <a:srgbClr val="212121"/>
                </a:solidFill>
                <a:latin typeface="Roboto"/>
              </a:rPr>
              <a:t>(प्रथम पटक प्रकाशित मिति: २०७५/०९/०१ )</a:t>
            </a:r>
          </a:p>
          <a:p>
            <a:r>
              <a:rPr lang="hi-IN" sz="2000" dirty="0">
                <a:solidFill>
                  <a:srgbClr val="212121"/>
                </a:solidFill>
                <a:latin typeface="Roboto"/>
              </a:rPr>
              <a:t>नेपाल सरकार, सञ्चार तथा सूचना प्रविधि मन्त्रालयको बार्षिक कार्ययोजना अनुरुप यस प्राधिकरण मार्फत सुदूरपश्चिम प्रदेश, कर्णाली प्रदेश र २ नं. प्रदेशका जिल्लाहरु तथा दाङ, बाँके, बर्दिया, कपिलवस्तु, नवलपरासी (बर्दघाट सुस्ता पूर्व), नवलपरासी (बर्दघाट सुस्ता पश्चिम) र सुनसरी जिल्लाहरुमा संघीय संसदको प्रत्येक निर्वाचन क्षेत्रमा कम्तिमा ६ वटा र अन्य जिल्लाहरुको हकमा संघीय संसदको प्रत्येक निर्वाचन क्षेत्रमा कम्तिमा ४ वटाका दरले सामुदायिक माध्यामिक विद्यालयहरुलाई सूचना प्रविधि मैत्री बनाउने उद्देश्य प्राप्तिका लागि सूचना प्रविधि प्रयोगशाला स्थापना गर्ने कार्यक्रम रहेको हुँदा तपशिलमा उल्लेखित विद्यालय छनौट सम्बन्धी मापदण्डहरु पूरा गर्ने इच्छुक विद्यालयहरुलाई यो सूचना प्रकाशन भएको मितिले १५ दिन भित्र तोकिएको ढाँचामा सोझै अथवा इमेल </a:t>
            </a:r>
            <a:r>
              <a:rPr lang="en-US" sz="2000" dirty="0">
                <a:solidFill>
                  <a:srgbClr val="03A9F4"/>
                </a:solidFill>
                <a:latin typeface="Roboto"/>
                <a:hlinkClick r:id="rId2"/>
              </a:rPr>
              <a:t>itlab@nta.gov.np</a:t>
            </a:r>
            <a:r>
              <a:rPr lang="en-US" sz="2000" dirty="0">
                <a:solidFill>
                  <a:srgbClr val="212121"/>
                </a:solidFill>
                <a:latin typeface="Roboto"/>
              </a:rPr>
              <a:t> </a:t>
            </a:r>
            <a:r>
              <a:rPr lang="hi-IN" sz="2000" dirty="0">
                <a:solidFill>
                  <a:srgbClr val="212121"/>
                </a:solidFill>
                <a:latin typeface="Roboto"/>
              </a:rPr>
              <a:t>वा फ्याक्स ०१४२५५२५० मार्फत प्राधिकरणमा आइपुग्ने गरी प्रस्ताव पेश गर्न आह्ववान गरिन्छ।</a:t>
            </a:r>
            <a:endParaRPr lang="hi-IN" sz="2000" b="0" i="0" dirty="0">
              <a:solidFill>
                <a:srgbClr val="212121"/>
              </a:solidFill>
              <a:effectLst/>
              <a:latin typeface="Roboto"/>
            </a:endParaRPr>
          </a:p>
        </p:txBody>
      </p:sp>
    </p:spTree>
    <p:extLst>
      <p:ext uri="{BB962C8B-B14F-4D97-AF65-F5344CB8AC3E}">
        <p14:creationId xmlns:p14="http://schemas.microsoft.com/office/powerpoint/2010/main" val="11676447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858962"/>
          </a:xfrm>
        </p:spPr>
        <p:txBody>
          <a:bodyPr/>
          <a:lstStyle/>
          <a:p>
            <a:r>
              <a:rPr lang="en-US" sz="3600" dirty="0" smtClean="0"/>
              <a:t/>
            </a:r>
            <a:br>
              <a:rPr lang="en-US" sz="3600" dirty="0" smtClean="0"/>
            </a:br>
            <a:r>
              <a:rPr lang="en-US" sz="3600" dirty="0" smtClean="0"/>
              <a:t>Related </a:t>
            </a:r>
            <a:r>
              <a:rPr lang="en-US" sz="3600" dirty="0"/>
              <a:t>to Assignment </a:t>
            </a:r>
            <a:r>
              <a:rPr lang="en-US" sz="3600" dirty="0" smtClean="0"/>
              <a:t>6:</a:t>
            </a:r>
            <a:br>
              <a:rPr lang="en-US" sz="3600" dirty="0" smtClean="0"/>
            </a:br>
            <a:r>
              <a:rPr lang="en-US" sz="3600" dirty="0"/>
              <a:t>Using smartphones to support independent living by disabled citizens</a:t>
            </a:r>
            <a:br>
              <a:rPr lang="en-US" sz="3600" dirty="0"/>
            </a:br>
            <a:endParaRPr lang="en-US" sz="3600" dirty="0"/>
          </a:p>
        </p:txBody>
      </p:sp>
    </p:spTree>
    <p:extLst>
      <p:ext uri="{BB962C8B-B14F-4D97-AF65-F5344CB8AC3E}">
        <p14:creationId xmlns:p14="http://schemas.microsoft.com/office/powerpoint/2010/main" val="33723953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Description: D:\Backup of Old Computer\From D Drive\Documents\Telecom Photos\NTA Logo\nta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266" y="1295400"/>
            <a:ext cx="1085850" cy="1047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7477" y="191870"/>
            <a:ext cx="88826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TimesNewRoman,Bold"/>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600" b="1" dirty="0">
              <a:solidFill>
                <a:srgbClr val="000000"/>
              </a:solidFill>
              <a:latin typeface="TimesNewRoman,Bold"/>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00"/>
              </a:solidFill>
              <a:effectLst/>
              <a:latin typeface="TimesNewRoman,Bold"/>
              <a:ea typeface="Calibri" panose="020F0502020204030204" pitchFamily="34" charset="0"/>
              <a:cs typeface="Times New Roman" panose="02020603050405020304" pitchFamily="18" charset="0"/>
            </a:endParaRPr>
          </a:p>
          <a:p>
            <a:pPr lvl="0" eaLnBrk="0" hangingPunct="0"/>
            <a:endParaRPr lang="en-GB" sz="1600" b="1" dirty="0" smtClean="0">
              <a:solidFill>
                <a:srgbClr val="000000"/>
              </a:solidFill>
              <a:latin typeface="TimesNewRoman,Bold"/>
              <a:ea typeface="Calibri" panose="020F0502020204030204" pitchFamily="34" charset="0"/>
              <a:cs typeface="Times New Roman" panose="02020603050405020304" pitchFamily="18" charset="0"/>
            </a:endParaRPr>
          </a:p>
          <a:p>
            <a:pPr lvl="0" eaLnBrk="0" hangingPunct="0"/>
            <a:endParaRPr lang="en-GB" sz="1600" b="1" dirty="0">
              <a:solidFill>
                <a:srgbClr val="000000"/>
              </a:solidFill>
              <a:latin typeface="TimesNewRoman,Bold"/>
              <a:ea typeface="Calibri" panose="020F0502020204030204" pitchFamily="34" charset="0"/>
              <a:cs typeface="Times New Roman" panose="02020603050405020304" pitchFamily="18" charset="0"/>
            </a:endParaRPr>
          </a:p>
          <a:p>
            <a:pPr lvl="0" eaLnBrk="0" hangingPunct="0"/>
            <a:endParaRPr lang="en-GB" sz="1600" b="1" dirty="0" smtClean="0">
              <a:solidFill>
                <a:srgbClr val="000000"/>
              </a:solidFill>
              <a:latin typeface="TimesNewRoman,Bold"/>
              <a:ea typeface="Calibri" panose="020F0502020204030204" pitchFamily="34" charset="0"/>
              <a:cs typeface="Times New Roman" panose="02020603050405020304" pitchFamily="18" charset="0"/>
            </a:endParaRPr>
          </a:p>
          <a:p>
            <a:pPr lvl="0" eaLnBrk="0" hangingPunct="0"/>
            <a:endParaRPr lang="en-GB" sz="1600" b="1" dirty="0">
              <a:solidFill>
                <a:srgbClr val="000000"/>
              </a:solidFill>
              <a:latin typeface="TimesNewRoman,Bold"/>
              <a:ea typeface="Calibri" panose="020F0502020204030204" pitchFamily="34" charset="0"/>
              <a:cs typeface="Times New Roman" panose="02020603050405020304" pitchFamily="18" charset="0"/>
            </a:endParaRPr>
          </a:p>
          <a:p>
            <a:pPr lvl="0" eaLnBrk="0" hangingPunct="0"/>
            <a:r>
              <a:rPr lang="en-GB" sz="1600" b="1" dirty="0" smtClean="0">
                <a:solidFill>
                  <a:srgbClr val="000000"/>
                </a:solidFill>
                <a:latin typeface="TimesNewRoman,Bold"/>
                <a:ea typeface="Calibri" panose="020F0502020204030204" pitchFamily="34" charset="0"/>
                <a:cs typeface="Times New Roman" panose="02020603050405020304" pitchFamily="18" charset="0"/>
              </a:rPr>
              <a:t>CONSULTATION </a:t>
            </a:r>
            <a:r>
              <a:rPr lang="en-GB" sz="1600" b="1" dirty="0">
                <a:solidFill>
                  <a:srgbClr val="000000"/>
                </a:solidFill>
                <a:latin typeface="TimesNewRoman,Bold"/>
                <a:ea typeface="Calibri" panose="020F0502020204030204" pitchFamily="34" charset="0"/>
                <a:cs typeface="Times New Roman" panose="02020603050405020304" pitchFamily="18" charset="0"/>
              </a:rPr>
              <a:t>PAPER</a:t>
            </a:r>
            <a:endParaRPr lang="en-US" sz="500" dirty="0"/>
          </a:p>
          <a:p>
            <a:pPr lvl="0" eaLnBrk="0" hangingPunct="0"/>
            <a:r>
              <a:rPr lang="en-GB" sz="1100" dirty="0">
                <a:latin typeface="Times New Roman" panose="02020603050405020304" pitchFamily="18" charset="0"/>
                <a:ea typeface="Calibri" panose="020F0502020204030204" pitchFamily="34" charset="0"/>
                <a:cs typeface="Times New Roman" panose="02020603050405020304" pitchFamily="18" charset="0"/>
              </a:rPr>
              <a:t>ON</a:t>
            </a:r>
            <a:endParaRPr lang="en-US" sz="500" dirty="0"/>
          </a:p>
          <a:p>
            <a:pPr lvl="0" eaLnBrk="0" hangingPunct="0"/>
            <a:r>
              <a:rPr lang="en-GB" sz="1600" b="1" dirty="0">
                <a:solidFill>
                  <a:srgbClr val="000000"/>
                </a:solidFill>
                <a:latin typeface="TimesNewRoman,Bold"/>
                <a:ea typeface="Calibri" panose="020F0502020204030204" pitchFamily="34" charset="0"/>
                <a:cs typeface="Times New Roman" panose="02020603050405020304" pitchFamily="18" charset="0"/>
              </a:rPr>
              <a:t>Making ICT and Mobile Phones Accessible for Persons with Disabilities in Nepal</a:t>
            </a:r>
            <a:endParaRPr lang="en-US" sz="500" dirty="0"/>
          </a:p>
          <a:p>
            <a:pPr lvl="0" eaLnBrk="0" hangingPunct="0"/>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TimesNewRoman,Bold"/>
                <a:ea typeface="Calibri" panose="020F0502020204030204" pitchFamily="34" charset="0"/>
                <a:cs typeface="Times New Roman" panose="02020603050405020304" pitchFamily="18" charset="0"/>
              </a:rPr>
              <a:t>Nepal Telecommunication Authority</a:t>
            </a: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TimesNewRoman,Bold"/>
                <a:ea typeface="Calibri" panose="020F0502020204030204" pitchFamily="34" charset="0"/>
                <a:cs typeface="Times New Roman" panose="02020603050405020304" pitchFamily="18" charset="0"/>
              </a:rPr>
              <a:t>22 November, 2012</a:t>
            </a:r>
            <a:endParaRPr kumimoji="0" lang="en-GB" sz="2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100" b="1" dirty="0" smtClean="0">
                <a:latin typeface="Times New Roman" panose="02020603050405020304" pitchFamily="18" charset="0"/>
                <a:ea typeface="Calibri" panose="020F0502020204030204" pitchFamily="34" charset="0"/>
                <a:cs typeface="Times New Roman" panose="02020603050405020304" pitchFamily="18" charset="0"/>
              </a:rPr>
              <a:t>Best practice Code for Service Providers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100" b="1" dirty="0" smtClean="0">
                <a:latin typeface="Times New Roman" panose="02020603050405020304" pitchFamily="18" charset="0"/>
                <a:ea typeface="Calibri" panose="020F0502020204030204" pitchFamily="34" charset="0"/>
                <a:cs typeface="Times New Roman" panose="02020603050405020304" pitchFamily="18" charset="0"/>
              </a:rPr>
              <a:t>Supporting some initiatives from the workshop and </a:t>
            </a:r>
            <a:r>
              <a:rPr lang="en-GB" sz="2100" b="1" dirty="0" err="1" smtClean="0">
                <a:latin typeface="Times New Roman" panose="02020603050405020304" pitchFamily="18" charset="0"/>
                <a:ea typeface="Calibri" panose="020F0502020204030204" pitchFamily="34" charset="0"/>
                <a:cs typeface="Times New Roman" panose="02020603050405020304" pitchFamily="18" charset="0"/>
              </a:rPr>
              <a:t>hackathon</a:t>
            </a:r>
            <a:r>
              <a:rPr lang="en-GB" sz="2100" b="1" dirty="0" smtClean="0">
                <a:latin typeface="Times New Roman" panose="02020603050405020304" pitchFamily="18" charset="0"/>
                <a:ea typeface="Calibri" panose="020F0502020204030204" pitchFamily="34" charset="0"/>
                <a:cs typeface="Times New Roman" panose="02020603050405020304" pitchFamily="18" charset="0"/>
              </a:rPr>
              <a:t> from 2018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NTA has programs to develop some assistive tools from Nepali </a:t>
            </a:r>
            <a:r>
              <a:rPr kumimoji="0" lang="en-GB" sz="21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entreprenurs</a:t>
            </a:r>
            <a:r>
              <a:rPr kumimoji="0" lang="en-GB" sz="21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GB" sz="2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GB" sz="21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8271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smtClean="0"/>
              <a:t>Any questions ? Observations? Comments?</a:t>
            </a:r>
            <a:endParaRPr lang="en-US" dirty="0"/>
          </a:p>
        </p:txBody>
      </p:sp>
      <p:sp>
        <p:nvSpPr>
          <p:cNvPr id="3" name="Content Placeholder 2"/>
          <p:cNvSpPr>
            <a:spLocks noGrp="1"/>
          </p:cNvSpPr>
          <p:nvPr>
            <p:ph idx="1"/>
          </p:nvPr>
        </p:nvSpPr>
        <p:spPr>
          <a:xfrm>
            <a:off x="2971800" y="2667000"/>
            <a:ext cx="2971800" cy="1600200"/>
          </a:xfrm>
        </p:spPr>
        <p:txBody>
          <a:bodyPr/>
          <a:lstStyle/>
          <a:p>
            <a:pPr marL="0" indent="0">
              <a:buNone/>
            </a:pPr>
            <a:r>
              <a:rPr lang="en-US" dirty="0" smtClean="0"/>
              <a:t>						Thank you</a:t>
            </a:r>
            <a:endParaRPr lang="en-US" dirty="0"/>
          </a:p>
        </p:txBody>
      </p:sp>
    </p:spTree>
    <p:extLst>
      <p:ext uri="{BB962C8B-B14F-4D97-AF65-F5344CB8AC3E}">
        <p14:creationId xmlns:p14="http://schemas.microsoft.com/office/powerpoint/2010/main" val="222762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33400" y="228600"/>
            <a:ext cx="807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ne-NP" sz="2400">
                <a:latin typeface="Mangal" pitchFamily="18" charset="0"/>
                <a:ea typeface="Calibri" pitchFamily="34" charset="0"/>
              </a:rPr>
              <a:t> </a:t>
            </a:r>
            <a:r>
              <a:rPr lang="ne-NP" sz="2800" b="1">
                <a:latin typeface="Mangal" pitchFamily="18" charset="0"/>
                <a:ea typeface="Calibri" pitchFamily="34" charset="0"/>
              </a:rPr>
              <a:t>ग्रामिण दूरसंचार विकास सम्वन्धमा भएको कानूनी व्यवस्था</a:t>
            </a:r>
          </a:p>
          <a:p>
            <a:pPr algn="ctr"/>
            <a:endParaRPr lang="en-GB" sz="2000">
              <a:latin typeface="Mangal" pitchFamily="18" charset="0"/>
              <a:ea typeface="Calibri" pitchFamily="34" charset="0"/>
            </a:endParaRPr>
          </a:p>
        </p:txBody>
      </p:sp>
      <p:sp>
        <p:nvSpPr>
          <p:cNvPr id="2" name="TextBox 1"/>
          <p:cNvSpPr txBox="1"/>
          <p:nvPr/>
        </p:nvSpPr>
        <p:spPr>
          <a:xfrm>
            <a:off x="685800" y="1447800"/>
            <a:ext cx="7924800" cy="4478338"/>
          </a:xfrm>
          <a:prstGeom prst="rect">
            <a:avLst/>
          </a:prstGeom>
          <a:noFill/>
        </p:spPr>
        <p:txBody>
          <a:bodyPr>
            <a:spAutoFit/>
          </a:bodyPr>
          <a:lstStyle>
            <a:lvl1pPr marL="457200" indent="-45720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Font typeface="Arial" pitchFamily="34" charset="0"/>
              <a:buChar char="•"/>
            </a:pPr>
            <a:r>
              <a:rPr lang="ne-NP">
                <a:latin typeface="Calibri" pitchFamily="34" charset="0"/>
              </a:rPr>
              <a:t>दूरसञ्चार ऐन, २०५३</a:t>
            </a:r>
          </a:p>
          <a:p>
            <a:pPr eaLnBrk="1" hangingPunct="1">
              <a:buFont typeface="Arial" pitchFamily="34" charset="0"/>
              <a:buChar char="•"/>
            </a:pPr>
            <a:endParaRPr lang="ne-NP" sz="400">
              <a:latin typeface="Calibri" pitchFamily="34" charset="0"/>
            </a:endParaRPr>
          </a:p>
          <a:p>
            <a:pPr eaLnBrk="1" hangingPunct="1">
              <a:buFont typeface="Arial" pitchFamily="34" charset="0"/>
              <a:buChar char="•"/>
            </a:pPr>
            <a:r>
              <a:rPr lang="ne-NP">
                <a:latin typeface="Calibri" pitchFamily="34" charset="0"/>
              </a:rPr>
              <a:t>दूरसञ्चार नियमावली, २०५४</a:t>
            </a:r>
          </a:p>
          <a:p>
            <a:pPr eaLnBrk="1" hangingPunct="1">
              <a:buFont typeface="Arial" pitchFamily="34" charset="0"/>
              <a:buChar char="•"/>
            </a:pPr>
            <a:endParaRPr lang="ne-NP" sz="600" b="1">
              <a:latin typeface="Calibri" pitchFamily="34" charset="0"/>
            </a:endParaRPr>
          </a:p>
          <a:p>
            <a:pPr eaLnBrk="1" hangingPunct="1">
              <a:buFont typeface="Arial" pitchFamily="34" charset="0"/>
              <a:buChar char="•"/>
            </a:pPr>
            <a:r>
              <a:rPr lang="ne-NP">
                <a:latin typeface="Calibri" pitchFamily="34" charset="0"/>
              </a:rPr>
              <a:t>दूरसञ्चार नीति, २०६०</a:t>
            </a:r>
          </a:p>
          <a:p>
            <a:pPr eaLnBrk="1" hangingPunct="1">
              <a:buFont typeface="Arial" pitchFamily="34" charset="0"/>
              <a:buChar char="•"/>
            </a:pPr>
            <a:endParaRPr lang="ne-NP" sz="600">
              <a:latin typeface="Calibri" pitchFamily="34" charset="0"/>
            </a:endParaRPr>
          </a:p>
          <a:p>
            <a:pPr eaLnBrk="1" hangingPunct="1">
              <a:buFont typeface="Arial" pitchFamily="34" charset="0"/>
              <a:buChar char="•"/>
            </a:pPr>
            <a:r>
              <a:rPr lang="ne-NP">
                <a:latin typeface="Calibri" pitchFamily="34" charset="0"/>
              </a:rPr>
              <a:t>ब्रोडब्याण्ड नीति, २०७१</a:t>
            </a:r>
          </a:p>
          <a:p>
            <a:pPr eaLnBrk="1" hangingPunct="1">
              <a:buFont typeface="Arial" pitchFamily="34" charset="0"/>
              <a:buChar char="•"/>
            </a:pPr>
            <a:endParaRPr lang="ne-NP" sz="600">
              <a:latin typeface="Calibri" pitchFamily="34" charset="0"/>
            </a:endParaRPr>
          </a:p>
          <a:p>
            <a:pPr eaLnBrk="1" hangingPunct="1">
              <a:buFont typeface="Arial" pitchFamily="34" charset="0"/>
              <a:buChar char="•"/>
            </a:pPr>
            <a:r>
              <a:rPr lang="ne-NP">
                <a:latin typeface="Calibri" pitchFamily="34" charset="0"/>
              </a:rPr>
              <a:t>सूचना तथा सञ्चार प्रविधि नीति, २०७२</a:t>
            </a:r>
          </a:p>
          <a:p>
            <a:pPr eaLnBrk="1" hangingPunct="1">
              <a:buFont typeface="Arial" pitchFamily="34" charset="0"/>
              <a:buChar char="•"/>
            </a:pPr>
            <a:endParaRPr lang="ne-NP" sz="600">
              <a:latin typeface="Calibri" pitchFamily="34" charset="0"/>
            </a:endParaRPr>
          </a:p>
          <a:p>
            <a:pPr eaLnBrk="1" hangingPunct="1">
              <a:buFont typeface="Arial" pitchFamily="34" charset="0"/>
              <a:buChar char="•"/>
            </a:pPr>
            <a:r>
              <a:rPr lang="ne-NP">
                <a:latin typeface="Calibri" pitchFamily="34" charset="0"/>
              </a:rPr>
              <a:t>ग्रामिण दूरसंचार बिकाश कोष परिचालन बिनियामवाली,२०६८</a:t>
            </a:r>
          </a:p>
          <a:p>
            <a:pPr eaLnBrk="1" hangingPunct="1">
              <a:buFont typeface="Arial" pitchFamily="34" charset="0"/>
              <a:buChar char="•"/>
            </a:pPr>
            <a:endParaRPr lang="en-US" sz="600">
              <a:latin typeface="Calibri" pitchFamily="34" charset="0"/>
            </a:endParaRPr>
          </a:p>
          <a:p>
            <a:pPr eaLnBrk="1" hangingPunct="1">
              <a:buFont typeface="Arial" pitchFamily="34" charset="0"/>
              <a:buChar char="•"/>
            </a:pPr>
            <a:r>
              <a:rPr lang="ne-NP">
                <a:latin typeface="Calibri" pitchFamily="34" charset="0"/>
              </a:rPr>
              <a:t>सेवा प्रदायक तोक्ने कार्यविधि, २०६४</a:t>
            </a:r>
          </a:p>
          <a:p>
            <a:pPr eaLnBrk="1" hangingPunct="1">
              <a:buFont typeface="Arial" pitchFamily="34" charset="0"/>
              <a:buChar char="•"/>
            </a:pPr>
            <a:endParaRPr lang="ne-NP" sz="500">
              <a:latin typeface="Calibri" pitchFamily="34" charset="0"/>
            </a:endParaRPr>
          </a:p>
          <a:p>
            <a:pPr eaLnBrk="1" hangingPunct="1">
              <a:buFont typeface="Arial" pitchFamily="34" charset="0"/>
              <a:buChar char="•"/>
            </a:pPr>
            <a:r>
              <a:rPr lang="ne-NP">
                <a:latin typeface="Calibri" pitchFamily="34" charset="0"/>
              </a:rPr>
              <a:t>स्थानीय निकाय संग सहकार्य गर्ने निर्देशिका,२०७२</a:t>
            </a:r>
          </a:p>
          <a:p>
            <a:pPr eaLnBrk="1" hangingPunct="1">
              <a:buFont typeface="Arial" pitchFamily="34" charset="0"/>
              <a:buChar char="•"/>
            </a:pPr>
            <a:endParaRPr lang="ne-NP" sz="600">
              <a:latin typeface="Calibri" pitchFamily="34" charset="0"/>
            </a:endParaRPr>
          </a:p>
          <a:p>
            <a:pPr eaLnBrk="1" hangingPunct="1">
              <a:buFont typeface="Arial" pitchFamily="34" charset="0"/>
              <a:buChar char="•"/>
            </a:pPr>
            <a:r>
              <a:rPr lang="ne-NP">
                <a:latin typeface="Calibri" pitchFamily="34" charset="0"/>
              </a:rPr>
              <a:t>दूरसञ्चार क्षेत्रको </a:t>
            </a:r>
            <a:r>
              <a:rPr lang="ne-NP" sz="2000">
                <a:latin typeface="Calibri" pitchFamily="34" charset="0"/>
              </a:rPr>
              <a:t>रेडियो फ्रिक्वेन्सी बाँडफाँड तथा मूल्य निर्धारण नीति, २०६९</a:t>
            </a:r>
            <a:endParaRPr lang="ne-NP">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Additional Policy and Regulatory Initiatives </a:t>
            </a:r>
            <a:r>
              <a:rPr lang="en-US" b="1" dirty="0"/>
              <a:t/>
            </a:r>
            <a:br>
              <a:rPr lang="en-US" b="1" dirty="0"/>
            </a:br>
            <a:endParaRPr lang="en-US" dirty="0"/>
          </a:p>
        </p:txBody>
      </p:sp>
      <p:sp>
        <p:nvSpPr>
          <p:cNvPr id="3" name="Content Placeholder 2"/>
          <p:cNvSpPr>
            <a:spLocks noGrp="1"/>
          </p:cNvSpPr>
          <p:nvPr>
            <p:ph idx="1"/>
          </p:nvPr>
        </p:nvSpPr>
        <p:spPr/>
        <p:txBody>
          <a:bodyPr/>
          <a:lstStyle/>
          <a:p>
            <a:r>
              <a:rPr lang="en-US" b="1" i="1" dirty="0"/>
              <a:t>Universal access to broadband in Nepal, </a:t>
            </a:r>
            <a:r>
              <a:rPr lang="en-US" b="1" i="1" dirty="0" smtClean="0"/>
              <a:t>2011 </a:t>
            </a:r>
          </a:p>
          <a:p>
            <a:r>
              <a:rPr lang="en-US" b="1" dirty="0" smtClean="0"/>
              <a:t>Wireless Broadband Master Plan 2012 </a:t>
            </a:r>
          </a:p>
          <a:p>
            <a:r>
              <a:rPr lang="en-US" b="1" dirty="0" smtClean="0"/>
              <a:t>National Broadband Policy 2015</a:t>
            </a:r>
          </a:p>
          <a:p>
            <a:r>
              <a:rPr lang="en-US" b="1" dirty="0" smtClean="0"/>
              <a:t>Broadband Master Plan 2016</a:t>
            </a:r>
          </a:p>
          <a:p>
            <a:r>
              <a:rPr lang="en-US" b="1" dirty="0" smtClean="0"/>
              <a:t>RTDF Projects 2016-2019</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95613469"/>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2065</TotalTime>
  <Words>2580</Words>
  <Application>Microsoft Office PowerPoint</Application>
  <PresentationFormat>On-screen Show (4:3)</PresentationFormat>
  <Paragraphs>741</Paragraphs>
  <Slides>78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MS PGothic</vt:lpstr>
      <vt:lpstr>MS PGothic</vt:lpstr>
      <vt:lpstr>Arial</vt:lpstr>
      <vt:lpstr>Calibri</vt:lpstr>
      <vt:lpstr>Mangal</vt:lpstr>
      <vt:lpstr>Preeti</vt:lpstr>
      <vt:lpstr>Roboto</vt:lpstr>
      <vt:lpstr>Times New Roman</vt:lpstr>
      <vt:lpstr>TimesNewRoman,Bold</vt:lpstr>
      <vt:lpstr>Office Theme</vt:lpstr>
      <vt:lpstr>How to engage in broadband policy and regulatory processes? Nepal’s Broadband Aspiration:  Implementation actions by the Regulator</vt:lpstr>
      <vt:lpstr>Goal of the Program  </vt:lpstr>
      <vt:lpstr>Outcomes </vt:lpstr>
      <vt:lpstr>Assignments</vt:lpstr>
      <vt:lpstr>In this session you will know:</vt:lpstr>
      <vt:lpstr>PowerPoint Presentation</vt:lpstr>
      <vt:lpstr>PowerPoint Presentation</vt:lpstr>
      <vt:lpstr>PowerPoint Presentation</vt:lpstr>
      <vt:lpstr> Additional Policy and Regulatory Initiatives  </vt:lpstr>
      <vt:lpstr>PowerPoint Presentation</vt:lpstr>
      <vt:lpstr>PowerPoint Presentation</vt:lpstr>
      <vt:lpstr>PowerPoint Presentation</vt:lpstr>
      <vt:lpstr>PowerPoint Presentation</vt:lpstr>
      <vt:lpstr>Broadband Policy 2015: लक्ष्य: </vt:lpstr>
      <vt:lpstr>Broadband Policy 2015: लक्ष्य.. </vt:lpstr>
      <vt:lpstr>PowerPoint Presentation</vt:lpstr>
      <vt:lpstr>PowerPoint Presentation</vt:lpstr>
      <vt:lpstr>Broadband Policy 2015:रणनीति: </vt:lpstr>
      <vt:lpstr>PowerPoint Presentation</vt:lpstr>
      <vt:lpstr>Existing Fiber Scenario :- NDCL</vt:lpstr>
      <vt:lpstr>Existing Fiber Scenario :- NCELL</vt:lpstr>
      <vt:lpstr>Existing MW Scenario :- NDCL </vt:lpstr>
      <vt:lpstr>Existing MW Scenario :- Ncell</vt:lpstr>
      <vt:lpstr>Existing MW Scenario :</vt:lpstr>
      <vt:lpstr>Existing Fiber Scenario :- NDCL</vt:lpstr>
      <vt:lpstr>Existing Fiber Scenario :- Ncell</vt:lpstr>
      <vt:lpstr>PowerPoint Presentation</vt:lpstr>
      <vt:lpstr>Related to Assignment 1 Affordable broadband of adequate quality throughout Nepal </vt:lpstr>
      <vt:lpstr> NTA’s Proposed RTDF Funded optical fiber Plan</vt:lpstr>
      <vt:lpstr>  Proposed RTDF Funded Optical Fiber Network in  Mid-Hill Highway   </vt:lpstr>
      <vt:lpstr>Province 1, 2 &amp; 3</vt:lpstr>
      <vt:lpstr>Optical Fiber Network in Province 1,2&amp;3</vt:lpstr>
      <vt:lpstr>Network Diagram of province 1,2&amp;3</vt:lpstr>
      <vt:lpstr>Province 4 &amp; 5</vt:lpstr>
      <vt:lpstr>Optical Fiber Network in Province 4&amp;5</vt:lpstr>
      <vt:lpstr>Network Diagram of province 4&amp;5</vt:lpstr>
      <vt:lpstr>Province 6 &amp; 7</vt:lpstr>
      <vt:lpstr>Optical Fiber Network in Province 6&amp;7</vt:lpstr>
      <vt:lpstr>Network Diagram of province 6&amp;7</vt:lpstr>
      <vt:lpstr>National Microwave Network Project</vt:lpstr>
      <vt:lpstr>PowerPoint Presentation</vt:lpstr>
      <vt:lpstr>Progress status Backbone</vt:lpstr>
      <vt:lpstr>PowerPoint Presentation</vt:lpstr>
      <vt:lpstr>PowerPoint Presentation</vt:lpstr>
      <vt:lpstr>PowerPoint Presentation</vt:lpstr>
      <vt:lpstr>PowerPoint Presentation</vt:lpstr>
      <vt:lpstr>PowerPoint Presentation</vt:lpstr>
      <vt:lpstr>The Broadband Internet Access for 11 Earthquake Affected districts:</vt:lpstr>
      <vt:lpstr>The Broadband Internet Access for 11 Earthquake Affected districts:</vt:lpstr>
      <vt:lpstr>The Broadband Internet Access in 8 Districts of Province 6</vt:lpstr>
      <vt:lpstr>PowerPoint Presentation</vt:lpstr>
      <vt:lpstr>Challenges</vt:lpstr>
      <vt:lpstr>Challenges</vt:lpstr>
      <vt:lpstr>Challenges  </vt:lpstr>
      <vt:lpstr>PowerPoint Presentation</vt:lpstr>
      <vt:lpstr>PowerPoint Presentation</vt:lpstr>
      <vt:lpstr>PowerPoint Presentation</vt:lpstr>
      <vt:lpstr>Air lifting </vt:lpstr>
      <vt:lpstr>PowerPoint Presentation</vt:lpstr>
      <vt:lpstr>PowerPoint Presentation</vt:lpstr>
      <vt:lpstr>PowerPoint Presentation</vt:lpstr>
      <vt:lpstr>PowerPoint Presentation</vt:lpstr>
      <vt:lpstr>PowerPoint Presentation</vt:lpstr>
      <vt:lpstr>  Related to Assignment 2 Services and applications that are of value to Nepali users  </vt:lpstr>
      <vt:lpstr> Digital Nepal Framework</vt:lpstr>
      <vt:lpstr>PowerPoint Presentation</vt:lpstr>
      <vt:lpstr>PowerPoint Presentation</vt:lpstr>
      <vt:lpstr>PowerPoint Presentation</vt:lpstr>
      <vt:lpstr>PowerPoint Presentation</vt:lpstr>
      <vt:lpstr>  Related to Assignment 3: Measures to enhance and assure trust and security  </vt:lpstr>
      <vt:lpstr> Related to Assignment 4: Free WiFi in locations such as government hospitals and offices, with particular attention paid to needs of the disabled </vt:lpstr>
      <vt:lpstr> Related to Assignment 5: Formation of skilled users </vt:lpstr>
      <vt:lpstr>PowerPoint Presentation</vt:lpstr>
      <vt:lpstr>PowerPoint Presentation</vt:lpstr>
      <vt:lpstr>PowerPoint Presentation</vt:lpstr>
      <vt:lpstr> Related to Assignment 6: Using smartphones to support independent living by disabled citizens </vt:lpstr>
      <vt:lpstr>PowerPoint Presentation</vt:lpstr>
      <vt:lpstr>Any questions ? Observations?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Purushottam</dc:creator>
  <cp:lastModifiedBy>Dell</cp:lastModifiedBy>
  <cp:revision>200</cp:revision>
  <dcterms:created xsi:type="dcterms:W3CDTF">2015-11-30T09:57:08Z</dcterms:created>
  <dcterms:modified xsi:type="dcterms:W3CDTF">2019-02-18T07:14:22Z</dcterms:modified>
</cp:coreProperties>
</file>