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1" r:id="rId1"/>
  </p:sldMasterIdLst>
  <p:notesMasterIdLst>
    <p:notesMasterId r:id="rId17"/>
  </p:notesMasterIdLst>
  <p:sldIdLst>
    <p:sldId id="256" r:id="rId2"/>
    <p:sldId id="257" r:id="rId3"/>
    <p:sldId id="258" r:id="rId4"/>
    <p:sldId id="260" r:id="rId5"/>
    <p:sldId id="259" r:id="rId6"/>
    <p:sldId id="262" r:id="rId7"/>
    <p:sldId id="261" r:id="rId8"/>
    <p:sldId id="270" r:id="rId9"/>
    <p:sldId id="271" r:id="rId10"/>
    <p:sldId id="273" r:id="rId11"/>
    <p:sldId id="274" r:id="rId12"/>
    <p:sldId id="275" r:id="rId13"/>
    <p:sldId id="278" r:id="rId14"/>
    <p:sldId id="276" r:id="rId15"/>
    <p:sldId id="27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zna Zuhyle" initials="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85842" autoAdjust="0"/>
  </p:normalViewPr>
  <p:slideViewPr>
    <p:cSldViewPr>
      <p:cViewPr varScale="1">
        <p:scale>
          <a:sx n="60" d="100"/>
          <a:sy n="60" d="100"/>
        </p:scale>
        <p:origin x="14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900314-F04F-471A-8C02-46276EF1269A}" type="datetimeFigureOut">
              <a:rPr lang="en-US"/>
              <a:pPr>
                <a:defRPr/>
              </a:pPr>
              <a:t>2/15/2019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DFA1BC-1455-4320-BFF6-39A9980F8461}" type="slidenum">
              <a:rPr lang="en-US"/>
              <a:pPr>
                <a:defRPr/>
              </a:pPr>
              <a:t>‹#›</a:t>
            </a:fld>
            <a:endParaRPr lang="en-US"/>
          </a:p>
        </p:txBody>
      </p:sp>
    </p:spTree>
    <p:extLst>
      <p:ext uri="{BB962C8B-B14F-4D97-AF65-F5344CB8AC3E}">
        <p14:creationId xmlns:p14="http://schemas.microsoft.com/office/powerpoint/2010/main" val="2438066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0ADE24-F136-4B8E-8738-288458D9CB05}"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97843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DFA1BC-1455-4320-BFF6-39A9980F8461}" type="slidenum">
              <a:rPr lang="en-US" smtClean="0"/>
              <a:pPr>
                <a:defRPr/>
              </a:pPr>
              <a:t>5</a:t>
            </a:fld>
            <a:endParaRPr lang="en-US"/>
          </a:p>
        </p:txBody>
      </p:sp>
    </p:spTree>
    <p:extLst>
      <p:ext uri="{BB962C8B-B14F-4D97-AF65-F5344CB8AC3E}">
        <p14:creationId xmlns:p14="http://schemas.microsoft.com/office/powerpoint/2010/main" val="98914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2AC1D17-8FF9-419A-8613-2886FA34E479}" type="datetimeFigureOut">
              <a:rPr lang="en-US"/>
              <a:pPr>
                <a:defRPr/>
              </a:pPr>
              <a:t>2/15/2019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2D8D83-3364-48BF-A696-3864F377E7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9E1F22-C72F-4A70-8461-15F44091A8AB}" type="datetimeFigureOut">
              <a:rPr lang="en-US"/>
              <a:pPr>
                <a:defRPr/>
              </a:pPr>
              <a:t>2/15/2019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106FE8-4B15-4AF5-BAC8-AE84EB261E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D368FF-4294-4237-97E1-D05338E83E8D}" type="datetimeFigureOut">
              <a:rPr lang="en-US"/>
              <a:pPr>
                <a:defRPr/>
              </a:pPr>
              <a:t>2/15/2019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BE62BB-58B5-4A49-B7F3-BA7118F065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1" descr="LIRNEasia2007_lowres"/>
          <p:cNvPicPr>
            <a:picLocks noChangeAspect="1" noChangeArrowheads="1"/>
          </p:cNvPicPr>
          <p:nvPr userDrawn="1"/>
        </p:nvPicPr>
        <p:blipFill>
          <a:blip r:embed="rId2" cstate="print"/>
          <a:srcRect/>
          <a:stretch>
            <a:fillRect/>
          </a:stretch>
        </p:blipFill>
        <p:spPr bwMode="auto">
          <a:xfrm>
            <a:off x="457200" y="6289675"/>
            <a:ext cx="1295400" cy="3397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3A4B909-C479-4301-9947-DAA2179727F0}" type="datetimeFigureOut">
              <a:rPr lang="en-US"/>
              <a:pPr>
                <a:defRPr/>
              </a:pPr>
              <a:t>2/15/2019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A712D9-FC92-42FB-B18E-56DCB30B00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954E5E-6377-45AF-968B-650B5830F22A}" type="datetimeFigureOut">
              <a:rPr lang="en-US"/>
              <a:pPr>
                <a:defRPr/>
              </a:pPr>
              <a:t>2/15/2019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4C3801-4E48-4637-ADCA-3E55CC547A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3DED0BD-F1E0-46D1-8B35-550398CFD62F}" type="datetimeFigureOut">
              <a:rPr lang="en-US"/>
              <a:pPr>
                <a:defRPr/>
              </a:pPr>
              <a:t>2/15/2019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8D2FE0-CCCE-4EA5-9A28-79DB7B0D4E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3040A2-521F-402E-857A-F6FBB7852D0A}" type="datetimeFigureOut">
              <a:rPr lang="en-US"/>
              <a:pPr>
                <a:defRPr/>
              </a:pPr>
              <a:t>2/15/2019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B96DAF-F905-4DF0-B6B6-D9CB5D6A43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24E5CA-E2BD-4775-A894-492C135F0C3E}" type="datetimeFigureOut">
              <a:rPr lang="en-US"/>
              <a:pPr>
                <a:defRPr/>
              </a:pPr>
              <a:t>2/15/2019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77A973-1BA1-4C68-8AB8-A5E6847BA8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EFB553-3798-4A26-9447-6FE07C7CAB17}" type="datetimeFigureOut">
              <a:rPr lang="en-US"/>
              <a:pPr>
                <a:defRPr/>
              </a:pPr>
              <a:t>2/15/2019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8A4BCA-AE0F-46F1-A153-FECEB84305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B5813D-ABBC-4CE9-A707-F23EF7D9E6E8}" type="datetimeFigureOut">
              <a:rPr lang="en-US"/>
              <a:pPr>
                <a:defRPr/>
              </a:pPr>
              <a:t>2/15/2019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040C4E-F256-4717-B7CF-198BDA0520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FA0693-9F00-4750-BCD6-E6BA7F78B8B5}" type="datetimeFigureOut">
              <a:rPr lang="en-US"/>
              <a:pPr>
                <a:defRPr/>
              </a:pPr>
              <a:t>2/15/2019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A91374-3FAD-42B1-B9FB-8196EEAB2F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07C3CAD-9730-4BE3-90D6-DAA9A8363A3F}" type="datetimeFigureOut">
              <a:rPr lang="en-US"/>
              <a:pPr>
                <a:defRPr/>
              </a:pPr>
              <a:t>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51BA521-7894-4C8F-A654-C0542363A7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8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90600" y="1676400"/>
            <a:ext cx="8077200" cy="1470025"/>
          </a:xfrm>
        </p:spPr>
        <p:txBody>
          <a:bodyPr/>
          <a:lstStyle/>
          <a:p>
            <a:pPr algn="r" eaLnBrk="1" hangingPunct="1"/>
            <a:r>
              <a:rPr lang="en-US" sz="4000" dirty="0"/>
              <a:t>Introduction </a:t>
            </a:r>
            <a:r>
              <a:rPr lang="en-US" sz="4000" dirty="0" smtClean="0"/>
              <a:t>to policy/legal </a:t>
            </a:r>
            <a:r>
              <a:rPr lang="en-US" sz="4000" dirty="0"/>
              <a:t>research, </a:t>
            </a:r>
            <a:r>
              <a:rPr lang="en-US" sz="4000" smtClean="0"/>
              <a:t>including discussion of </a:t>
            </a:r>
            <a:r>
              <a:rPr lang="en-US" sz="4000" dirty="0"/>
              <a:t>ICT policy &amp; regulation in federal states </a:t>
            </a:r>
            <a:endParaRPr lang="en-US" sz="4000" dirty="0" smtClean="0"/>
          </a:p>
        </p:txBody>
      </p:sp>
      <p:sp>
        <p:nvSpPr>
          <p:cNvPr id="3" name="Subtitle 2"/>
          <p:cNvSpPr>
            <a:spLocks noGrp="1"/>
          </p:cNvSpPr>
          <p:nvPr>
            <p:ph type="subTitle" idx="1"/>
          </p:nvPr>
        </p:nvSpPr>
        <p:spPr>
          <a:xfrm>
            <a:off x="533400" y="3429000"/>
            <a:ext cx="8458200" cy="1752600"/>
          </a:xfrm>
        </p:spPr>
        <p:txBody>
          <a:bodyPr rtlCol="0">
            <a:normAutofit/>
          </a:bodyPr>
          <a:lstStyle/>
          <a:p>
            <a:pPr algn="r" eaLnBrk="1" fontAlgn="auto" hangingPunct="1">
              <a:spcAft>
                <a:spcPts val="0"/>
              </a:spcAft>
              <a:buFont typeface="Arial" pitchFamily="34" charset="0"/>
              <a:buNone/>
              <a:defRPr/>
            </a:pPr>
            <a:r>
              <a:rPr lang="en-US" sz="2400" dirty="0" smtClean="0"/>
              <a:t>Rohan Samarajiva</a:t>
            </a:r>
          </a:p>
          <a:p>
            <a:pPr algn="r" eaLnBrk="1" fontAlgn="auto" hangingPunct="1">
              <a:spcAft>
                <a:spcPts val="0"/>
              </a:spcAft>
              <a:buFont typeface="Arial" pitchFamily="34" charset="0"/>
              <a:buNone/>
              <a:defRPr/>
            </a:pPr>
            <a:r>
              <a:rPr lang="en-US" sz="2400" dirty="0" err="1" smtClean="0"/>
              <a:t>Pokhara</a:t>
            </a:r>
            <a:r>
              <a:rPr lang="en-US" sz="2400" dirty="0" smtClean="0"/>
              <a:t>, 16-19 February 2019</a:t>
            </a: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p:txBody>
      </p:sp>
      <p:grpSp>
        <p:nvGrpSpPr>
          <p:cNvPr id="3076" name="Group 10"/>
          <p:cNvGrpSpPr>
            <a:grpSpLocks/>
          </p:cNvGrpSpPr>
          <p:nvPr/>
        </p:nvGrpSpPr>
        <p:grpSpPr bwMode="auto">
          <a:xfrm>
            <a:off x="228600" y="6172200"/>
            <a:ext cx="8686800" cy="534988"/>
            <a:chOff x="305602" y="5941368"/>
            <a:chExt cx="8595360" cy="535632"/>
          </a:xfrm>
        </p:grpSpPr>
        <p:sp>
          <p:nvSpPr>
            <p:cNvPr id="3079" name="TextBox 5"/>
            <p:cNvSpPr txBox="1">
              <a:spLocks noChangeArrowheads="1"/>
            </p:cNvSpPr>
            <p:nvPr/>
          </p:nvSpPr>
          <p:spPr bwMode="auto">
            <a:xfrm>
              <a:off x="305602" y="5941368"/>
              <a:ext cx="8595360" cy="230832"/>
            </a:xfrm>
            <a:prstGeom prst="rect">
              <a:avLst/>
            </a:prstGeom>
            <a:noFill/>
            <a:ln w="9525">
              <a:noFill/>
              <a:miter lim="800000"/>
              <a:headEnd/>
              <a:tailEnd/>
            </a:ln>
          </p:spPr>
          <p:txBody>
            <a:bodyPr>
              <a:spAutoFit/>
            </a:bodyPr>
            <a:lstStyle/>
            <a:p>
              <a:pPr algn="ctr"/>
              <a:r>
                <a:rPr lang="en-US" sz="900" dirty="0">
                  <a:latin typeface="Calibri" pitchFamily="34" charset="0"/>
                </a:rPr>
                <a:t>This work was carried out with the aid of a grant from the International Development Research Centre, Canada and  </a:t>
              </a:r>
              <a:r>
                <a:rPr lang="en-US" sz="900" dirty="0" err="1">
                  <a:latin typeface="Calibri" pitchFamily="34" charset="0"/>
                </a:rPr>
                <a:t>UKaid</a:t>
              </a:r>
              <a:r>
                <a:rPr lang="en-US" sz="900" dirty="0">
                  <a:latin typeface="Calibri" pitchFamily="34" charset="0"/>
                </a:rPr>
                <a:t> from the Department for International Development, UK.</a:t>
              </a:r>
            </a:p>
          </p:txBody>
        </p:sp>
        <p:pic>
          <p:nvPicPr>
            <p:cNvPr id="3080" name="Picture 5" descr="Canada_wordmark_red_flag_300 (2)"/>
            <p:cNvPicPr>
              <a:picLocks noChangeAspect="1" noChangeArrowheads="1"/>
            </p:cNvPicPr>
            <p:nvPr/>
          </p:nvPicPr>
          <p:blipFill>
            <a:blip r:embed="rId3" cstate="print"/>
            <a:srcRect/>
            <a:stretch>
              <a:fillRect/>
            </a:stretch>
          </p:blipFill>
          <p:spPr bwMode="auto">
            <a:xfrm>
              <a:off x="8071585" y="6212678"/>
              <a:ext cx="678581" cy="188122"/>
            </a:xfrm>
            <a:prstGeom prst="rect">
              <a:avLst/>
            </a:prstGeom>
            <a:noFill/>
            <a:ln w="9525">
              <a:noFill/>
              <a:miter lim="800000"/>
              <a:headEnd/>
              <a:tailEnd/>
            </a:ln>
          </p:spPr>
        </p:pic>
        <p:pic>
          <p:nvPicPr>
            <p:cNvPr id="3081" name="Picture 6" descr="blue"/>
            <p:cNvPicPr>
              <a:picLocks noChangeAspect="1" noChangeArrowheads="1"/>
            </p:cNvPicPr>
            <p:nvPr/>
          </p:nvPicPr>
          <p:blipFill>
            <a:blip r:embed="rId4" cstate="print"/>
            <a:srcRect/>
            <a:stretch>
              <a:fillRect/>
            </a:stretch>
          </p:blipFill>
          <p:spPr bwMode="auto">
            <a:xfrm>
              <a:off x="554855" y="6156233"/>
              <a:ext cx="1484898" cy="320767"/>
            </a:xfrm>
            <a:prstGeom prst="rect">
              <a:avLst/>
            </a:prstGeom>
            <a:noFill/>
            <a:ln w="9525">
              <a:noFill/>
              <a:miter lim="800000"/>
              <a:headEnd/>
              <a:tailEnd/>
            </a:ln>
          </p:spPr>
        </p:pic>
      </p:grpSp>
      <p:pic>
        <p:nvPicPr>
          <p:cNvPr id="3077" name="Picture 10" descr="C:\Documents and Settings\acer\My Documents\05 LIRNEasia\idrc logo use\logo files\UKaid logo - online\Ukaid-small-logo-online-colour.gif"/>
          <p:cNvPicPr>
            <a:picLocks noChangeAspect="1" noChangeArrowheads="1"/>
          </p:cNvPicPr>
          <p:nvPr/>
        </p:nvPicPr>
        <p:blipFill>
          <a:blip r:embed="rId5" cstate="print"/>
          <a:srcRect/>
          <a:stretch>
            <a:fillRect/>
          </a:stretch>
        </p:blipFill>
        <p:spPr bwMode="auto">
          <a:xfrm>
            <a:off x="4038600" y="6340475"/>
            <a:ext cx="1066800" cy="517525"/>
          </a:xfrm>
          <a:prstGeom prst="rect">
            <a:avLst/>
          </a:prstGeom>
          <a:noFill/>
          <a:ln w="9525">
            <a:noFill/>
            <a:miter lim="800000"/>
            <a:headEnd/>
            <a:tailEnd/>
          </a:ln>
        </p:spPr>
      </p:pic>
      <p:pic>
        <p:nvPicPr>
          <p:cNvPr id="3078" name="Picture 21" descr="LIRNEasia2007_lowres"/>
          <p:cNvPicPr>
            <a:picLocks noChangeAspect="1" noChangeArrowheads="1"/>
          </p:cNvPicPr>
          <p:nvPr/>
        </p:nvPicPr>
        <p:blipFill>
          <a:blip r:embed="rId6" cstate="print"/>
          <a:srcRect/>
          <a:stretch>
            <a:fillRect/>
          </a:stretch>
        </p:blipFill>
        <p:spPr bwMode="auto">
          <a:xfrm>
            <a:off x="5486400" y="5257800"/>
            <a:ext cx="3246438" cy="852488"/>
          </a:xfrm>
          <a:prstGeom prst="rect">
            <a:avLst/>
          </a:prstGeom>
          <a:noFill/>
          <a:ln w="9525">
            <a:noFill/>
            <a:miter lim="800000"/>
            <a:headEnd/>
            <a:tailEnd/>
          </a:ln>
        </p:spPr>
      </p:pic>
      <p:pic>
        <p:nvPicPr>
          <p:cNvPr id="10" name="Picture 9" descr="FordLogo.gif"/>
          <p:cNvPicPr>
            <a:picLocks noChangeAspect="1"/>
          </p:cNvPicPr>
          <p:nvPr/>
        </p:nvPicPr>
        <p:blipFill>
          <a:blip r:embed="rId7" cstate="print"/>
          <a:stretch>
            <a:fillRect/>
          </a:stretch>
        </p:blipFill>
        <p:spPr>
          <a:xfrm>
            <a:off x="381001" y="5715001"/>
            <a:ext cx="2590799" cy="381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as actually practiced . . .</a:t>
            </a:r>
            <a:endParaRPr lang="en-US" dirty="0"/>
          </a:p>
        </p:txBody>
      </p:sp>
      <p:sp>
        <p:nvSpPr>
          <p:cNvPr id="3" name="Content Placeholder 2"/>
          <p:cNvSpPr>
            <a:spLocks noGrp="1"/>
          </p:cNvSpPr>
          <p:nvPr>
            <p:ph idx="1"/>
          </p:nvPr>
        </p:nvSpPr>
        <p:spPr/>
        <p:txBody>
          <a:bodyPr/>
          <a:lstStyle/>
          <a:p>
            <a:r>
              <a:rPr lang="en-US" dirty="0" smtClean="0"/>
              <a:t>Not all Constitutions are sacrosanct</a:t>
            </a:r>
          </a:p>
          <a:p>
            <a:r>
              <a:rPr lang="en-US" dirty="0" smtClean="0"/>
              <a:t>Not all laws are implemented</a:t>
            </a:r>
          </a:p>
          <a:p>
            <a:r>
              <a:rPr lang="en-US" dirty="0" smtClean="0"/>
              <a:t>Not all rules are followed</a:t>
            </a:r>
          </a:p>
          <a:p>
            <a:r>
              <a:rPr lang="en-US" dirty="0" smtClean="0"/>
              <a:t>In countries with a weak state, laws and policies tend to be implemented selectively</a:t>
            </a:r>
          </a:p>
          <a:p>
            <a:r>
              <a:rPr lang="en-US" dirty="0" smtClean="0"/>
              <a:t>Always important to go beyond what you can find on Internet</a:t>
            </a:r>
            <a:endParaRPr lang="en-US" dirty="0"/>
          </a:p>
        </p:txBody>
      </p:sp>
    </p:spTree>
    <p:extLst>
      <p:ext uri="{BB962C8B-B14F-4D97-AF65-F5344CB8AC3E}">
        <p14:creationId xmlns:p14="http://schemas.microsoft.com/office/powerpoint/2010/main" val="1746755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policy and regulation in a federal state-to-be</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358956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Define terms</a:t>
            </a:r>
            <a:endParaRPr lang="en-US" dirty="0"/>
          </a:p>
        </p:txBody>
      </p:sp>
      <p:sp>
        <p:nvSpPr>
          <p:cNvPr id="5" name="Content Placeholder 4"/>
          <p:cNvSpPr>
            <a:spLocks noGrp="1"/>
          </p:cNvSpPr>
          <p:nvPr>
            <p:ph idx="1"/>
          </p:nvPr>
        </p:nvSpPr>
        <p:spPr/>
        <p:txBody>
          <a:bodyPr/>
          <a:lstStyle/>
          <a:p>
            <a:r>
              <a:rPr lang="en-US" sz="2800" dirty="0" smtClean="0"/>
              <a:t>What is federalism?  </a:t>
            </a:r>
          </a:p>
          <a:p>
            <a:pPr lvl="1"/>
            <a:r>
              <a:rPr lang="en-US" sz="2400" dirty="0" smtClean="0"/>
              <a:t>Where would you look for definitions?</a:t>
            </a:r>
          </a:p>
          <a:p>
            <a:r>
              <a:rPr lang="en-US" sz="2800" dirty="0" smtClean="0"/>
              <a:t>Similar situations</a:t>
            </a:r>
          </a:p>
          <a:p>
            <a:pPr lvl="1"/>
            <a:r>
              <a:rPr lang="en-US" sz="2400" dirty="0" smtClean="0"/>
              <a:t>US?</a:t>
            </a:r>
          </a:p>
          <a:p>
            <a:pPr lvl="1"/>
            <a:r>
              <a:rPr lang="en-US" sz="2400" dirty="0" smtClean="0"/>
              <a:t>India?</a:t>
            </a:r>
          </a:p>
          <a:p>
            <a:r>
              <a:rPr lang="en-US" sz="2800" dirty="0" smtClean="0"/>
              <a:t>Ask most important question: who has the money?</a:t>
            </a:r>
          </a:p>
          <a:p>
            <a:pPr lvl="1"/>
            <a:r>
              <a:rPr lang="en-US" sz="2400" dirty="0" smtClean="0"/>
              <a:t>Who can impose what taxes?</a:t>
            </a:r>
          </a:p>
          <a:p>
            <a:pPr lvl="1"/>
            <a:r>
              <a:rPr lang="en-US" sz="2400" dirty="0" smtClean="0"/>
              <a:t>What are the arrangements re transfers?</a:t>
            </a:r>
          </a:p>
          <a:p>
            <a:pPr lvl="1"/>
            <a:r>
              <a:rPr lang="en-US" sz="2400" dirty="0" smtClean="0"/>
              <a:t>Who can raise loans?</a:t>
            </a:r>
            <a:endParaRPr lang="en-US" dirty="0" smtClean="0"/>
          </a:p>
          <a:p>
            <a:pPr lvl="1"/>
            <a:endParaRPr lang="en-US" dirty="0" smtClean="0"/>
          </a:p>
          <a:p>
            <a:endParaRPr lang="en-US" sz="2400" dirty="0"/>
          </a:p>
        </p:txBody>
      </p:sp>
    </p:spTree>
    <p:extLst>
      <p:ext uri="{BB962C8B-B14F-4D97-AF65-F5344CB8AC3E}">
        <p14:creationId xmlns:p14="http://schemas.microsoft.com/office/powerpoint/2010/main" val="694918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Terminological clarity</a:t>
            </a:r>
            <a:endParaRPr lang="en-US" dirty="0"/>
          </a:p>
        </p:txBody>
      </p:sp>
      <p:sp>
        <p:nvSpPr>
          <p:cNvPr id="3" name="Content Placeholder 2"/>
          <p:cNvSpPr>
            <a:spLocks noGrp="1"/>
          </p:cNvSpPr>
          <p:nvPr>
            <p:ph idx="1"/>
          </p:nvPr>
        </p:nvSpPr>
        <p:spPr/>
        <p:txBody>
          <a:bodyPr/>
          <a:lstStyle/>
          <a:p>
            <a:r>
              <a:rPr lang="en-US" sz="2800" dirty="0" smtClean="0"/>
              <a:t>What subjects will be assigned to which governments?</a:t>
            </a:r>
          </a:p>
          <a:p>
            <a:r>
              <a:rPr lang="en-US" sz="2800" dirty="0" smtClean="0"/>
              <a:t>What </a:t>
            </a:r>
            <a:r>
              <a:rPr lang="en-US" sz="2800" dirty="0"/>
              <a:t>is ICT?</a:t>
            </a:r>
          </a:p>
          <a:p>
            <a:pPr lvl="1"/>
            <a:r>
              <a:rPr lang="en-US" sz="2400" dirty="0"/>
              <a:t>How is ICT infrastructure dealt with in federal states?</a:t>
            </a:r>
          </a:p>
          <a:p>
            <a:pPr lvl="1"/>
            <a:r>
              <a:rPr lang="en-US" sz="2400" dirty="0"/>
              <a:t>How are IT applications dealt with in federal states?</a:t>
            </a:r>
            <a:endParaRPr lang="en-US" dirty="0"/>
          </a:p>
        </p:txBody>
      </p:sp>
    </p:spTree>
    <p:extLst>
      <p:ext uri="{BB962C8B-B14F-4D97-AF65-F5344CB8AC3E}">
        <p14:creationId xmlns:p14="http://schemas.microsoft.com/office/powerpoint/2010/main" val="3981103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existing law</a:t>
            </a:r>
            <a:endParaRPr lang="en-US" dirty="0"/>
          </a:p>
        </p:txBody>
      </p:sp>
      <p:sp>
        <p:nvSpPr>
          <p:cNvPr id="3" name="Content Placeholder 2"/>
          <p:cNvSpPr>
            <a:spLocks noGrp="1"/>
          </p:cNvSpPr>
          <p:nvPr>
            <p:ph idx="1"/>
          </p:nvPr>
        </p:nvSpPr>
        <p:spPr/>
        <p:txBody>
          <a:bodyPr/>
          <a:lstStyle/>
          <a:p>
            <a:r>
              <a:rPr lang="en-US" dirty="0" smtClean="0"/>
              <a:t>Constitution</a:t>
            </a:r>
          </a:p>
          <a:p>
            <a:pPr lvl="1"/>
            <a:r>
              <a:rPr lang="en-US" dirty="0" smtClean="0"/>
              <a:t>How strict is separation of powers?</a:t>
            </a:r>
          </a:p>
          <a:p>
            <a:pPr lvl="1"/>
            <a:r>
              <a:rPr lang="en-US" dirty="0" smtClean="0"/>
              <a:t>What happens to prior legislation?</a:t>
            </a:r>
          </a:p>
          <a:p>
            <a:r>
              <a:rPr lang="en-US" dirty="0" smtClean="0"/>
              <a:t>Statute</a:t>
            </a:r>
          </a:p>
          <a:p>
            <a:r>
              <a:rPr lang="en-US" dirty="0" smtClean="0"/>
              <a:t>Interpretations by the courts</a:t>
            </a:r>
            <a:endParaRPr lang="en-US" dirty="0"/>
          </a:p>
        </p:txBody>
      </p:sp>
    </p:spTree>
    <p:extLst>
      <p:ext uri="{BB962C8B-B14F-4D97-AF65-F5344CB8AC3E}">
        <p14:creationId xmlns:p14="http://schemas.microsoft.com/office/powerpoint/2010/main" val="2813989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not new law . . . </a:t>
            </a:r>
            <a:endParaRPr lang="en-US" dirty="0"/>
          </a:p>
        </p:txBody>
      </p:sp>
      <p:sp>
        <p:nvSpPr>
          <p:cNvPr id="3" name="Content Placeholder 2"/>
          <p:cNvSpPr>
            <a:spLocks noGrp="1"/>
          </p:cNvSpPr>
          <p:nvPr>
            <p:ph idx="1"/>
          </p:nvPr>
        </p:nvSpPr>
        <p:spPr/>
        <p:txBody>
          <a:bodyPr/>
          <a:lstStyle/>
          <a:p>
            <a:r>
              <a:rPr lang="en-US" dirty="0" smtClean="0"/>
              <a:t>Opposite order</a:t>
            </a:r>
          </a:p>
          <a:p>
            <a:pPr lvl="1"/>
            <a:r>
              <a:rPr lang="en-US" dirty="0" smtClean="0"/>
              <a:t>Start from the relevant definitions and language in your own Constitution and laws</a:t>
            </a:r>
            <a:endParaRPr lang="en-US" dirty="0"/>
          </a:p>
        </p:txBody>
      </p:sp>
    </p:spTree>
    <p:extLst>
      <p:ext uri="{BB962C8B-B14F-4D97-AF65-F5344CB8AC3E}">
        <p14:creationId xmlns:p14="http://schemas.microsoft.com/office/powerpoint/2010/main" val="194077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Ability to undertake legal and policy analysis</a:t>
            </a:r>
          </a:p>
          <a:p>
            <a:r>
              <a:rPr lang="en-US" dirty="0" smtClean="0"/>
              <a:t>Develop awareness of quality of information and sources</a:t>
            </a:r>
          </a:p>
          <a:p>
            <a:r>
              <a:rPr lang="en-US" dirty="0" smtClean="0"/>
              <a:t>Discriminate between good studies and bad</a:t>
            </a:r>
          </a:p>
          <a:p>
            <a:endParaRPr lang="en-US" dirty="0"/>
          </a:p>
        </p:txBody>
      </p:sp>
    </p:spTree>
    <p:extLst>
      <p:ext uri="{BB962C8B-B14F-4D97-AF65-F5344CB8AC3E}">
        <p14:creationId xmlns:p14="http://schemas.microsoft.com/office/powerpoint/2010/main" val="143346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Deceptively easy</a:t>
            </a:r>
            <a:endParaRPr lang="en-US" dirty="0"/>
          </a:p>
        </p:txBody>
      </p:sp>
      <p:sp>
        <p:nvSpPr>
          <p:cNvPr id="3" name="Content Placeholder 2"/>
          <p:cNvSpPr>
            <a:spLocks noGrp="1"/>
          </p:cNvSpPr>
          <p:nvPr>
            <p:ph idx="1"/>
          </p:nvPr>
        </p:nvSpPr>
        <p:spPr/>
        <p:txBody>
          <a:bodyPr/>
          <a:lstStyle/>
          <a:p>
            <a:r>
              <a:rPr lang="en-US" dirty="0" smtClean="0"/>
              <a:t>“Anyone can analyze written text”</a:t>
            </a:r>
          </a:p>
          <a:p>
            <a:pPr lvl="1"/>
            <a:r>
              <a:rPr lang="en-US" dirty="0" smtClean="0"/>
              <a:t>But if so, why are there lawyers?</a:t>
            </a:r>
          </a:p>
          <a:p>
            <a:pPr lvl="1"/>
            <a:r>
              <a:rPr lang="en-US" dirty="0" smtClean="0"/>
              <a:t>And why are many of them rich and powerful?</a:t>
            </a:r>
          </a:p>
          <a:p>
            <a:pPr lvl="1"/>
            <a:endParaRPr lang="en-US" dirty="0"/>
          </a:p>
          <a:p>
            <a:r>
              <a:rPr lang="en-US" dirty="0" smtClean="0"/>
              <a:t>Words are inherently ambiguous</a:t>
            </a:r>
          </a:p>
          <a:p>
            <a:pPr lvl="1"/>
            <a:r>
              <a:rPr lang="en-US" dirty="0" smtClean="0"/>
              <a:t>Lawyers make them have even more meanings</a:t>
            </a:r>
          </a:p>
          <a:p>
            <a:r>
              <a:rPr lang="en-US" dirty="0" smtClean="0"/>
              <a:t>Words in laws, by themselves, have no authority; it’s the authoritative interpretations of specific kinds of words that do</a:t>
            </a:r>
            <a:endParaRPr lang="en-US" dirty="0"/>
          </a:p>
        </p:txBody>
      </p:sp>
    </p:spTree>
    <p:extLst>
      <p:ext uri="{BB962C8B-B14F-4D97-AF65-F5344CB8AC3E}">
        <p14:creationId xmlns:p14="http://schemas.microsoft.com/office/powerpoint/2010/main" val="41411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and their meanings</a:t>
            </a:r>
            <a:endParaRPr lang="en-US" dirty="0"/>
          </a:p>
        </p:txBody>
      </p:sp>
      <p:sp>
        <p:nvSpPr>
          <p:cNvPr id="3" name="Content Placeholder 2"/>
          <p:cNvSpPr>
            <a:spLocks noGrp="1"/>
          </p:cNvSpPr>
          <p:nvPr>
            <p:ph idx="1"/>
          </p:nvPr>
        </p:nvSpPr>
        <p:spPr/>
        <p:txBody>
          <a:bodyPr/>
          <a:lstStyle/>
          <a:p>
            <a:r>
              <a:rPr lang="en-US" dirty="0" smtClean="0"/>
              <a:t>The US Constitution is the supreme law</a:t>
            </a:r>
          </a:p>
          <a:p>
            <a:pPr lvl="1"/>
            <a:r>
              <a:rPr lang="en-US" dirty="0" smtClean="0"/>
              <a:t>But the words on paper do not give its meaning</a:t>
            </a:r>
          </a:p>
          <a:p>
            <a:pPr lvl="1"/>
            <a:r>
              <a:rPr lang="en-US" dirty="0" smtClean="0"/>
              <a:t>What matters is the interpretation given to those words by the nine men and women in Supreme Court</a:t>
            </a:r>
          </a:p>
          <a:p>
            <a:pPr lvl="2"/>
            <a:r>
              <a:rPr lang="en-US" dirty="0" smtClean="0"/>
              <a:t>Even that is not final; it’s the interpretation of their judgment that matters</a:t>
            </a:r>
          </a:p>
          <a:p>
            <a:pPr lvl="2"/>
            <a:r>
              <a:rPr lang="en-US" dirty="0" smtClean="0"/>
              <a:t>And that can change over time</a:t>
            </a:r>
            <a:endParaRPr lang="en-US" dirty="0"/>
          </a:p>
        </p:txBody>
      </p:sp>
    </p:spTree>
    <p:extLst>
      <p:ext uri="{BB962C8B-B14F-4D97-AF65-F5344CB8AC3E}">
        <p14:creationId xmlns:p14="http://schemas.microsoft.com/office/powerpoint/2010/main" val="406341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and their meanings</a:t>
            </a:r>
            <a:endParaRPr lang="en-US" dirty="0"/>
          </a:p>
        </p:txBody>
      </p:sp>
      <p:sp>
        <p:nvSpPr>
          <p:cNvPr id="3" name="Content Placeholder 2"/>
          <p:cNvSpPr>
            <a:spLocks noGrp="1"/>
          </p:cNvSpPr>
          <p:nvPr>
            <p:ph idx="1"/>
          </p:nvPr>
        </p:nvSpPr>
        <p:spPr/>
        <p:txBody>
          <a:bodyPr/>
          <a:lstStyle/>
          <a:p>
            <a:r>
              <a:rPr lang="en-US" sz="2800" dirty="0" smtClean="0"/>
              <a:t>“A </a:t>
            </a:r>
            <a:r>
              <a:rPr lang="en-US" sz="2800" dirty="0"/>
              <a:t>well regulated militia, being necessary to the security of a free state, the right of the people to keep and bear arms, shall not be infringed</a:t>
            </a:r>
            <a:r>
              <a:rPr lang="en-US" sz="2800" dirty="0" smtClean="0"/>
              <a:t>.”</a:t>
            </a:r>
          </a:p>
          <a:p>
            <a:pPr marL="0" indent="0" algn="r">
              <a:buNone/>
            </a:pPr>
            <a:r>
              <a:rPr lang="en-US" sz="2800" dirty="0" smtClean="0"/>
              <a:t>2</a:t>
            </a:r>
            <a:r>
              <a:rPr lang="en-US" sz="2800" baseline="30000" dirty="0" smtClean="0"/>
              <a:t>nd</a:t>
            </a:r>
            <a:r>
              <a:rPr lang="en-US" sz="2800" dirty="0" smtClean="0"/>
              <a:t> Amendment to US Constitution</a:t>
            </a:r>
            <a:endParaRPr lang="en-US" sz="2800" dirty="0"/>
          </a:p>
          <a:p>
            <a:r>
              <a:rPr lang="en-US" sz="2800" dirty="0" smtClean="0"/>
              <a:t>“The</a:t>
            </a:r>
            <a:r>
              <a:rPr lang="en-US" sz="2800" dirty="0"/>
              <a:t> Second Amendment protects an individual right to possess a firearm unconnected with service in a militia, and to use that arm for traditionally </a:t>
            </a:r>
            <a:r>
              <a:rPr lang="en-US" sz="2800" dirty="0" smtClean="0"/>
              <a:t>lawful </a:t>
            </a:r>
            <a:r>
              <a:rPr lang="en-US" sz="2800" dirty="0"/>
              <a:t>purposes, such as self-defense within the home</a:t>
            </a:r>
            <a:r>
              <a:rPr lang="en-US" sz="2800" dirty="0" smtClean="0"/>
              <a:t>.” </a:t>
            </a:r>
          </a:p>
          <a:p>
            <a:pPr marL="0" indent="0" algn="r">
              <a:buNone/>
            </a:pPr>
            <a:r>
              <a:rPr lang="en-US" sz="2000" dirty="0"/>
              <a:t>DISTRICT OF COLUMBIA v. HELLER (No. 07-290) </a:t>
            </a:r>
          </a:p>
          <a:p>
            <a:pPr marL="0" indent="0" algn="r">
              <a:buNone/>
            </a:pPr>
            <a:r>
              <a:rPr lang="en-US" sz="2000" dirty="0"/>
              <a:t>478 F. 3d 370, </a:t>
            </a:r>
            <a:r>
              <a:rPr lang="en-US" sz="2000" dirty="0" smtClean="0"/>
              <a:t>affirmed, pp</a:t>
            </a:r>
            <a:r>
              <a:rPr lang="en-US" sz="2000" dirty="0"/>
              <a:t>. </a:t>
            </a:r>
            <a:r>
              <a:rPr lang="en-US" sz="2000" dirty="0" smtClean="0"/>
              <a:t>2–53 (2008)</a:t>
            </a:r>
            <a:r>
              <a:rPr lang="en-US" sz="2800" dirty="0" smtClean="0"/>
              <a:t>.</a:t>
            </a:r>
            <a:endParaRPr lang="en-US" sz="2800" dirty="0"/>
          </a:p>
        </p:txBody>
      </p:sp>
    </p:spTree>
    <p:extLst>
      <p:ext uri="{BB962C8B-B14F-4D97-AF65-F5344CB8AC3E}">
        <p14:creationId xmlns:p14="http://schemas.microsoft.com/office/powerpoint/2010/main" val="42492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Dred Scott v. </a:t>
            </a:r>
            <a:r>
              <a:rPr lang="en-US" dirty="0" err="1"/>
              <a:t>Sandford</a:t>
            </a:r>
            <a:r>
              <a:rPr lang="en-US" dirty="0"/>
              <a:t>, 60 U.S. 393 (1857)</a:t>
            </a:r>
          </a:p>
        </p:txBody>
      </p:sp>
      <p:sp>
        <p:nvSpPr>
          <p:cNvPr id="3" name="Content Placeholder 2"/>
          <p:cNvSpPr>
            <a:spLocks noGrp="1"/>
          </p:cNvSpPr>
          <p:nvPr>
            <p:ph idx="1"/>
          </p:nvPr>
        </p:nvSpPr>
        <p:spPr/>
        <p:txBody>
          <a:bodyPr/>
          <a:lstStyle/>
          <a:p>
            <a:r>
              <a:rPr lang="en-US" dirty="0" smtClean="0"/>
              <a:t>Was the plaintiff, a slave of African ancestry, a citizen of the United States and thus able to invoke the protection of law?</a:t>
            </a:r>
            <a:endParaRPr lang="en-US" dirty="0"/>
          </a:p>
        </p:txBody>
      </p:sp>
    </p:spTree>
    <p:extLst>
      <p:ext uri="{BB962C8B-B14F-4D97-AF65-F5344CB8AC3E}">
        <p14:creationId xmlns:p14="http://schemas.microsoft.com/office/powerpoint/2010/main" val="3646910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Dred Scott v. </a:t>
            </a:r>
            <a:r>
              <a:rPr lang="en-US" dirty="0" err="1"/>
              <a:t>Sandford</a:t>
            </a:r>
            <a:r>
              <a:rPr lang="en-US" dirty="0"/>
              <a:t>, 60 U.S. 393 (1857)</a:t>
            </a:r>
          </a:p>
        </p:txBody>
      </p:sp>
      <p:sp>
        <p:nvSpPr>
          <p:cNvPr id="3" name="Content Placeholder 2"/>
          <p:cNvSpPr>
            <a:spLocks noGrp="1"/>
          </p:cNvSpPr>
          <p:nvPr>
            <p:ph idx="1"/>
          </p:nvPr>
        </p:nvSpPr>
        <p:spPr/>
        <p:txBody>
          <a:bodyPr/>
          <a:lstStyle/>
          <a:p>
            <a:r>
              <a:rPr lang="en-US" sz="2000" dirty="0"/>
              <a:t>The words "people of the United States" and "citizens" are synonymous terms, and mean the same thing. They both describe the political body who ... form the sovereignty, and who hold the power and conduct the Government through their representatives.... The question before us is, whether the class of persons described in the plea in abatement [people of </a:t>
            </a:r>
            <a:r>
              <a:rPr lang="en-US" sz="2000" dirty="0" smtClean="0"/>
              <a:t>African </a:t>
            </a:r>
            <a:r>
              <a:rPr lang="en-US" sz="2000" dirty="0"/>
              <a:t>ancestry] compose a portion of this people, and are constituent members of this sovereignty? We think they are not, and that they are not included, and were not intended to be included, under the word "citizens" in the Constitution, and can therefore claim none of the rights and privileges which that instrument provides for and secures to citizens of the United States. On the contrary, they were at that time considered as a subordinate and inferior class of beings, who had been subjugated by the dominant race, and, whether emancipated or not, yet remained subject to their authority, and had no rights or privileges but such as those who held the power and the Government might choose to grant them.</a:t>
            </a:r>
          </a:p>
        </p:txBody>
      </p:sp>
    </p:spTree>
    <p:extLst>
      <p:ext uri="{BB962C8B-B14F-4D97-AF65-F5344CB8AC3E}">
        <p14:creationId xmlns:p14="http://schemas.microsoft.com/office/powerpoint/2010/main" val="354224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remember</a:t>
            </a:r>
            <a:endParaRPr lang="en-US" dirty="0"/>
          </a:p>
        </p:txBody>
      </p:sp>
      <p:sp>
        <p:nvSpPr>
          <p:cNvPr id="3" name="Content Placeholder 2"/>
          <p:cNvSpPr>
            <a:spLocks noGrp="1"/>
          </p:cNvSpPr>
          <p:nvPr>
            <p:ph idx="1"/>
          </p:nvPr>
        </p:nvSpPr>
        <p:spPr/>
        <p:txBody>
          <a:bodyPr/>
          <a:lstStyle/>
          <a:p>
            <a:r>
              <a:rPr lang="en-US" dirty="0"/>
              <a:t>Actual words matter; not </a:t>
            </a:r>
            <a:r>
              <a:rPr lang="en-US" dirty="0" smtClean="0"/>
              <a:t>paraphrases</a:t>
            </a:r>
          </a:p>
          <a:p>
            <a:r>
              <a:rPr lang="en-US" dirty="0" smtClean="0"/>
              <a:t>Words must be placed in context </a:t>
            </a:r>
          </a:p>
          <a:p>
            <a:pPr lvl="1"/>
            <a:r>
              <a:rPr lang="en-US" dirty="0" smtClean="0"/>
              <a:t>Words as interpreted by the right people, rather than words per se</a:t>
            </a:r>
          </a:p>
          <a:p>
            <a:pPr lvl="1"/>
            <a:r>
              <a:rPr lang="en-US" dirty="0" smtClean="0"/>
              <a:t>Interpretations vary, so highest/most recent is what matters</a:t>
            </a:r>
          </a:p>
          <a:p>
            <a:endParaRPr lang="en-US" dirty="0"/>
          </a:p>
        </p:txBody>
      </p:sp>
    </p:spTree>
    <p:extLst>
      <p:ext uri="{BB962C8B-B14F-4D97-AF65-F5344CB8AC3E}">
        <p14:creationId xmlns:p14="http://schemas.microsoft.com/office/powerpoint/2010/main" val="3616794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am I telling you this story?</a:t>
            </a:r>
            <a:endParaRPr lang="en-US" dirty="0"/>
          </a:p>
        </p:txBody>
      </p:sp>
      <p:sp>
        <p:nvSpPr>
          <p:cNvPr id="3" name="Content Placeholder 2"/>
          <p:cNvSpPr>
            <a:spLocks noGrp="1"/>
          </p:cNvSpPr>
          <p:nvPr>
            <p:ph idx="1"/>
          </p:nvPr>
        </p:nvSpPr>
        <p:spPr/>
        <p:txBody>
          <a:bodyPr/>
          <a:lstStyle/>
          <a:p>
            <a:pPr marL="0" indent="0">
              <a:buNone/>
            </a:pPr>
            <a:r>
              <a:rPr lang="en-US" sz="2800" dirty="0"/>
              <a:t>Late at night, a police officer finds a </a:t>
            </a:r>
            <a:r>
              <a:rPr lang="en-US" sz="2800" dirty="0" smtClean="0"/>
              <a:t>drunk </a:t>
            </a:r>
            <a:r>
              <a:rPr lang="en-US" sz="2800" dirty="0"/>
              <a:t>crawling around on his hands and knees under a streetlight. The </a:t>
            </a:r>
            <a:r>
              <a:rPr lang="en-US" sz="2800" dirty="0" smtClean="0"/>
              <a:t>drunk </a:t>
            </a:r>
            <a:r>
              <a:rPr lang="en-US" sz="2800" dirty="0"/>
              <a:t>tells the officer he’s looking for his wallet. When the officer asks if he’s sure this is where he dropped the wallet, the man replies that he thinks he more likely dropped it across the street. </a:t>
            </a:r>
            <a:r>
              <a:rPr lang="en-US" sz="2800" dirty="0" smtClean="0"/>
              <a:t>“Then </a:t>
            </a:r>
            <a:r>
              <a:rPr lang="en-US" sz="2800" dirty="0"/>
              <a:t>why are you looking over </a:t>
            </a:r>
            <a:r>
              <a:rPr lang="en-US" sz="2800" dirty="0" smtClean="0"/>
              <a:t>here,” </a:t>
            </a:r>
            <a:r>
              <a:rPr lang="en-US" sz="2800" dirty="0"/>
              <a:t>the befuddled officer asks. </a:t>
            </a:r>
            <a:endParaRPr lang="en-US" sz="2800" dirty="0" smtClean="0"/>
          </a:p>
          <a:p>
            <a:pPr marL="0" indent="0">
              <a:buNone/>
            </a:pPr>
            <a:r>
              <a:rPr lang="en-US" sz="2800" dirty="0" smtClean="0"/>
              <a:t>Because </a:t>
            </a:r>
            <a:r>
              <a:rPr lang="en-US" sz="2800" dirty="0"/>
              <a:t>the light’s better here, explains the </a:t>
            </a:r>
            <a:r>
              <a:rPr lang="en-US" sz="2800" dirty="0" smtClean="0"/>
              <a:t>drunk.</a:t>
            </a:r>
            <a:endParaRPr lang="en-US" sz="2800" dirty="0"/>
          </a:p>
        </p:txBody>
      </p:sp>
    </p:spTree>
    <p:extLst>
      <p:ext uri="{BB962C8B-B14F-4D97-AF65-F5344CB8AC3E}">
        <p14:creationId xmlns:p14="http://schemas.microsoft.com/office/powerpoint/2010/main" val="307247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15342</TotalTime>
  <Words>812</Words>
  <Application>Microsoft Office PowerPoint</Application>
  <PresentationFormat>On-screen Show (4:3)</PresentationFormat>
  <Paragraphs>73</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Introduction to policy/legal research, including discussion of ICT policy &amp; regulation in federal states </vt:lpstr>
      <vt:lpstr>Objective</vt:lpstr>
      <vt:lpstr>Deceptively easy</vt:lpstr>
      <vt:lpstr>Words and their meanings</vt:lpstr>
      <vt:lpstr>Words and their meanings</vt:lpstr>
      <vt:lpstr>Dred Scott v. Sandford, 60 U.S. 393 (1857)</vt:lpstr>
      <vt:lpstr>Dred Scott v. Sandford, 60 U.S. 393 (1857)</vt:lpstr>
      <vt:lpstr>What to remember</vt:lpstr>
      <vt:lpstr>Why am I telling you this story?</vt:lpstr>
      <vt:lpstr>Laws, as actually practiced . . .</vt:lpstr>
      <vt:lpstr>ICT policy and regulation in a federal state-to-be</vt:lpstr>
      <vt:lpstr>Define terms</vt:lpstr>
      <vt:lpstr>Terminological clarity</vt:lpstr>
      <vt:lpstr>Look at existing law</vt:lpstr>
      <vt:lpstr>If not new law . .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ayesha z</dc:creator>
  <cp:lastModifiedBy>Rohan Samarajiva</cp:lastModifiedBy>
  <cp:revision>149</cp:revision>
  <dcterms:created xsi:type="dcterms:W3CDTF">2008-05-10T05:43:23Z</dcterms:created>
  <dcterms:modified xsi:type="dcterms:W3CDTF">2019-02-15T17:15:20Z</dcterms:modified>
</cp:coreProperties>
</file>