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711" r:id="rId1"/>
  </p:sldMasterIdLst>
  <p:notesMasterIdLst>
    <p:notesMasterId r:id="rId14"/>
  </p:notesMasterIdLst>
  <p:sldIdLst>
    <p:sldId id="256" r:id="rId2"/>
    <p:sldId id="473" r:id="rId3"/>
    <p:sldId id="496" r:id="rId4"/>
    <p:sldId id="472" r:id="rId5"/>
    <p:sldId id="329" r:id="rId6"/>
    <p:sldId id="395" r:id="rId7"/>
    <p:sldId id="303" r:id="rId8"/>
    <p:sldId id="479" r:id="rId9"/>
    <p:sldId id="475" r:id="rId10"/>
    <p:sldId id="385" r:id="rId11"/>
    <p:sldId id="474" r:id="rId12"/>
    <p:sldId id="49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zna Zuhyle" initials="S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47" autoAdjust="0"/>
    <p:restoredTop sz="85762" autoAdjust="0"/>
  </p:normalViewPr>
  <p:slideViewPr>
    <p:cSldViewPr>
      <p:cViewPr>
        <p:scale>
          <a:sx n="50" d="100"/>
          <a:sy n="50" d="100"/>
        </p:scale>
        <p:origin x="-1908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3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900314-F04F-471A-8C02-46276EF1269A}" type="datetimeFigureOut">
              <a:rPr lang="en-US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FA1BC-1455-4320-BFF6-39A9980F8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066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0ADE24-F136-4B8E-8738-288458D9CB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78436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65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65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989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45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458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45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989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989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650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650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DFA1BC-1455-4320-BFF6-39A9980F84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098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4821D-740F-43E5-98B1-66825F805306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8D83-3364-48BF-A696-3864F377E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E402-CF92-4419-BB3A-7F8ADF1F6094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6FE8-4B15-4AF5-BAC8-AE84EB261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25795-EF16-41F5-A62D-1EDDFC8E8AB5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62BB-58B5-4A49-B7F3-BA7118F06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LIRNEasia2007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289675"/>
            <a:ext cx="12954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07C3-51FF-4ED7-B66C-7AC4DCD7AE58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712D9-FC92-42FB-B18E-56DCB30B0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5A626-4CCE-4F19-8708-4F65FEDF29E7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3801-4E48-4637-ADCA-3E55CC547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EF51-DFFE-46B8-B61C-7B8C9EC54C38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D2FE0-CCCE-4EA5-9A28-79DB7B0D4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2938E-DE19-4338-9C34-7AAC8C0BA7CE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96DAF-F905-4DF0-B6B6-D9CB5D6A4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DF057-6775-4D38-A2C4-22C5A7F75582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A973-1BA1-4C68-8AB8-A5E6847BA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5CE6E-1B4E-439E-96E7-294CDE2B9A3B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A4BCA-AE0F-46F1-A153-FECEB84305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8C5D-6AAB-4A86-B601-E10252D6C2CB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40C4E-F256-4717-B7CF-198BDA052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55D2-4297-4653-A075-AAFB088E8B1D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1374-3FAD-42B1-B9FB-8196EEAB2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6548F8-E442-4539-B636-8CDE1EE66339}" type="datetime1">
              <a:rPr lang="en-US" smtClean="0"/>
              <a:pPr>
                <a:defRPr/>
              </a:pPr>
              <a:t>2019-02-24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1BA521-7894-4C8F-A654-C0542363A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8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athmandupost.ekantipur.com/news/2017-06-11/broadband-internet-service-across-nepal-in-two-year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%0dNEPAL:%20Broadband%20Internet%20infrastructure%20and%20international%20...%0dhttps:/www.unescap.org/sites/default/files/Nepal%20presentation_0.pdf%0d" TargetMode="External"/><Relationship Id="rId4" Type="http://schemas.openxmlformats.org/officeDocument/2006/relationships/hyperlink" Target="%0dNationwide%20broadband%20service%20by%202020%20-%20The%20Himalayan%20Times%0dhttps:/thehimalayantimes.com/business/nationwide-broadband-service-by-2020/%0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5581" y="990600"/>
            <a:ext cx="8732838" cy="1905000"/>
          </a:xfrm>
        </p:spPr>
        <p:txBody>
          <a:bodyPr/>
          <a:lstStyle/>
          <a:p>
            <a:pPr algn="l" eaLnBrk="1" hangingPunct="1"/>
            <a:r>
              <a:rPr lang="en-US" dirty="0" smtClean="0"/>
              <a:t>Engaging in </a:t>
            </a:r>
            <a:r>
              <a:rPr lang="en-US" dirty="0"/>
              <a:t>broadband policy and regulatory </a:t>
            </a:r>
            <a:r>
              <a:rPr lang="en-US" dirty="0" smtClean="0"/>
              <a:t>processes</a:t>
            </a:r>
            <a:br>
              <a:rPr lang="en-US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Fine-tuning &amp; framing a policy proposal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8458200" cy="11430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/>
              <a:t>Sujata</a:t>
            </a:r>
            <a:r>
              <a:rPr lang="en-US" sz="2400" dirty="0" smtClean="0"/>
              <a:t> </a:t>
            </a:r>
            <a:r>
              <a:rPr lang="en-US" sz="2400" dirty="0" err="1" smtClean="0"/>
              <a:t>Gamage</a:t>
            </a:r>
            <a:r>
              <a:rPr lang="en-US" sz="2400" dirty="0" smtClean="0"/>
              <a:t>, PhD, MPA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2400" dirty="0"/>
              <a:t>Hotel </a:t>
            </a:r>
            <a:r>
              <a:rPr lang="en-US" sz="2400" dirty="0" err="1"/>
              <a:t>Jal</a:t>
            </a:r>
            <a:r>
              <a:rPr lang="en-US" sz="2400" dirty="0"/>
              <a:t> </a:t>
            </a:r>
            <a:r>
              <a:rPr lang="en-US" sz="2400" dirty="0" err="1"/>
              <a:t>Mahal</a:t>
            </a:r>
            <a:r>
              <a:rPr lang="en-US" sz="2400" dirty="0"/>
              <a:t>, </a:t>
            </a:r>
            <a:r>
              <a:rPr lang="en-US" sz="2400" dirty="0" err="1"/>
              <a:t>Pokhara</a:t>
            </a:r>
            <a:r>
              <a:rPr lang="en-US" sz="2400" dirty="0"/>
              <a:t>, 16-19 February 2019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3078" name="Picture 21" descr="LIRNEasia2007_low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2242" y="5257800"/>
            <a:ext cx="2870596" cy="75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D8D83-3364-48BF-A696-3864F377E7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Sources of literature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09600" y="11430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Grey literature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Google.com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Reports from key web sites  (</a:t>
            </a:r>
            <a:r>
              <a:rPr lang="en-US" dirty="0" err="1" smtClean="0">
                <a:solidFill>
                  <a:schemeClr val="tx1"/>
                </a:solidFill>
              </a:rPr>
              <a:t>Govt</a:t>
            </a:r>
            <a:r>
              <a:rPr lang="en-US" dirty="0" smtClean="0">
                <a:solidFill>
                  <a:schemeClr val="tx1"/>
                </a:solidFill>
              </a:rPr>
              <a:t>/NGO/IGO reports)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Personal contacts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Direct requests to key informants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Other Grey literature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Published </a:t>
            </a:r>
            <a:r>
              <a:rPr lang="en-US" dirty="0">
                <a:solidFill>
                  <a:schemeClr val="tx1"/>
                </a:solidFill>
              </a:rPr>
              <a:t>papers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Scholar.google.com (for a preliminary search)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Electronic </a:t>
            </a:r>
            <a:r>
              <a:rPr lang="en-US" dirty="0">
                <a:solidFill>
                  <a:schemeClr val="tx1"/>
                </a:solidFill>
              </a:rPr>
              <a:t>search of Bibliographic databases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</a:rPr>
              <a:t>(Education:  EBSCO. </a:t>
            </a:r>
            <a:r>
              <a:rPr lang="en-US" dirty="0" err="1">
                <a:solidFill>
                  <a:schemeClr val="tx1"/>
                </a:solidFill>
              </a:rPr>
              <a:t>ProQuest</a:t>
            </a:r>
            <a:r>
              <a:rPr lang="en-US" dirty="0">
                <a:solidFill>
                  <a:schemeClr val="tx1"/>
                </a:solidFill>
              </a:rPr>
              <a:t>, ERIC; includes dissertation abstracts)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Hand search journal publishers’ web pages or key journals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Citation searches of key authors/papers</a:t>
            </a: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Reference lists of key authors/papers and 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842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381000"/>
            <a:ext cx="9194800" cy="762000"/>
          </a:xfrm>
        </p:spPr>
        <p:txBody>
          <a:bodyPr/>
          <a:lstStyle/>
          <a:p>
            <a:r>
              <a:rPr lang="en-US" sz="3400" dirty="0" smtClean="0"/>
              <a:t>Result for Google search with “ Broadband Nepal”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381000" y="12192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u="sng" dirty="0" smtClean="0">
                <a:solidFill>
                  <a:srgbClr val="FF0000"/>
                </a:solidFill>
                <a:hlinkClick r:id="rId3"/>
              </a:rPr>
              <a:t>Broadband </a:t>
            </a:r>
            <a:r>
              <a:rPr lang="en-US" sz="1800" u="sng" dirty="0">
                <a:solidFill>
                  <a:srgbClr val="FF0000"/>
                </a:solidFill>
                <a:hlinkClick r:id="rId3"/>
              </a:rPr>
              <a:t>internet service across Nepal 'in two years' - Money - The ...</a:t>
            </a:r>
            <a:endParaRPr lang="en-US" sz="1800" u="sng" dirty="0">
              <a:solidFill>
                <a:srgbClr val="FF0000"/>
              </a:solidFill>
            </a:endParaRPr>
          </a:p>
          <a:p>
            <a:r>
              <a:rPr lang="en-US" sz="1800" dirty="0">
                <a:hlinkClick r:id="rId3"/>
              </a:rPr>
              <a:t>kathmandupost.ekantipur.com › Money › Post Report</a:t>
            </a:r>
            <a:endParaRPr lang="en-US" sz="1800" dirty="0"/>
          </a:p>
          <a:p>
            <a:r>
              <a:rPr lang="en-US" sz="1800" dirty="0"/>
              <a:t>Jun 11, 2017 - The government has expedited process of connecting the entire nation with </a:t>
            </a:r>
            <a:r>
              <a:rPr lang="en-US" sz="1800" dirty="0" err="1"/>
              <a:t>broadbandinternet</a:t>
            </a:r>
            <a:r>
              <a:rPr lang="en-US" sz="1800" dirty="0"/>
              <a:t> service within two years. The move is in line </a:t>
            </a:r>
            <a:r>
              <a:rPr lang="en-US" sz="1800" dirty="0" smtClean="0"/>
              <a:t>...</a:t>
            </a:r>
          </a:p>
          <a:p>
            <a:endParaRPr lang="en-US" sz="1800" dirty="0" smtClean="0"/>
          </a:p>
          <a:p>
            <a:r>
              <a:rPr lang="en-US" sz="1800" u="sng" dirty="0">
                <a:hlinkClick r:id="rId4"/>
              </a:rPr>
              <a:t>Nationwide broadband service by 2020 - The Himalayan Times</a:t>
            </a:r>
            <a:endParaRPr lang="en-US" sz="1800" dirty="0"/>
          </a:p>
          <a:p>
            <a:r>
              <a:rPr lang="en-US" sz="1800" u="sng" dirty="0">
                <a:hlinkClick r:id="rId4"/>
              </a:rPr>
              <a:t>https://thehimalayantimes.com/business/nationwide-broadband-service-by-2020/</a:t>
            </a:r>
            <a:endParaRPr lang="en-US" sz="1800" dirty="0"/>
          </a:p>
          <a:p>
            <a:r>
              <a:rPr lang="en-US" sz="1800" dirty="0"/>
              <a:t>Jun 28, 2015 - KATHMANDU, June 27: If things go as per plan, broadband service will ... </a:t>
            </a:r>
            <a:r>
              <a:rPr lang="en-US" sz="1800" dirty="0" err="1"/>
              <a:t>NepalTelecommunications</a:t>
            </a:r>
            <a:r>
              <a:rPr lang="en-US" sz="1800" dirty="0"/>
              <a:t> Authority (NTA) made it public recently.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/>
          </a:p>
          <a:p>
            <a:r>
              <a:rPr lang="en-US" sz="1800" b="1" dirty="0"/>
              <a:t>[PDF]</a:t>
            </a:r>
            <a:endParaRPr lang="en-US" sz="1800" dirty="0"/>
          </a:p>
          <a:p>
            <a:r>
              <a:rPr lang="en-US" sz="1800" u="sng" dirty="0">
                <a:solidFill>
                  <a:srgbClr val="FF0000"/>
                </a:solidFill>
                <a:hlinkClick r:id="rId5"/>
              </a:rPr>
              <a:t>NEPAL: Broadband Internet infrastructure and international ...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u="sng" dirty="0">
                <a:hlinkClick r:id="rId5"/>
              </a:rPr>
              <a:t>https://www.unescap.org/sites/default/files/Nepal%20presentation_0.pdf</a:t>
            </a:r>
            <a:endParaRPr lang="en-US" sz="1800" dirty="0"/>
          </a:p>
          <a:p>
            <a:r>
              <a:rPr lang="en-US" sz="1800" dirty="0" err="1"/>
              <a:t>Snr</a:t>
            </a:r>
            <a:r>
              <a:rPr lang="en-US" sz="1800" dirty="0"/>
              <a:t> Advisor, Computer Association of Nepal manohar_kb@wlink.com.np. NEPAL: Broadband Internet infrastructure and international connectivity: status and </a:t>
            </a:r>
            <a:r>
              <a:rPr lang="en-US" sz="1800" dirty="0" smtClean="0"/>
              <a:t>...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012261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0200" y="25146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3865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85800"/>
          </a:xfrm>
        </p:spPr>
        <p:txBody>
          <a:bodyPr/>
          <a:lstStyle/>
          <a:p>
            <a:r>
              <a:rPr lang="en-US" sz="3400" dirty="0" smtClean="0"/>
              <a:t>“PSE” Approach to policy proposals</a:t>
            </a:r>
            <a:endParaRPr lang="en-US" sz="3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3700" y="1827074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Problem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Solution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Evidence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700" y="510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Solution: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400" dirty="0" smtClean="0"/>
              <a:t>Intervention </a:t>
            </a:r>
            <a:r>
              <a:rPr lang="en-US" sz="2400" dirty="0" smtClean="0">
                <a:sym typeface="Wingdings" pitchFamily="2" charset="2"/>
              </a:rPr>
              <a:t> Population  Outcome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2813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915400" cy="685800"/>
          </a:xfrm>
        </p:spPr>
        <p:txBody>
          <a:bodyPr/>
          <a:lstStyle/>
          <a:p>
            <a:r>
              <a:rPr lang="en-US" dirty="0" smtClean="0"/>
              <a:t>Preparing a policy proposal 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1443841"/>
            <a:ext cx="8686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3400" dirty="0" smtClean="0">
                <a:latin typeface="+mn-lt"/>
              </a:rPr>
              <a:t>Work out the </a:t>
            </a:r>
            <a:r>
              <a:rPr lang="en-US" sz="3400" dirty="0" smtClean="0">
                <a:solidFill>
                  <a:srgbClr val="FF0000"/>
                </a:solidFill>
                <a:latin typeface="+mn-lt"/>
              </a:rPr>
              <a:t>Problem/Solution*/Evidence</a:t>
            </a:r>
            <a:r>
              <a:rPr lang="en-US" sz="3400" dirty="0" smtClean="0">
                <a:latin typeface="+mn-lt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400" dirty="0" smtClean="0">
                <a:latin typeface="+mn-lt"/>
              </a:rPr>
              <a:t>Check for the validity of the ‘Theory of Change’ in your solution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400" dirty="0" smtClean="0">
                <a:latin typeface="+mn-lt"/>
              </a:rPr>
              <a:t>Search for prior work/research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400" dirty="0" smtClean="0">
                <a:latin typeface="+mn-lt"/>
              </a:rPr>
              <a:t>Analyze and Synthesize prior work framework of other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400" dirty="0" smtClean="0">
                <a:latin typeface="+mn-lt"/>
              </a:rPr>
              <a:t>Make arguments based on the </a:t>
            </a:r>
            <a:r>
              <a:rPr lang="en-US" sz="3400" dirty="0" err="1" smtClean="0">
                <a:latin typeface="+mn-lt"/>
              </a:rPr>
              <a:t>syntheisis</a:t>
            </a:r>
            <a:endParaRPr lang="en-US" sz="3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943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Solution: Intervention </a:t>
            </a:r>
            <a:r>
              <a:rPr lang="en-US" sz="2400" dirty="0" smtClean="0">
                <a:sym typeface="Wingdings" pitchFamily="2" charset="2"/>
              </a:rPr>
              <a:t> Population  Outcome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6309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685800"/>
          </a:xfrm>
        </p:spPr>
        <p:txBody>
          <a:bodyPr/>
          <a:lstStyle/>
          <a:p>
            <a:r>
              <a:rPr lang="en-US" sz="3400" dirty="0" smtClean="0"/>
              <a:t>ASSIGNED topics</a:t>
            </a:r>
            <a:endParaRPr lang="en-US" sz="3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1500" y="1524000"/>
            <a:ext cx="8001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+mn-lt"/>
              </a:rPr>
              <a:t>Affordable broadband </a:t>
            </a:r>
            <a:r>
              <a:rPr lang="en-US" sz="2400" dirty="0">
                <a:latin typeface="+mn-lt"/>
              </a:rPr>
              <a:t>of adequate quality throughout Nepal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Services and applications that are of value to Nepali users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Measures to enhance and assure trust and security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Free </a:t>
            </a:r>
            <a:r>
              <a:rPr lang="en-US" sz="2400" dirty="0" err="1">
                <a:latin typeface="+mn-lt"/>
              </a:rPr>
              <a:t>WiFi</a:t>
            </a:r>
            <a:r>
              <a:rPr lang="en-US" sz="2400" dirty="0">
                <a:latin typeface="+mn-lt"/>
              </a:rPr>
              <a:t> in locations such as government hospitals and offices, with particular attention paid to needs of the disabled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Formation of skilled users</a:t>
            </a:r>
          </a:p>
          <a:p>
            <a:pPr marL="285750" lvl="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+mn-lt"/>
              </a:rPr>
              <a:t>Using smartphones to support independent living by disabled </a:t>
            </a:r>
            <a:r>
              <a:rPr lang="en-US" sz="2400" dirty="0" smtClean="0">
                <a:latin typeface="+mn-lt"/>
              </a:rPr>
              <a:t>citizens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" y="6419592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Presented as Outcome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24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5146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+mn-lt"/>
              </a:rPr>
              <a:t>T</a:t>
            </a:r>
            <a:r>
              <a:rPr lang="en-US" sz="3600" b="1" dirty="0" smtClean="0">
                <a:latin typeface="+mn-lt"/>
              </a:rPr>
              <a:t>heory of Change </a:t>
            </a:r>
          </a:p>
        </p:txBody>
      </p:sp>
    </p:spTree>
    <p:extLst>
      <p:ext uri="{BB962C8B-B14F-4D97-AF65-F5344CB8AC3E}">
        <p14:creationId xmlns:p14="http://schemas.microsoft.com/office/powerpoint/2010/main" xmlns="" val="27901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304801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+mn-lt"/>
              </a:rPr>
              <a:t>Theory of change – is a visualization of a policy proposal in its entirety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97271" y="2321530"/>
            <a:ext cx="850185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To clearly identify the Intervention/</a:t>
            </a:r>
            <a:r>
              <a:rPr lang="en-US" sz="3200" dirty="0">
                <a:latin typeface="+mn-lt"/>
              </a:rPr>
              <a:t> Population/ </a:t>
            </a:r>
            <a:r>
              <a:rPr lang="en-US" sz="3200" dirty="0" smtClean="0">
                <a:latin typeface="+mn-lt"/>
              </a:rPr>
              <a:t>Outcome  elements of  the process</a:t>
            </a:r>
          </a:p>
          <a:p>
            <a:pPr marL="285750" indent="-285750"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To assure the viability of the process</a:t>
            </a:r>
          </a:p>
          <a:p>
            <a:pPr marL="285750" indent="-285750">
              <a:spcAft>
                <a:spcPts val="1200"/>
              </a:spcAft>
              <a:buClr>
                <a:schemeClr val="tx1"/>
              </a:buClr>
              <a:buFont typeface="Arial" pitchFamily="34" charset="0"/>
              <a:buChar char="•"/>
            </a:pPr>
            <a:r>
              <a:rPr lang="en-US" sz="3200" dirty="0" smtClean="0">
                <a:latin typeface="+mn-lt"/>
              </a:rPr>
              <a:t>Consists of Intervention/Population/Outcome</a:t>
            </a:r>
          </a:p>
        </p:txBody>
      </p:sp>
    </p:spTree>
    <p:extLst>
      <p:ext uri="{BB962C8B-B14F-4D97-AF65-F5344CB8AC3E}">
        <p14:creationId xmlns:p14="http://schemas.microsoft.com/office/powerpoint/2010/main" xmlns="" val="26793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4605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n-lt"/>
              </a:rPr>
              <a:t>Theory </a:t>
            </a:r>
            <a:r>
              <a:rPr lang="en-US" sz="4000" dirty="0">
                <a:latin typeface="+mn-lt"/>
              </a:rPr>
              <a:t>of </a:t>
            </a:r>
            <a:r>
              <a:rPr lang="en-US" sz="4000" dirty="0" smtClean="0">
                <a:latin typeface="+mn-lt"/>
              </a:rPr>
              <a:t>Change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+mn-lt"/>
              </a:rPr>
              <a:t>A Framework 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2674203"/>
            <a:ext cx="1305318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POPULATION</a:t>
            </a:r>
          </a:p>
          <a:p>
            <a:pPr algn="ctr"/>
            <a:endParaRPr lang="en-US" sz="1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2768025"/>
            <a:ext cx="11430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PRIMARY OUTCOME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84898" y="1456789"/>
            <a:ext cx="29444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Attributes of the population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8597" y="3976936"/>
            <a:ext cx="29444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Factors affecting outcome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568863" y="1869141"/>
            <a:ext cx="0" cy="805062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0" y="3505200"/>
            <a:ext cx="4959" cy="848958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96200" y="2737144"/>
            <a:ext cx="12954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SECONDARY OUTCOME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" y="2895600"/>
            <a:ext cx="1527026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+mn-lt"/>
              </a:rPr>
              <a:t>INTERVENTION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2200" y="2895600"/>
            <a:ext cx="990600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INPUT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8600" y="5042118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sz="1400" dirty="0" smtClean="0">
                <a:latin typeface="+mn-lt"/>
              </a:rPr>
              <a:t>Assignment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Affordable </a:t>
            </a:r>
            <a:r>
              <a:rPr lang="en-US" sz="1400" dirty="0">
                <a:latin typeface="+mn-lt"/>
              </a:rPr>
              <a:t>broadband of adequate quality throughout Nepal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+mn-lt"/>
              </a:rPr>
              <a:t>Services and applications that are of value to Nepali users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+mn-lt"/>
              </a:rPr>
              <a:t>Measures to enhance and assure trust and security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+mn-lt"/>
              </a:rPr>
              <a:t>Free </a:t>
            </a:r>
            <a:r>
              <a:rPr lang="en-US" sz="1400" dirty="0" err="1">
                <a:latin typeface="+mn-lt"/>
              </a:rPr>
              <a:t>WiFi</a:t>
            </a:r>
            <a:r>
              <a:rPr lang="en-US" sz="1400" dirty="0">
                <a:latin typeface="+mn-lt"/>
              </a:rPr>
              <a:t> in locations such as government hospitals and offices, with particular attention paid to needs of the disabled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+mn-lt"/>
              </a:rPr>
              <a:t>Formation of skilled users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400" dirty="0">
                <a:latin typeface="+mn-lt"/>
              </a:rPr>
              <a:t>Using smartphones to support independent living by disabled citizens</a:t>
            </a:r>
            <a:endParaRPr lang="en-US" sz="1400" dirty="0" smtClean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656959" y="3088156"/>
            <a:ext cx="37231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181674" y="3102205"/>
            <a:ext cx="37231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29200" y="3088156"/>
            <a:ext cx="37231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476285" y="3063817"/>
            <a:ext cx="37231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34000" y="2918879"/>
            <a:ext cx="990600" cy="33855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OUTPUT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214642" y="3070748"/>
            <a:ext cx="37231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27799" y="3048000"/>
            <a:ext cx="37231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915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6008" y="3048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+mn-lt"/>
              </a:rPr>
              <a:t>Theory of change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00400" y="1066800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Rural/Urban</a:t>
            </a:r>
          </a:p>
          <a:p>
            <a:pPr algn="ctr"/>
            <a:r>
              <a:rPr lang="en-US" sz="1600" dirty="0" smtClean="0">
                <a:latin typeface="+mn-lt"/>
              </a:rPr>
              <a:t>Male /female</a:t>
            </a:r>
          </a:p>
          <a:p>
            <a:pPr algn="ctr"/>
            <a:r>
              <a:rPr lang="en-US" sz="1600" dirty="0" smtClean="0">
                <a:latin typeface="+mn-lt"/>
              </a:rPr>
              <a:t>Low/Middle/Upper income</a:t>
            </a:r>
          </a:p>
          <a:p>
            <a:pPr algn="ctr"/>
            <a:r>
              <a:rPr lang="en-US" sz="1600" dirty="0" smtClean="0">
                <a:latin typeface="+mn-lt"/>
              </a:rPr>
              <a:t>Able/disable</a:t>
            </a:r>
          </a:p>
          <a:p>
            <a:pPr algn="ctr"/>
            <a:r>
              <a:rPr lang="en-US" sz="1600" dirty="0" smtClean="0">
                <a:latin typeface="+mn-lt"/>
              </a:rPr>
              <a:t>Digital literate</a:t>
            </a:r>
            <a:endParaRPr lang="en-US" sz="16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4766846"/>
            <a:ext cx="2971800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Factors affecting outcome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4572000" y="2352069"/>
            <a:ext cx="3136" cy="53882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82508" y="5410200"/>
            <a:ext cx="664051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en-US" sz="1000" dirty="0" smtClean="0">
                <a:latin typeface="+mn-lt"/>
              </a:rPr>
              <a:t>Assignment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00" dirty="0" smtClean="0">
                <a:latin typeface="+mn-lt"/>
              </a:rPr>
              <a:t>Affordable </a:t>
            </a:r>
            <a:r>
              <a:rPr lang="en-US" sz="1000" dirty="0">
                <a:latin typeface="+mn-lt"/>
              </a:rPr>
              <a:t>broadband of adequate quality throughout Nepal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00" dirty="0">
                <a:latin typeface="+mn-lt"/>
              </a:rPr>
              <a:t>Services and applications that are of value to Nepali users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00" dirty="0">
                <a:latin typeface="+mn-lt"/>
              </a:rPr>
              <a:t>Measures to enhance and assure trust and security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00" dirty="0">
                <a:latin typeface="+mn-lt"/>
              </a:rPr>
              <a:t>Free </a:t>
            </a:r>
            <a:r>
              <a:rPr lang="en-US" sz="1000" dirty="0" err="1">
                <a:latin typeface="+mn-lt"/>
              </a:rPr>
              <a:t>WiFi</a:t>
            </a:r>
            <a:r>
              <a:rPr lang="en-US" sz="1000" dirty="0">
                <a:latin typeface="+mn-lt"/>
              </a:rPr>
              <a:t> in locations such as government hospitals and offices, with particular attention paid to needs of the disabled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00" dirty="0">
                <a:latin typeface="+mn-lt"/>
              </a:rPr>
              <a:t>Formation of skilled users</a:t>
            </a:r>
          </a:p>
          <a:p>
            <a:pPr marL="285750" indent="-28575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000" dirty="0">
                <a:latin typeface="+mn-lt"/>
              </a:rPr>
              <a:t>Using smartphones to support independent living by disabled citizens</a:t>
            </a:r>
            <a:endParaRPr lang="en-US" sz="1000" dirty="0" smtClean="0">
              <a:latin typeface="+mn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564455" y="4076918"/>
            <a:ext cx="23383" cy="64748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-70541" y="2169855"/>
            <a:ext cx="9214541" cy="2554545"/>
            <a:chOff x="-70541" y="2169855"/>
            <a:chExt cx="9214541" cy="2554545"/>
          </a:xfrm>
        </p:grpSpPr>
        <p:grpSp>
          <p:nvGrpSpPr>
            <p:cNvPr id="2" name="Group 1"/>
            <p:cNvGrpSpPr/>
            <p:nvPr/>
          </p:nvGrpSpPr>
          <p:grpSpPr>
            <a:xfrm>
              <a:off x="-70541" y="2169855"/>
              <a:ext cx="9214541" cy="2554545"/>
              <a:chOff x="-70541" y="1793558"/>
              <a:chExt cx="9214541" cy="255454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959966" y="2514600"/>
                <a:ext cx="1450234" cy="107721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Individuals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Households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Institutions*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Public places**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416800" y="1793558"/>
                <a:ext cx="1727200" cy="255454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OUTCOMES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Learning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Information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Jobs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Business opportunities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Independence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Entertainment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Engaged citizens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Less corruption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620542" y="2286000"/>
                <a:ext cx="1796258" cy="156966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INTERNET ACCESS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Affordable/Free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Quality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Usefulness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Ease of use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sz="1600" dirty="0" smtClean="0">
                    <a:latin typeface="+mn-lt"/>
                  </a:rPr>
                  <a:t>Safe</a:t>
                </a:r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>
                <a:off x="5334000" y="3067241"/>
                <a:ext cx="457200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7010400" y="3094208"/>
                <a:ext cx="457200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-70541" y="2512549"/>
                <a:ext cx="1527026" cy="1077218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Law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Subsidies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Program (</a:t>
                </a:r>
                <a:r>
                  <a:rPr lang="en-US" sz="1600" dirty="0" err="1" smtClean="0">
                    <a:latin typeface="+mn-lt"/>
                  </a:rPr>
                  <a:t>gov</a:t>
                </a:r>
                <a:r>
                  <a:rPr lang="en-US" sz="1600" dirty="0" smtClean="0">
                    <a:latin typeface="+mn-lt"/>
                  </a:rPr>
                  <a:t>)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Program (PPP)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981200" y="2290703"/>
                <a:ext cx="1521566" cy="156966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>
                    <a:latin typeface="+mn-lt"/>
                  </a:rPr>
                  <a:t>3G/4G signal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Wi-Fi Routers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Smart Phones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Laptop/Tabs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Services</a:t>
                </a:r>
              </a:p>
              <a:p>
                <a:pPr algn="ctr"/>
                <a:r>
                  <a:rPr lang="en-US" sz="1600" dirty="0" smtClean="0">
                    <a:latin typeface="+mn-lt"/>
                  </a:rPr>
                  <a:t>Apps</a:t>
                </a: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3426566" y="3065207"/>
                <a:ext cx="457200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1227885" y="3051158"/>
                <a:ext cx="372315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Arrow Connector 46"/>
            <p:cNvCxnSpPr/>
            <p:nvPr/>
          </p:nvCxnSpPr>
          <p:spPr>
            <a:xfrm>
              <a:off x="1752600" y="3441504"/>
              <a:ext cx="37231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1792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A712D9-FC92-42FB-B18E-56DCB30B00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25146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Searching for prior work/research</a:t>
            </a:r>
          </a:p>
        </p:txBody>
      </p:sp>
    </p:spTree>
    <p:extLst>
      <p:ext uri="{BB962C8B-B14F-4D97-AF65-F5344CB8AC3E}">
        <p14:creationId xmlns:p14="http://schemas.microsoft.com/office/powerpoint/2010/main" xmlns="" val="32608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16153</TotalTime>
  <Words>528</Words>
  <Application>Microsoft Office PowerPoint</Application>
  <PresentationFormat>On-screen Show (4:3)</PresentationFormat>
  <Paragraphs>144</Paragraphs>
  <Slides>12</Slides>
  <Notes>12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Engaging in broadband policy and regulatory processes Fine-tuning &amp; framing a policy proposal</vt:lpstr>
      <vt:lpstr>“PSE” Approach to policy proposals</vt:lpstr>
      <vt:lpstr>Preparing a policy proposal </vt:lpstr>
      <vt:lpstr>ASSIGNED topics</vt:lpstr>
      <vt:lpstr>Slide 5</vt:lpstr>
      <vt:lpstr>Slide 6</vt:lpstr>
      <vt:lpstr>Slide 7</vt:lpstr>
      <vt:lpstr>Slide 8</vt:lpstr>
      <vt:lpstr>Slide 9</vt:lpstr>
      <vt:lpstr>Sources of literature</vt:lpstr>
      <vt:lpstr>Result for Google search with “ Broadband Nepal”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ayesha z</dc:creator>
  <cp:lastModifiedBy>Dell</cp:lastModifiedBy>
  <cp:revision>338</cp:revision>
  <dcterms:created xsi:type="dcterms:W3CDTF">2008-05-10T05:43:23Z</dcterms:created>
  <dcterms:modified xsi:type="dcterms:W3CDTF">2019-02-24T08:59:07Z</dcterms:modified>
</cp:coreProperties>
</file>